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62" r:id="rId6"/>
    <p:sldId id="266" r:id="rId7"/>
    <p:sldId id="260" r:id="rId8"/>
    <p:sldId id="279" r:id="rId9"/>
    <p:sldId id="281" r:id="rId10"/>
    <p:sldId id="269" r:id="rId11"/>
    <p:sldId id="282" r:id="rId12"/>
    <p:sldId id="264" r:id="rId13"/>
    <p:sldId id="271" r:id="rId14"/>
    <p:sldId id="283" r:id="rId15"/>
    <p:sldId id="268" r:id="rId16"/>
    <p:sldId id="273" r:id="rId17"/>
    <p:sldId id="263" r:id="rId18"/>
    <p:sldId id="280" r:id="rId19"/>
    <p:sldId id="261" r:id="rId20"/>
    <p:sldId id="267" r:id="rId21"/>
  </p:sldIdLst>
  <p:sldSz cx="20104100" cy="11309350"/>
  <p:notesSz cx="20104100" cy="11309350"/>
  <p:custDataLst>
    <p:tags r:id="rId2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48" autoAdjust="0"/>
  </p:normalViewPr>
  <p:slideViewPr>
    <p:cSldViewPr>
      <p:cViewPr varScale="1">
        <p:scale>
          <a:sx n="38" d="100"/>
          <a:sy n="38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1631-5EDA-4400-B803-16B9A8CB45E4}" type="datetimeFigureOut">
              <a:rPr lang="en-IE" smtClean="0"/>
              <a:t>03/06/2026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327A3-BD27-4F75-97D2-FEAFF52E66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30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327A3-BD27-4F75-97D2-FEAFF52E66D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49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00" b="0" i="0">
                <a:solidFill>
                  <a:srgbClr val="49D26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400" b="0" i="0">
                <a:solidFill>
                  <a:srgbClr val="49D26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416" y="2684971"/>
            <a:ext cx="2526051" cy="74006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400" b="0" i="0">
                <a:solidFill>
                  <a:srgbClr val="49D26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280047" y="3129245"/>
            <a:ext cx="7722234" cy="6368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0033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400" b="0" i="0">
                <a:solidFill>
                  <a:srgbClr val="49D26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8F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56"/>
            <a:ext cx="17853447" cy="11303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7939850" y="9474354"/>
            <a:ext cx="666750" cy="1047115"/>
          </a:xfrm>
          <a:custGeom>
            <a:avLst/>
            <a:gdLst/>
            <a:ahLst/>
            <a:cxnLst/>
            <a:rect l="l" t="t" r="r" b="b"/>
            <a:pathLst>
              <a:path w="666750" h="1047115">
                <a:moveTo>
                  <a:pt x="325791" y="0"/>
                </a:moveTo>
                <a:lnTo>
                  <a:pt x="277649" y="3356"/>
                </a:lnTo>
                <a:lnTo>
                  <a:pt x="231701" y="13105"/>
                </a:lnTo>
                <a:lnTo>
                  <a:pt x="188449" y="28769"/>
                </a:lnTo>
                <a:lnTo>
                  <a:pt x="148398" y="49868"/>
                </a:lnTo>
                <a:lnTo>
                  <a:pt x="112051" y="75922"/>
                </a:lnTo>
                <a:lnTo>
                  <a:pt x="79913" y="106453"/>
                </a:lnTo>
                <a:lnTo>
                  <a:pt x="52489" y="140981"/>
                </a:lnTo>
                <a:lnTo>
                  <a:pt x="30281" y="179028"/>
                </a:lnTo>
                <a:lnTo>
                  <a:pt x="13794" y="220114"/>
                </a:lnTo>
                <a:lnTo>
                  <a:pt x="3532" y="263760"/>
                </a:lnTo>
                <a:lnTo>
                  <a:pt x="0" y="309487"/>
                </a:lnTo>
                <a:lnTo>
                  <a:pt x="3532" y="355229"/>
                </a:lnTo>
                <a:lnTo>
                  <a:pt x="13794" y="398885"/>
                </a:lnTo>
                <a:lnTo>
                  <a:pt x="30281" y="439978"/>
                </a:lnTo>
                <a:lnTo>
                  <a:pt x="52489" y="478028"/>
                </a:lnTo>
                <a:lnTo>
                  <a:pt x="79913" y="512557"/>
                </a:lnTo>
                <a:lnTo>
                  <a:pt x="112051" y="543086"/>
                </a:lnTo>
                <a:lnTo>
                  <a:pt x="148398" y="569138"/>
                </a:lnTo>
                <a:lnTo>
                  <a:pt x="188449" y="590233"/>
                </a:lnTo>
                <a:lnTo>
                  <a:pt x="231701" y="605894"/>
                </a:lnTo>
                <a:lnTo>
                  <a:pt x="277649" y="615641"/>
                </a:lnTo>
                <a:lnTo>
                  <a:pt x="325791" y="618996"/>
                </a:lnTo>
                <a:lnTo>
                  <a:pt x="354972" y="617771"/>
                </a:lnTo>
                <a:lnTo>
                  <a:pt x="383432" y="614168"/>
                </a:lnTo>
                <a:lnTo>
                  <a:pt x="411057" y="608293"/>
                </a:lnTo>
                <a:lnTo>
                  <a:pt x="437735" y="600253"/>
                </a:lnTo>
                <a:lnTo>
                  <a:pt x="438585" y="639619"/>
                </a:lnTo>
                <a:lnTo>
                  <a:pt x="432988" y="679539"/>
                </a:lnTo>
                <a:lnTo>
                  <a:pt x="420945" y="720012"/>
                </a:lnTo>
                <a:lnTo>
                  <a:pt x="402453" y="761039"/>
                </a:lnTo>
                <a:lnTo>
                  <a:pt x="377514" y="802618"/>
                </a:lnTo>
                <a:lnTo>
                  <a:pt x="346127" y="844749"/>
                </a:lnTo>
                <a:lnTo>
                  <a:pt x="308291" y="887430"/>
                </a:lnTo>
                <a:lnTo>
                  <a:pt x="264005" y="930661"/>
                </a:lnTo>
                <a:lnTo>
                  <a:pt x="213270" y="974441"/>
                </a:lnTo>
                <a:lnTo>
                  <a:pt x="207661" y="984748"/>
                </a:lnTo>
                <a:lnTo>
                  <a:pt x="204858" y="995974"/>
                </a:lnTo>
                <a:lnTo>
                  <a:pt x="204932" y="1007554"/>
                </a:lnTo>
                <a:lnTo>
                  <a:pt x="207951" y="1018921"/>
                </a:lnTo>
                <a:lnTo>
                  <a:pt x="213739" y="1029151"/>
                </a:lnTo>
                <a:lnTo>
                  <a:pt x="221790" y="1037476"/>
                </a:lnTo>
                <a:lnTo>
                  <a:pt x="231657" y="1043547"/>
                </a:lnTo>
                <a:lnTo>
                  <a:pt x="242893" y="1047015"/>
                </a:lnTo>
                <a:lnTo>
                  <a:pt x="284290" y="1028634"/>
                </a:lnTo>
                <a:lnTo>
                  <a:pt x="323610" y="1007680"/>
                </a:lnTo>
                <a:lnTo>
                  <a:pt x="360845" y="984325"/>
                </a:lnTo>
                <a:lnTo>
                  <a:pt x="395985" y="958744"/>
                </a:lnTo>
                <a:lnTo>
                  <a:pt x="429023" y="931109"/>
                </a:lnTo>
                <a:lnTo>
                  <a:pt x="459949" y="901593"/>
                </a:lnTo>
                <a:lnTo>
                  <a:pt x="488756" y="870371"/>
                </a:lnTo>
                <a:lnTo>
                  <a:pt x="515436" y="837616"/>
                </a:lnTo>
                <a:lnTo>
                  <a:pt x="539979" y="803500"/>
                </a:lnTo>
                <a:lnTo>
                  <a:pt x="562378" y="768198"/>
                </a:lnTo>
                <a:lnTo>
                  <a:pt x="582624" y="731882"/>
                </a:lnTo>
                <a:lnTo>
                  <a:pt x="600708" y="694727"/>
                </a:lnTo>
                <a:lnTo>
                  <a:pt x="616623" y="656904"/>
                </a:lnTo>
                <a:lnTo>
                  <a:pt x="630359" y="618589"/>
                </a:lnTo>
                <a:lnTo>
                  <a:pt x="641909" y="579954"/>
                </a:lnTo>
                <a:lnTo>
                  <a:pt x="651264" y="541173"/>
                </a:lnTo>
                <a:lnTo>
                  <a:pt x="658415" y="502418"/>
                </a:lnTo>
                <a:lnTo>
                  <a:pt x="663355" y="463864"/>
                </a:lnTo>
                <a:lnTo>
                  <a:pt x="666074" y="425684"/>
                </a:lnTo>
                <a:lnTo>
                  <a:pt x="666565" y="388050"/>
                </a:lnTo>
                <a:lnTo>
                  <a:pt x="664819" y="351138"/>
                </a:lnTo>
                <a:lnTo>
                  <a:pt x="654582" y="280167"/>
                </a:lnTo>
                <a:lnTo>
                  <a:pt x="635296" y="214159"/>
                </a:lnTo>
                <a:lnTo>
                  <a:pt x="606894" y="154501"/>
                </a:lnTo>
                <a:lnTo>
                  <a:pt x="569308" y="102579"/>
                </a:lnTo>
                <a:lnTo>
                  <a:pt x="522473" y="59781"/>
                </a:lnTo>
                <a:lnTo>
                  <a:pt x="466319" y="27494"/>
                </a:lnTo>
                <a:lnTo>
                  <a:pt x="400781" y="7104"/>
                </a:lnTo>
                <a:lnTo>
                  <a:pt x="364472" y="1805"/>
                </a:lnTo>
                <a:lnTo>
                  <a:pt x="325791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733589" y="9474354"/>
            <a:ext cx="666750" cy="1047115"/>
          </a:xfrm>
          <a:custGeom>
            <a:avLst/>
            <a:gdLst/>
            <a:ahLst/>
            <a:cxnLst/>
            <a:rect l="l" t="t" r="r" b="b"/>
            <a:pathLst>
              <a:path w="666750" h="1047115">
                <a:moveTo>
                  <a:pt x="325791" y="0"/>
                </a:moveTo>
                <a:lnTo>
                  <a:pt x="277649" y="3356"/>
                </a:lnTo>
                <a:lnTo>
                  <a:pt x="231701" y="13105"/>
                </a:lnTo>
                <a:lnTo>
                  <a:pt x="188449" y="28769"/>
                </a:lnTo>
                <a:lnTo>
                  <a:pt x="148398" y="49868"/>
                </a:lnTo>
                <a:lnTo>
                  <a:pt x="112051" y="75922"/>
                </a:lnTo>
                <a:lnTo>
                  <a:pt x="79913" y="106453"/>
                </a:lnTo>
                <a:lnTo>
                  <a:pt x="52489" y="140981"/>
                </a:lnTo>
                <a:lnTo>
                  <a:pt x="30281" y="179028"/>
                </a:lnTo>
                <a:lnTo>
                  <a:pt x="13794" y="220114"/>
                </a:lnTo>
                <a:lnTo>
                  <a:pt x="3532" y="263760"/>
                </a:lnTo>
                <a:lnTo>
                  <a:pt x="0" y="309487"/>
                </a:lnTo>
                <a:lnTo>
                  <a:pt x="3532" y="355229"/>
                </a:lnTo>
                <a:lnTo>
                  <a:pt x="13794" y="398885"/>
                </a:lnTo>
                <a:lnTo>
                  <a:pt x="30281" y="439978"/>
                </a:lnTo>
                <a:lnTo>
                  <a:pt x="52489" y="478028"/>
                </a:lnTo>
                <a:lnTo>
                  <a:pt x="79913" y="512557"/>
                </a:lnTo>
                <a:lnTo>
                  <a:pt x="112051" y="543086"/>
                </a:lnTo>
                <a:lnTo>
                  <a:pt x="148398" y="569138"/>
                </a:lnTo>
                <a:lnTo>
                  <a:pt x="188449" y="590233"/>
                </a:lnTo>
                <a:lnTo>
                  <a:pt x="231701" y="605894"/>
                </a:lnTo>
                <a:lnTo>
                  <a:pt x="277649" y="615641"/>
                </a:lnTo>
                <a:lnTo>
                  <a:pt x="325791" y="618996"/>
                </a:lnTo>
                <a:lnTo>
                  <a:pt x="354981" y="617771"/>
                </a:lnTo>
                <a:lnTo>
                  <a:pt x="383443" y="614168"/>
                </a:lnTo>
                <a:lnTo>
                  <a:pt x="411073" y="608293"/>
                </a:lnTo>
                <a:lnTo>
                  <a:pt x="437766" y="600253"/>
                </a:lnTo>
                <a:lnTo>
                  <a:pt x="438613" y="639619"/>
                </a:lnTo>
                <a:lnTo>
                  <a:pt x="433014" y="679539"/>
                </a:lnTo>
                <a:lnTo>
                  <a:pt x="420969" y="720012"/>
                </a:lnTo>
                <a:lnTo>
                  <a:pt x="402476" y="761039"/>
                </a:lnTo>
                <a:lnTo>
                  <a:pt x="377536" y="802618"/>
                </a:lnTo>
                <a:lnTo>
                  <a:pt x="346148" y="844749"/>
                </a:lnTo>
                <a:lnTo>
                  <a:pt x="308312" y="887430"/>
                </a:lnTo>
                <a:lnTo>
                  <a:pt x="264026" y="930661"/>
                </a:lnTo>
                <a:lnTo>
                  <a:pt x="213291" y="974441"/>
                </a:lnTo>
                <a:lnTo>
                  <a:pt x="207670" y="984748"/>
                </a:lnTo>
                <a:lnTo>
                  <a:pt x="204864" y="995974"/>
                </a:lnTo>
                <a:lnTo>
                  <a:pt x="204941" y="1007554"/>
                </a:lnTo>
                <a:lnTo>
                  <a:pt x="207972" y="1018921"/>
                </a:lnTo>
                <a:lnTo>
                  <a:pt x="213762" y="1029151"/>
                </a:lnTo>
                <a:lnTo>
                  <a:pt x="221807" y="1037476"/>
                </a:lnTo>
                <a:lnTo>
                  <a:pt x="231670" y="1043547"/>
                </a:lnTo>
                <a:lnTo>
                  <a:pt x="242914" y="1047015"/>
                </a:lnTo>
                <a:lnTo>
                  <a:pt x="284309" y="1028634"/>
                </a:lnTo>
                <a:lnTo>
                  <a:pt x="323628" y="1007680"/>
                </a:lnTo>
                <a:lnTo>
                  <a:pt x="360861" y="984325"/>
                </a:lnTo>
                <a:lnTo>
                  <a:pt x="396000" y="958744"/>
                </a:lnTo>
                <a:lnTo>
                  <a:pt x="429037" y="931109"/>
                </a:lnTo>
                <a:lnTo>
                  <a:pt x="459963" y="901593"/>
                </a:lnTo>
                <a:lnTo>
                  <a:pt x="488769" y="870371"/>
                </a:lnTo>
                <a:lnTo>
                  <a:pt x="515448" y="837616"/>
                </a:lnTo>
                <a:lnTo>
                  <a:pt x="539991" y="803500"/>
                </a:lnTo>
                <a:lnTo>
                  <a:pt x="562389" y="768198"/>
                </a:lnTo>
                <a:lnTo>
                  <a:pt x="582635" y="731882"/>
                </a:lnTo>
                <a:lnTo>
                  <a:pt x="600719" y="694727"/>
                </a:lnTo>
                <a:lnTo>
                  <a:pt x="616633" y="656904"/>
                </a:lnTo>
                <a:lnTo>
                  <a:pt x="630370" y="618589"/>
                </a:lnTo>
                <a:lnTo>
                  <a:pt x="641919" y="579954"/>
                </a:lnTo>
                <a:lnTo>
                  <a:pt x="651274" y="541173"/>
                </a:lnTo>
                <a:lnTo>
                  <a:pt x="658425" y="502418"/>
                </a:lnTo>
                <a:lnTo>
                  <a:pt x="663365" y="463864"/>
                </a:lnTo>
                <a:lnTo>
                  <a:pt x="666084" y="425684"/>
                </a:lnTo>
                <a:lnTo>
                  <a:pt x="666575" y="388050"/>
                </a:lnTo>
                <a:lnTo>
                  <a:pt x="664829" y="351138"/>
                </a:lnTo>
                <a:lnTo>
                  <a:pt x="654592" y="280167"/>
                </a:lnTo>
                <a:lnTo>
                  <a:pt x="635306" y="214159"/>
                </a:lnTo>
                <a:lnTo>
                  <a:pt x="606903" y="154501"/>
                </a:lnTo>
                <a:lnTo>
                  <a:pt x="569317" y="102579"/>
                </a:lnTo>
                <a:lnTo>
                  <a:pt x="522480" y="59781"/>
                </a:lnTo>
                <a:lnTo>
                  <a:pt x="466325" y="27494"/>
                </a:lnTo>
                <a:lnTo>
                  <a:pt x="400784" y="7104"/>
                </a:lnTo>
                <a:lnTo>
                  <a:pt x="364473" y="1805"/>
                </a:lnTo>
                <a:lnTo>
                  <a:pt x="325791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569" y="453484"/>
            <a:ext cx="9493885" cy="25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00" b="0" i="0">
                <a:solidFill>
                  <a:srgbClr val="49D26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2246" y="4788460"/>
            <a:ext cx="9709785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83599" y="3498056"/>
            <a:ext cx="7120501" cy="7810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962" y="1089883"/>
            <a:ext cx="5809781" cy="44501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4197" y="5815917"/>
            <a:ext cx="5809791" cy="44501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97962" y="5815917"/>
            <a:ext cx="2967355" cy="4450715"/>
            <a:chOff x="897962" y="5815917"/>
            <a:chExt cx="2967355" cy="4450715"/>
          </a:xfrm>
        </p:grpSpPr>
        <p:sp>
          <p:nvSpPr>
            <p:cNvPr id="6" name="object 6"/>
            <p:cNvSpPr/>
            <p:nvPr/>
          </p:nvSpPr>
          <p:spPr>
            <a:xfrm>
              <a:off x="897962" y="5815917"/>
              <a:ext cx="2967355" cy="4450715"/>
            </a:xfrm>
            <a:custGeom>
              <a:avLst/>
              <a:gdLst/>
              <a:ahLst/>
              <a:cxnLst/>
              <a:rect l="l" t="t" r="r" b="b"/>
              <a:pathLst>
                <a:path w="2967354" h="4450715">
                  <a:moveTo>
                    <a:pt x="2966747" y="0"/>
                  </a:moveTo>
                  <a:lnTo>
                    <a:pt x="0" y="0"/>
                  </a:lnTo>
                  <a:lnTo>
                    <a:pt x="0" y="4450126"/>
                  </a:lnTo>
                  <a:lnTo>
                    <a:pt x="2966747" y="4450126"/>
                  </a:lnTo>
                  <a:lnTo>
                    <a:pt x="2966747" y="0"/>
                  </a:lnTo>
                  <a:close/>
                </a:path>
              </a:pathLst>
            </a:custGeom>
            <a:solidFill>
              <a:srgbClr val="49D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1882" y="8528899"/>
              <a:ext cx="1515110" cy="150495"/>
            </a:xfrm>
            <a:custGeom>
              <a:avLst/>
              <a:gdLst/>
              <a:ahLst/>
              <a:cxnLst/>
              <a:rect l="l" t="t" r="r" b="b"/>
              <a:pathLst>
                <a:path w="1515110" h="150495">
                  <a:moveTo>
                    <a:pt x="1514718" y="130372"/>
                  </a:moveTo>
                  <a:lnTo>
                    <a:pt x="1403430" y="124478"/>
                  </a:lnTo>
                  <a:lnTo>
                    <a:pt x="1319217" y="78053"/>
                  </a:lnTo>
                  <a:lnTo>
                    <a:pt x="1265893" y="25196"/>
                  </a:lnTo>
                  <a:lnTo>
                    <a:pt x="1247270" y="0"/>
                  </a:lnTo>
                  <a:lnTo>
                    <a:pt x="1218377" y="38460"/>
                  </a:lnTo>
                  <a:lnTo>
                    <a:pt x="1184015" y="71201"/>
                  </a:lnTo>
                  <a:lnTo>
                    <a:pt x="1145025" y="97745"/>
                  </a:lnTo>
                  <a:lnTo>
                    <a:pt x="1102246" y="117616"/>
                  </a:lnTo>
                  <a:lnTo>
                    <a:pt x="1056518" y="130337"/>
                  </a:lnTo>
                  <a:lnTo>
                    <a:pt x="1008681" y="135430"/>
                  </a:lnTo>
                  <a:lnTo>
                    <a:pt x="963427" y="130492"/>
                  </a:lnTo>
                  <a:lnTo>
                    <a:pt x="920471" y="117744"/>
                  </a:lnTo>
                  <a:lnTo>
                    <a:pt x="880732" y="97753"/>
                  </a:lnTo>
                  <a:lnTo>
                    <a:pt x="845125" y="71087"/>
                  </a:lnTo>
                  <a:lnTo>
                    <a:pt x="814567" y="38313"/>
                  </a:lnTo>
                  <a:lnTo>
                    <a:pt x="789975" y="0"/>
                  </a:lnTo>
                  <a:lnTo>
                    <a:pt x="756323" y="37746"/>
                  </a:lnTo>
                  <a:lnTo>
                    <a:pt x="717975" y="69907"/>
                  </a:lnTo>
                  <a:lnTo>
                    <a:pt x="675626" y="96120"/>
                  </a:lnTo>
                  <a:lnTo>
                    <a:pt x="629969" y="116020"/>
                  </a:lnTo>
                  <a:lnTo>
                    <a:pt x="581699" y="129245"/>
                  </a:lnTo>
                  <a:lnTo>
                    <a:pt x="531512" y="135430"/>
                  </a:lnTo>
                  <a:lnTo>
                    <a:pt x="484099" y="129389"/>
                  </a:lnTo>
                  <a:lnTo>
                    <a:pt x="438769" y="116170"/>
                  </a:lnTo>
                  <a:lnTo>
                    <a:pt x="396277" y="96201"/>
                  </a:lnTo>
                  <a:lnTo>
                    <a:pt x="357377" y="69911"/>
                  </a:lnTo>
                  <a:lnTo>
                    <a:pt x="322824" y="37729"/>
                  </a:lnTo>
                  <a:lnTo>
                    <a:pt x="293373" y="83"/>
                  </a:lnTo>
                  <a:lnTo>
                    <a:pt x="214735" y="96348"/>
                  </a:lnTo>
                  <a:lnTo>
                    <a:pt x="157963" y="142304"/>
                  </a:lnTo>
                  <a:lnTo>
                    <a:pt x="95553" y="150431"/>
                  </a:lnTo>
                  <a:lnTo>
                    <a:pt x="0" y="13321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2035" y="7875340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559825" y="0"/>
                  </a:moveTo>
                  <a:lnTo>
                    <a:pt x="511525" y="2060"/>
                  </a:lnTo>
                  <a:lnTo>
                    <a:pt x="464365" y="8118"/>
                  </a:lnTo>
                  <a:lnTo>
                    <a:pt x="418514" y="18005"/>
                  </a:lnTo>
                  <a:lnTo>
                    <a:pt x="374140" y="31552"/>
                  </a:lnTo>
                  <a:lnTo>
                    <a:pt x="331411" y="48592"/>
                  </a:lnTo>
                  <a:lnTo>
                    <a:pt x="290495" y="68957"/>
                  </a:lnTo>
                  <a:lnTo>
                    <a:pt x="251560" y="92479"/>
                  </a:lnTo>
                  <a:lnTo>
                    <a:pt x="214774" y="118989"/>
                  </a:lnTo>
                  <a:lnTo>
                    <a:pt x="180305" y="148321"/>
                  </a:lnTo>
                  <a:lnTo>
                    <a:pt x="148321" y="180305"/>
                  </a:lnTo>
                  <a:lnTo>
                    <a:pt x="118989" y="214774"/>
                  </a:lnTo>
                  <a:lnTo>
                    <a:pt x="92479" y="251560"/>
                  </a:lnTo>
                  <a:lnTo>
                    <a:pt x="68957" y="290495"/>
                  </a:lnTo>
                  <a:lnTo>
                    <a:pt x="48592" y="331411"/>
                  </a:lnTo>
                  <a:lnTo>
                    <a:pt x="31552" y="374140"/>
                  </a:lnTo>
                  <a:lnTo>
                    <a:pt x="18005" y="418514"/>
                  </a:lnTo>
                  <a:lnTo>
                    <a:pt x="8118" y="464365"/>
                  </a:lnTo>
                  <a:lnTo>
                    <a:pt x="2060" y="511525"/>
                  </a:lnTo>
                  <a:lnTo>
                    <a:pt x="0" y="559825"/>
                  </a:lnTo>
                  <a:lnTo>
                    <a:pt x="48300" y="557764"/>
                  </a:lnTo>
                  <a:lnTo>
                    <a:pt x="95460" y="551707"/>
                  </a:lnTo>
                  <a:lnTo>
                    <a:pt x="141311" y="541820"/>
                  </a:lnTo>
                  <a:lnTo>
                    <a:pt x="185685" y="528273"/>
                  </a:lnTo>
                  <a:lnTo>
                    <a:pt x="228414" y="511233"/>
                  </a:lnTo>
                  <a:lnTo>
                    <a:pt x="269329" y="490868"/>
                  </a:lnTo>
                  <a:lnTo>
                    <a:pt x="308264" y="467346"/>
                  </a:lnTo>
                  <a:lnTo>
                    <a:pt x="345051" y="440835"/>
                  </a:lnTo>
                  <a:lnTo>
                    <a:pt x="379520" y="411504"/>
                  </a:lnTo>
                  <a:lnTo>
                    <a:pt x="411504" y="379520"/>
                  </a:lnTo>
                  <a:lnTo>
                    <a:pt x="440835" y="345051"/>
                  </a:lnTo>
                  <a:lnTo>
                    <a:pt x="467346" y="308264"/>
                  </a:lnTo>
                  <a:lnTo>
                    <a:pt x="490868" y="269329"/>
                  </a:lnTo>
                  <a:lnTo>
                    <a:pt x="511233" y="228414"/>
                  </a:lnTo>
                  <a:lnTo>
                    <a:pt x="528273" y="185685"/>
                  </a:lnTo>
                  <a:lnTo>
                    <a:pt x="541820" y="141311"/>
                  </a:lnTo>
                  <a:lnTo>
                    <a:pt x="551707" y="95460"/>
                  </a:lnTo>
                  <a:lnTo>
                    <a:pt x="557764" y="48300"/>
                  </a:lnTo>
                  <a:lnTo>
                    <a:pt x="559825" y="0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1630" y="7415201"/>
              <a:ext cx="362585" cy="644525"/>
            </a:xfrm>
            <a:custGeom>
              <a:avLst/>
              <a:gdLst/>
              <a:ahLst/>
              <a:cxnLst/>
              <a:rect l="l" t="t" r="r" b="b"/>
              <a:pathLst>
                <a:path w="362585" h="644525">
                  <a:moveTo>
                    <a:pt x="327757" y="641551"/>
                  </a:moveTo>
                  <a:lnTo>
                    <a:pt x="342487" y="593149"/>
                  </a:lnTo>
                  <a:lnTo>
                    <a:pt x="353126" y="544213"/>
                  </a:lnTo>
                  <a:lnTo>
                    <a:pt x="359728" y="494974"/>
                  </a:lnTo>
                  <a:lnTo>
                    <a:pt x="362345" y="445667"/>
                  </a:lnTo>
                  <a:lnTo>
                    <a:pt x="361033" y="396523"/>
                  </a:lnTo>
                  <a:lnTo>
                    <a:pt x="355842" y="347776"/>
                  </a:lnTo>
                  <a:lnTo>
                    <a:pt x="346827" y="299658"/>
                  </a:lnTo>
                  <a:lnTo>
                    <a:pt x="334042" y="252402"/>
                  </a:lnTo>
                  <a:lnTo>
                    <a:pt x="317538" y="206240"/>
                  </a:lnTo>
                  <a:lnTo>
                    <a:pt x="297369" y="161406"/>
                  </a:lnTo>
                  <a:lnTo>
                    <a:pt x="273589" y="118132"/>
                  </a:lnTo>
                  <a:lnTo>
                    <a:pt x="246251" y="76651"/>
                  </a:lnTo>
                  <a:lnTo>
                    <a:pt x="215408" y="37196"/>
                  </a:lnTo>
                  <a:lnTo>
                    <a:pt x="181113" y="0"/>
                  </a:lnTo>
                  <a:lnTo>
                    <a:pt x="146697" y="37354"/>
                  </a:lnTo>
                  <a:lnTo>
                    <a:pt x="115763" y="76981"/>
                  </a:lnTo>
                  <a:lnTo>
                    <a:pt x="88363" y="118645"/>
                  </a:lnTo>
                  <a:lnTo>
                    <a:pt x="64551" y="162110"/>
                  </a:lnTo>
                  <a:lnTo>
                    <a:pt x="44380" y="207140"/>
                  </a:lnTo>
                  <a:lnTo>
                    <a:pt x="27902" y="253501"/>
                  </a:lnTo>
                  <a:lnTo>
                    <a:pt x="15173" y="300956"/>
                  </a:lnTo>
                  <a:lnTo>
                    <a:pt x="6243" y="349271"/>
                  </a:lnTo>
                  <a:lnTo>
                    <a:pt x="1168" y="398210"/>
                  </a:lnTo>
                  <a:lnTo>
                    <a:pt x="0" y="447537"/>
                  </a:lnTo>
                  <a:lnTo>
                    <a:pt x="2792" y="497018"/>
                  </a:lnTo>
                  <a:lnTo>
                    <a:pt x="9597" y="546415"/>
                  </a:lnTo>
                  <a:lnTo>
                    <a:pt x="20470" y="595495"/>
                  </a:lnTo>
                  <a:lnTo>
                    <a:pt x="35463" y="644022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42117" y="7875340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0" y="0"/>
                  </a:moveTo>
                  <a:lnTo>
                    <a:pt x="48305" y="2054"/>
                  </a:lnTo>
                  <a:lnTo>
                    <a:pt x="95471" y="8107"/>
                  </a:lnTo>
                  <a:lnTo>
                    <a:pt x="141327" y="17989"/>
                  </a:lnTo>
                  <a:lnTo>
                    <a:pt x="185707" y="31532"/>
                  </a:lnTo>
                  <a:lnTo>
                    <a:pt x="228441" y="48569"/>
                  </a:lnTo>
                  <a:lnTo>
                    <a:pt x="269363" y="68932"/>
                  </a:lnTo>
                  <a:lnTo>
                    <a:pt x="308304" y="92452"/>
                  </a:lnTo>
                  <a:lnTo>
                    <a:pt x="345096" y="118962"/>
                  </a:lnTo>
                  <a:lnTo>
                    <a:pt x="379571" y="148293"/>
                  </a:lnTo>
                  <a:lnTo>
                    <a:pt x="411560" y="180278"/>
                  </a:lnTo>
                  <a:lnTo>
                    <a:pt x="440897" y="214748"/>
                  </a:lnTo>
                  <a:lnTo>
                    <a:pt x="467412" y="251536"/>
                  </a:lnTo>
                  <a:lnTo>
                    <a:pt x="490938" y="290473"/>
                  </a:lnTo>
                  <a:lnTo>
                    <a:pt x="511307" y="331391"/>
                  </a:lnTo>
                  <a:lnTo>
                    <a:pt x="528350" y="374123"/>
                  </a:lnTo>
                  <a:lnTo>
                    <a:pt x="541900" y="418501"/>
                  </a:lnTo>
                  <a:lnTo>
                    <a:pt x="551789" y="464356"/>
                  </a:lnTo>
                  <a:lnTo>
                    <a:pt x="557848" y="511520"/>
                  </a:lnTo>
                  <a:lnTo>
                    <a:pt x="559909" y="559825"/>
                  </a:lnTo>
                  <a:lnTo>
                    <a:pt x="511603" y="557771"/>
                  </a:lnTo>
                  <a:lnTo>
                    <a:pt x="464438" y="551718"/>
                  </a:lnTo>
                  <a:lnTo>
                    <a:pt x="418582" y="541836"/>
                  </a:lnTo>
                  <a:lnTo>
                    <a:pt x="374203" y="528293"/>
                  </a:lnTo>
                  <a:lnTo>
                    <a:pt x="331469" y="511255"/>
                  </a:lnTo>
                  <a:lnTo>
                    <a:pt x="290548" y="490893"/>
                  </a:lnTo>
                  <a:lnTo>
                    <a:pt x="251607" y="467373"/>
                  </a:lnTo>
                  <a:lnTo>
                    <a:pt x="214816" y="440863"/>
                  </a:lnTo>
                  <a:lnTo>
                    <a:pt x="180342" y="411532"/>
                  </a:lnTo>
                  <a:lnTo>
                    <a:pt x="148352" y="379547"/>
                  </a:lnTo>
                  <a:lnTo>
                    <a:pt x="119016" y="345077"/>
                  </a:lnTo>
                  <a:lnTo>
                    <a:pt x="92501" y="308289"/>
                  </a:lnTo>
                  <a:lnTo>
                    <a:pt x="68975" y="269352"/>
                  </a:lnTo>
                  <a:lnTo>
                    <a:pt x="48606" y="228433"/>
                  </a:lnTo>
                  <a:lnTo>
                    <a:pt x="31562" y="185701"/>
                  </a:lnTo>
                  <a:lnTo>
                    <a:pt x="18012" y="141324"/>
                  </a:lnTo>
                  <a:lnTo>
                    <a:pt x="8123" y="95469"/>
                  </a:lnTo>
                  <a:lnTo>
                    <a:pt x="2062" y="48305"/>
                  </a:lnTo>
                  <a:lnTo>
                    <a:pt x="0" y="0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2089" y="8402249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132728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29136" y="1089872"/>
            <a:ext cx="2967355" cy="4450715"/>
            <a:chOff x="7029136" y="1089872"/>
            <a:chExt cx="2967355" cy="4450715"/>
          </a:xfrm>
        </p:grpSpPr>
        <p:sp>
          <p:nvSpPr>
            <p:cNvPr id="13" name="object 13"/>
            <p:cNvSpPr/>
            <p:nvPr/>
          </p:nvSpPr>
          <p:spPr>
            <a:xfrm>
              <a:off x="7029136" y="1089872"/>
              <a:ext cx="2967355" cy="4450715"/>
            </a:xfrm>
            <a:custGeom>
              <a:avLst/>
              <a:gdLst/>
              <a:ahLst/>
              <a:cxnLst/>
              <a:rect l="l" t="t" r="r" b="b"/>
              <a:pathLst>
                <a:path w="2967354" h="4450715">
                  <a:moveTo>
                    <a:pt x="2966747" y="0"/>
                  </a:moveTo>
                  <a:lnTo>
                    <a:pt x="0" y="0"/>
                  </a:lnTo>
                  <a:lnTo>
                    <a:pt x="0" y="4450126"/>
                  </a:lnTo>
                  <a:lnTo>
                    <a:pt x="2966747" y="4450126"/>
                  </a:lnTo>
                  <a:lnTo>
                    <a:pt x="2966747" y="0"/>
                  </a:lnTo>
                  <a:close/>
                </a:path>
              </a:pathLst>
            </a:custGeom>
            <a:solidFill>
              <a:srgbClr val="49D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1516" y="2924255"/>
              <a:ext cx="300990" cy="300990"/>
            </a:xfrm>
            <a:custGeom>
              <a:avLst/>
              <a:gdLst/>
              <a:ahLst/>
              <a:cxnLst/>
              <a:rect l="l" t="t" r="r" b="b"/>
              <a:pathLst>
                <a:path w="300990" h="300989">
                  <a:moveTo>
                    <a:pt x="150267" y="0"/>
                  </a:moveTo>
                  <a:lnTo>
                    <a:pt x="197768" y="7658"/>
                  </a:lnTo>
                  <a:lnTo>
                    <a:pt x="239019" y="28986"/>
                  </a:lnTo>
                  <a:lnTo>
                    <a:pt x="271545" y="61511"/>
                  </a:lnTo>
                  <a:lnTo>
                    <a:pt x="292875" y="102762"/>
                  </a:lnTo>
                  <a:lnTo>
                    <a:pt x="300535" y="150267"/>
                  </a:lnTo>
                  <a:lnTo>
                    <a:pt x="292875" y="197767"/>
                  </a:lnTo>
                  <a:lnTo>
                    <a:pt x="271545" y="239015"/>
                  </a:lnTo>
                  <a:lnTo>
                    <a:pt x="239019" y="271539"/>
                  </a:lnTo>
                  <a:lnTo>
                    <a:pt x="197768" y="292866"/>
                  </a:lnTo>
                  <a:lnTo>
                    <a:pt x="150267" y="300524"/>
                  </a:lnTo>
                  <a:lnTo>
                    <a:pt x="102766" y="292866"/>
                  </a:lnTo>
                  <a:lnTo>
                    <a:pt x="61516" y="271539"/>
                  </a:lnTo>
                  <a:lnTo>
                    <a:pt x="28989" y="239015"/>
                  </a:lnTo>
                  <a:lnTo>
                    <a:pt x="7659" y="197767"/>
                  </a:lnTo>
                  <a:lnTo>
                    <a:pt x="0" y="150267"/>
                  </a:lnTo>
                  <a:lnTo>
                    <a:pt x="7659" y="102762"/>
                  </a:lnTo>
                  <a:lnTo>
                    <a:pt x="28989" y="61511"/>
                  </a:lnTo>
                  <a:lnTo>
                    <a:pt x="61516" y="28986"/>
                  </a:lnTo>
                  <a:lnTo>
                    <a:pt x="102766" y="7658"/>
                  </a:lnTo>
                  <a:lnTo>
                    <a:pt x="150267" y="0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3199" y="2924255"/>
              <a:ext cx="300990" cy="300990"/>
            </a:xfrm>
            <a:custGeom>
              <a:avLst/>
              <a:gdLst/>
              <a:ahLst/>
              <a:cxnLst/>
              <a:rect l="l" t="t" r="r" b="b"/>
              <a:pathLst>
                <a:path w="300990" h="300989">
                  <a:moveTo>
                    <a:pt x="150267" y="0"/>
                  </a:moveTo>
                  <a:lnTo>
                    <a:pt x="197768" y="7658"/>
                  </a:lnTo>
                  <a:lnTo>
                    <a:pt x="239019" y="28986"/>
                  </a:lnTo>
                  <a:lnTo>
                    <a:pt x="271545" y="61511"/>
                  </a:lnTo>
                  <a:lnTo>
                    <a:pt x="292875" y="102762"/>
                  </a:lnTo>
                  <a:lnTo>
                    <a:pt x="300535" y="150267"/>
                  </a:lnTo>
                  <a:lnTo>
                    <a:pt x="292875" y="197767"/>
                  </a:lnTo>
                  <a:lnTo>
                    <a:pt x="271545" y="239015"/>
                  </a:lnTo>
                  <a:lnTo>
                    <a:pt x="239019" y="271539"/>
                  </a:lnTo>
                  <a:lnTo>
                    <a:pt x="197768" y="292866"/>
                  </a:lnTo>
                  <a:lnTo>
                    <a:pt x="150267" y="300524"/>
                  </a:lnTo>
                  <a:lnTo>
                    <a:pt x="102766" y="292866"/>
                  </a:lnTo>
                  <a:lnTo>
                    <a:pt x="61516" y="271539"/>
                  </a:lnTo>
                  <a:lnTo>
                    <a:pt x="28989" y="239015"/>
                  </a:lnTo>
                  <a:lnTo>
                    <a:pt x="7659" y="197767"/>
                  </a:lnTo>
                  <a:lnTo>
                    <a:pt x="0" y="150267"/>
                  </a:lnTo>
                  <a:lnTo>
                    <a:pt x="7659" y="102762"/>
                  </a:lnTo>
                  <a:lnTo>
                    <a:pt x="28989" y="61511"/>
                  </a:lnTo>
                  <a:lnTo>
                    <a:pt x="61516" y="28986"/>
                  </a:lnTo>
                  <a:lnTo>
                    <a:pt x="102766" y="7658"/>
                  </a:lnTo>
                  <a:lnTo>
                    <a:pt x="150267" y="0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92627" y="2985385"/>
              <a:ext cx="810895" cy="1021080"/>
            </a:xfrm>
            <a:custGeom>
              <a:avLst/>
              <a:gdLst/>
              <a:ahLst/>
              <a:cxnLst/>
              <a:rect l="l" t="t" r="r" b="b"/>
              <a:pathLst>
                <a:path w="810895" h="1021079">
                  <a:moveTo>
                    <a:pt x="390471" y="1020764"/>
                  </a:moveTo>
                  <a:lnTo>
                    <a:pt x="390471" y="538234"/>
                  </a:lnTo>
                  <a:lnTo>
                    <a:pt x="339996" y="530222"/>
                  </a:lnTo>
                  <a:lnTo>
                    <a:pt x="291715" y="515935"/>
                  </a:lnTo>
                  <a:lnTo>
                    <a:pt x="246114" y="495763"/>
                  </a:lnTo>
                  <a:lnTo>
                    <a:pt x="203684" y="470092"/>
                  </a:lnTo>
                  <a:lnTo>
                    <a:pt x="164911" y="439310"/>
                  </a:lnTo>
                  <a:lnTo>
                    <a:pt x="130285" y="403804"/>
                  </a:lnTo>
                  <a:lnTo>
                    <a:pt x="100293" y="363962"/>
                  </a:lnTo>
                  <a:lnTo>
                    <a:pt x="75425" y="320171"/>
                  </a:lnTo>
                  <a:lnTo>
                    <a:pt x="56167" y="272818"/>
                  </a:lnTo>
                  <a:lnTo>
                    <a:pt x="4420" y="117682"/>
                  </a:lnTo>
                  <a:lnTo>
                    <a:pt x="0" y="82140"/>
                  </a:lnTo>
                  <a:lnTo>
                    <a:pt x="9234" y="48830"/>
                  </a:lnTo>
                  <a:lnTo>
                    <a:pt x="61340" y="3601"/>
                  </a:lnTo>
                  <a:lnTo>
                    <a:pt x="76124" y="0"/>
                  </a:lnTo>
                  <a:lnTo>
                    <a:pt x="108963" y="1760"/>
                  </a:lnTo>
                  <a:lnTo>
                    <a:pt x="138390" y="14265"/>
                  </a:lnTo>
                  <a:lnTo>
                    <a:pt x="161910" y="35909"/>
                  </a:lnTo>
                  <a:lnTo>
                    <a:pt x="177032" y="65087"/>
                  </a:lnTo>
                  <a:lnTo>
                    <a:pt x="227282" y="215773"/>
                  </a:lnTo>
                  <a:lnTo>
                    <a:pt x="245700" y="256199"/>
                  </a:lnTo>
                  <a:lnTo>
                    <a:pt x="271571" y="291155"/>
                  </a:lnTo>
                  <a:lnTo>
                    <a:pt x="303741" y="319807"/>
                  </a:lnTo>
                  <a:lnTo>
                    <a:pt x="341059" y="341321"/>
                  </a:lnTo>
                  <a:lnTo>
                    <a:pt x="382373" y="354863"/>
                  </a:lnTo>
                  <a:lnTo>
                    <a:pt x="426533" y="359601"/>
                  </a:lnTo>
                  <a:lnTo>
                    <a:pt x="690640" y="359601"/>
                  </a:lnTo>
                  <a:lnTo>
                    <a:pt x="737442" y="369045"/>
                  </a:lnTo>
                  <a:lnTo>
                    <a:pt x="775649" y="394803"/>
                  </a:lnTo>
                  <a:lnTo>
                    <a:pt x="801403" y="433014"/>
                  </a:lnTo>
                  <a:lnTo>
                    <a:pt x="810846" y="479817"/>
                  </a:lnTo>
                  <a:lnTo>
                    <a:pt x="810846" y="1020764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1533" y="3164676"/>
              <a:ext cx="596265" cy="842010"/>
            </a:xfrm>
            <a:custGeom>
              <a:avLst/>
              <a:gdLst/>
              <a:ahLst/>
              <a:cxnLst/>
              <a:rect l="l" t="t" r="r" b="b"/>
              <a:pathLst>
                <a:path w="596265" h="842010">
                  <a:moveTo>
                    <a:pt x="596065" y="0"/>
                  </a:moveTo>
                  <a:lnTo>
                    <a:pt x="584045" y="36480"/>
                  </a:lnTo>
                  <a:lnTo>
                    <a:pt x="565576" y="77015"/>
                  </a:lnTo>
                  <a:lnTo>
                    <a:pt x="539613" y="112041"/>
                  </a:lnTo>
                  <a:lnTo>
                    <a:pt x="507319" y="140723"/>
                  </a:lnTo>
                  <a:lnTo>
                    <a:pt x="469856" y="162221"/>
                  </a:lnTo>
                  <a:lnTo>
                    <a:pt x="428386" y="175699"/>
                  </a:lnTo>
                  <a:lnTo>
                    <a:pt x="384072" y="180319"/>
                  </a:lnTo>
                  <a:lnTo>
                    <a:pt x="120216" y="180319"/>
                  </a:lnTo>
                  <a:lnTo>
                    <a:pt x="73412" y="189761"/>
                  </a:lnTo>
                  <a:lnTo>
                    <a:pt x="35201" y="215515"/>
                  </a:lnTo>
                  <a:lnTo>
                    <a:pt x="9443" y="253723"/>
                  </a:lnTo>
                  <a:lnTo>
                    <a:pt x="0" y="300524"/>
                  </a:lnTo>
                  <a:lnTo>
                    <a:pt x="0" y="841471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2152" y="3376671"/>
              <a:ext cx="270510" cy="629920"/>
            </a:xfrm>
            <a:custGeom>
              <a:avLst/>
              <a:gdLst/>
              <a:ahLst/>
              <a:cxnLst/>
              <a:rect l="l" t="t" r="r" b="b"/>
              <a:pathLst>
                <a:path w="270509" h="629920">
                  <a:moveTo>
                    <a:pt x="0" y="629478"/>
                  </a:moveTo>
                  <a:lnTo>
                    <a:pt x="0" y="146948"/>
                  </a:lnTo>
                  <a:lnTo>
                    <a:pt x="52417" y="138473"/>
                  </a:lnTo>
                  <a:lnTo>
                    <a:pt x="102740" y="123130"/>
                  </a:lnTo>
                  <a:lnTo>
                    <a:pt x="150338" y="101266"/>
                  </a:lnTo>
                  <a:lnTo>
                    <a:pt x="194580" y="73226"/>
                  </a:lnTo>
                  <a:lnTo>
                    <a:pt x="234835" y="39355"/>
                  </a:lnTo>
                  <a:lnTo>
                    <a:pt x="270473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82573" y="26237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20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32832" y="274910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4992" y="0"/>
                  </a:moveTo>
                  <a:lnTo>
                    <a:pt x="0" y="84992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47320" y="2749108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84992" y="84992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120232" y="6797115"/>
            <a:ext cx="6399417" cy="2356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lang="en-GB" sz="2600" dirty="0">
                <a:solidFill>
                  <a:srgbClr val="00334F"/>
                </a:solidFill>
                <a:latin typeface="Verdana"/>
                <a:cs typeface="Verdana"/>
              </a:rPr>
              <a:t>Chris Farrell</a:t>
            </a:r>
          </a:p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lang="en-GB" sz="2600" dirty="0">
                <a:solidFill>
                  <a:srgbClr val="00334F"/>
                </a:solidFill>
                <a:latin typeface="Verdana"/>
                <a:cs typeface="Verdana"/>
              </a:rPr>
              <a:t>Learning and Organisational Development Specialist</a:t>
            </a:r>
            <a:endParaRPr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600" dirty="0">
              <a:latin typeface="Verdana"/>
              <a:cs typeface="Verdana"/>
            </a:endParaRPr>
          </a:p>
          <a:p>
            <a:pPr marL="12700" marR="93345">
              <a:lnSpc>
                <a:spcPct val="118900"/>
              </a:lnSpc>
              <a:spcBef>
                <a:spcPts val="5"/>
              </a:spcBef>
            </a:pPr>
            <a:r>
              <a:rPr lang="en-GB" sz="2600" dirty="0">
                <a:solidFill>
                  <a:srgbClr val="00334F"/>
                </a:solidFill>
                <a:latin typeface="Verdana"/>
                <a:cs typeface="Verdana"/>
              </a:rPr>
              <a:t>May 28</a:t>
            </a:r>
            <a:r>
              <a:rPr lang="en-GB" sz="2600" baseline="30000" dirty="0">
                <a:solidFill>
                  <a:srgbClr val="00334F"/>
                </a:solidFill>
                <a:latin typeface="Verdana"/>
                <a:cs typeface="Verdana"/>
              </a:rPr>
              <a:t>th</a:t>
            </a:r>
            <a:r>
              <a:rPr lang="en-GB" sz="2600" dirty="0">
                <a:solidFill>
                  <a:srgbClr val="00334F"/>
                </a:solidFill>
                <a:latin typeface="Verdana"/>
                <a:cs typeface="Verdana"/>
              </a:rPr>
              <a:t> 2026</a:t>
            </a:r>
            <a:endParaRPr sz="2600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088494" y="1084857"/>
            <a:ext cx="795655" cy="236854"/>
            <a:chOff x="18088494" y="1084857"/>
            <a:chExt cx="795655" cy="236854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88494" y="1099196"/>
              <a:ext cx="338524" cy="22243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55116" y="1084858"/>
              <a:ext cx="160235" cy="2367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553" y="1164541"/>
              <a:ext cx="160235" cy="1570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831772" y="1084857"/>
              <a:ext cx="52069" cy="232410"/>
            </a:xfrm>
            <a:custGeom>
              <a:avLst/>
              <a:gdLst/>
              <a:ahLst/>
              <a:cxnLst/>
              <a:rect l="l" t="t" r="r" b="b"/>
              <a:pathLst>
                <a:path w="52069" h="232409">
                  <a:moveTo>
                    <a:pt x="51883" y="0"/>
                  </a:moveTo>
                  <a:lnTo>
                    <a:pt x="0" y="0"/>
                  </a:lnTo>
                  <a:lnTo>
                    <a:pt x="0" y="232181"/>
                  </a:lnTo>
                  <a:lnTo>
                    <a:pt x="51883" y="232181"/>
                  </a:lnTo>
                  <a:lnTo>
                    <a:pt x="51883" y="0"/>
                  </a:lnTo>
                  <a:close/>
                </a:path>
              </a:pathLst>
            </a:custGeom>
            <a:solidFill>
              <a:srgbClr val="05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088494" y="1428825"/>
            <a:ext cx="961390" cy="302895"/>
            <a:chOff x="18088494" y="1428825"/>
            <a:chExt cx="961390" cy="30289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88494" y="1443167"/>
              <a:ext cx="325909" cy="2224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40486" y="1508517"/>
              <a:ext cx="162529" cy="1570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31109" y="1508511"/>
              <a:ext cx="160235" cy="22272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819437" y="1428825"/>
              <a:ext cx="52069" cy="232410"/>
            </a:xfrm>
            <a:custGeom>
              <a:avLst/>
              <a:gdLst/>
              <a:ahLst/>
              <a:cxnLst/>
              <a:rect l="l" t="t" r="r" b="b"/>
              <a:pathLst>
                <a:path w="52069" h="232410">
                  <a:moveTo>
                    <a:pt x="51883" y="0"/>
                  </a:moveTo>
                  <a:lnTo>
                    <a:pt x="0" y="0"/>
                  </a:lnTo>
                  <a:lnTo>
                    <a:pt x="0" y="232181"/>
                  </a:lnTo>
                  <a:lnTo>
                    <a:pt x="51883" y="232181"/>
                  </a:lnTo>
                  <a:lnTo>
                    <a:pt x="51883" y="0"/>
                  </a:lnTo>
                  <a:close/>
                </a:path>
              </a:pathLst>
            </a:custGeom>
            <a:solidFill>
              <a:srgbClr val="05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99404" y="1508519"/>
              <a:ext cx="149911" cy="157084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5920536" y="1077701"/>
            <a:ext cx="1776095" cy="605790"/>
          </a:xfrm>
          <a:custGeom>
            <a:avLst/>
            <a:gdLst/>
            <a:ahLst/>
            <a:cxnLst/>
            <a:rect l="l" t="t" r="r" b="b"/>
            <a:pathLst>
              <a:path w="1776094" h="605789">
                <a:moveTo>
                  <a:pt x="288975" y="16250"/>
                </a:moveTo>
                <a:lnTo>
                  <a:pt x="0" y="16250"/>
                </a:lnTo>
                <a:lnTo>
                  <a:pt x="0" y="590358"/>
                </a:lnTo>
                <a:lnTo>
                  <a:pt x="235731" y="590358"/>
                </a:lnTo>
                <a:lnTo>
                  <a:pt x="282331" y="587559"/>
                </a:lnTo>
                <a:lnTo>
                  <a:pt x="326444" y="579274"/>
                </a:lnTo>
                <a:lnTo>
                  <a:pt x="367659" y="565675"/>
                </a:lnTo>
                <a:lnTo>
                  <a:pt x="405564" y="546935"/>
                </a:lnTo>
                <a:lnTo>
                  <a:pt x="414153" y="540978"/>
                </a:lnTo>
                <a:lnTo>
                  <a:pt x="129273" y="540978"/>
                </a:lnTo>
                <a:lnTo>
                  <a:pt x="129273" y="65662"/>
                </a:lnTo>
                <a:lnTo>
                  <a:pt x="444088" y="65662"/>
                </a:lnTo>
                <a:lnTo>
                  <a:pt x="436118" y="59206"/>
                </a:lnTo>
                <a:lnTo>
                  <a:pt x="394714" y="37619"/>
                </a:lnTo>
                <a:lnTo>
                  <a:pt x="345770" y="23009"/>
                </a:lnTo>
                <a:lnTo>
                  <a:pt x="288975" y="16250"/>
                </a:lnTo>
                <a:close/>
              </a:path>
              <a:path w="1776094" h="605789">
                <a:moveTo>
                  <a:pt x="444088" y="65662"/>
                </a:moveTo>
                <a:lnTo>
                  <a:pt x="209124" y="65662"/>
                </a:lnTo>
                <a:lnTo>
                  <a:pt x="258179" y="69498"/>
                </a:lnTo>
                <a:lnTo>
                  <a:pt x="300779" y="81448"/>
                </a:lnTo>
                <a:lnTo>
                  <a:pt x="336526" y="102178"/>
                </a:lnTo>
                <a:lnTo>
                  <a:pt x="365022" y="132353"/>
                </a:lnTo>
                <a:lnTo>
                  <a:pt x="385869" y="172638"/>
                </a:lnTo>
                <a:lnTo>
                  <a:pt x="398669" y="223699"/>
                </a:lnTo>
                <a:lnTo>
                  <a:pt x="403024" y="286200"/>
                </a:lnTo>
                <a:lnTo>
                  <a:pt x="399038" y="353909"/>
                </a:lnTo>
                <a:lnTo>
                  <a:pt x="387524" y="409414"/>
                </a:lnTo>
                <a:lnTo>
                  <a:pt x="369148" y="453694"/>
                </a:lnTo>
                <a:lnTo>
                  <a:pt x="344579" y="487727"/>
                </a:lnTo>
                <a:lnTo>
                  <a:pt x="314483" y="512493"/>
                </a:lnTo>
                <a:lnTo>
                  <a:pt x="279526" y="528970"/>
                </a:lnTo>
                <a:lnTo>
                  <a:pt x="240377" y="538139"/>
                </a:lnTo>
                <a:lnTo>
                  <a:pt x="197700" y="540978"/>
                </a:lnTo>
                <a:lnTo>
                  <a:pt x="414153" y="540978"/>
                </a:lnTo>
                <a:lnTo>
                  <a:pt x="469803" y="494715"/>
                </a:lnTo>
                <a:lnTo>
                  <a:pt x="495313" y="461579"/>
                </a:lnTo>
                <a:lnTo>
                  <a:pt x="515871" y="423988"/>
                </a:lnTo>
                <a:lnTo>
                  <a:pt x="531063" y="382113"/>
                </a:lnTo>
                <a:lnTo>
                  <a:pt x="540480" y="336127"/>
                </a:lnTo>
                <a:lnTo>
                  <a:pt x="543711" y="286200"/>
                </a:lnTo>
                <a:lnTo>
                  <a:pt x="540982" y="241141"/>
                </a:lnTo>
                <a:lnTo>
                  <a:pt x="532589" y="197806"/>
                </a:lnTo>
                <a:lnTo>
                  <a:pt x="518218" y="157069"/>
                </a:lnTo>
                <a:lnTo>
                  <a:pt x="497558" y="119806"/>
                </a:lnTo>
                <a:lnTo>
                  <a:pt x="470295" y="86894"/>
                </a:lnTo>
                <a:lnTo>
                  <a:pt x="444088" y="65662"/>
                </a:lnTo>
                <a:close/>
              </a:path>
              <a:path w="1776094" h="605789">
                <a:moveTo>
                  <a:pt x="974504" y="0"/>
                </a:moveTo>
                <a:lnTo>
                  <a:pt x="929495" y="2076"/>
                </a:lnTo>
                <a:lnTo>
                  <a:pt x="886180" y="8359"/>
                </a:lnTo>
                <a:lnTo>
                  <a:pt x="844984" y="18928"/>
                </a:lnTo>
                <a:lnTo>
                  <a:pt x="806329" y="33861"/>
                </a:lnTo>
                <a:lnTo>
                  <a:pt x="770638" y="53238"/>
                </a:lnTo>
                <a:lnTo>
                  <a:pt x="738333" y="77137"/>
                </a:lnTo>
                <a:lnTo>
                  <a:pt x="709838" y="105638"/>
                </a:lnTo>
                <a:lnTo>
                  <a:pt x="685576" y="138820"/>
                </a:lnTo>
                <a:lnTo>
                  <a:pt x="665969" y="176762"/>
                </a:lnTo>
                <a:lnTo>
                  <a:pt x="651440" y="219543"/>
                </a:lnTo>
                <a:lnTo>
                  <a:pt x="642413" y="267241"/>
                </a:lnTo>
                <a:lnTo>
                  <a:pt x="639310" y="319937"/>
                </a:lnTo>
                <a:lnTo>
                  <a:pt x="643328" y="370509"/>
                </a:lnTo>
                <a:lnTo>
                  <a:pt x="655002" y="416921"/>
                </a:lnTo>
                <a:lnTo>
                  <a:pt x="673760" y="458900"/>
                </a:lnTo>
                <a:lnTo>
                  <a:pt x="699031" y="496171"/>
                </a:lnTo>
                <a:lnTo>
                  <a:pt x="730243" y="528460"/>
                </a:lnTo>
                <a:lnTo>
                  <a:pt x="766825" y="555493"/>
                </a:lnTo>
                <a:lnTo>
                  <a:pt x="808206" y="576996"/>
                </a:lnTo>
                <a:lnTo>
                  <a:pt x="853814" y="592695"/>
                </a:lnTo>
                <a:lnTo>
                  <a:pt x="903078" y="602315"/>
                </a:lnTo>
                <a:lnTo>
                  <a:pt x="955426" y="605583"/>
                </a:lnTo>
                <a:lnTo>
                  <a:pt x="998861" y="603035"/>
                </a:lnTo>
                <a:lnTo>
                  <a:pt x="1043945" y="594911"/>
                </a:lnTo>
                <a:lnTo>
                  <a:pt x="1091463" y="580492"/>
                </a:lnTo>
                <a:lnTo>
                  <a:pt x="1142195" y="559061"/>
                </a:lnTo>
                <a:lnTo>
                  <a:pt x="1142219" y="556077"/>
                </a:lnTo>
                <a:lnTo>
                  <a:pt x="963049" y="556077"/>
                </a:lnTo>
                <a:lnTo>
                  <a:pt x="915745" y="545960"/>
                </a:lnTo>
                <a:lnTo>
                  <a:pt x="875168" y="525981"/>
                </a:lnTo>
                <a:lnTo>
                  <a:pt x="841520" y="497007"/>
                </a:lnTo>
                <a:lnTo>
                  <a:pt x="815000" y="459906"/>
                </a:lnTo>
                <a:lnTo>
                  <a:pt x="795810" y="415545"/>
                </a:lnTo>
                <a:lnTo>
                  <a:pt x="784148" y="364791"/>
                </a:lnTo>
                <a:lnTo>
                  <a:pt x="780217" y="308514"/>
                </a:lnTo>
                <a:lnTo>
                  <a:pt x="782784" y="261297"/>
                </a:lnTo>
                <a:lnTo>
                  <a:pt x="790753" y="215017"/>
                </a:lnTo>
                <a:lnTo>
                  <a:pt x="804526" y="171326"/>
                </a:lnTo>
                <a:lnTo>
                  <a:pt x="824504" y="131875"/>
                </a:lnTo>
                <a:lnTo>
                  <a:pt x="851090" y="98316"/>
                </a:lnTo>
                <a:lnTo>
                  <a:pt x="884684" y="72300"/>
                </a:lnTo>
                <a:lnTo>
                  <a:pt x="925688" y="55480"/>
                </a:lnTo>
                <a:lnTo>
                  <a:pt x="974504" y="49506"/>
                </a:lnTo>
                <a:lnTo>
                  <a:pt x="1142698" y="49506"/>
                </a:lnTo>
                <a:lnTo>
                  <a:pt x="1142698" y="42794"/>
                </a:lnTo>
                <a:lnTo>
                  <a:pt x="1106724" y="24909"/>
                </a:lnTo>
                <a:lnTo>
                  <a:pt x="1064259" y="11443"/>
                </a:lnTo>
                <a:lnTo>
                  <a:pt x="1018965" y="2953"/>
                </a:lnTo>
                <a:lnTo>
                  <a:pt x="974504" y="0"/>
                </a:lnTo>
                <a:close/>
              </a:path>
              <a:path w="1776094" h="605789">
                <a:moveTo>
                  <a:pt x="1142697" y="497007"/>
                </a:moveTo>
                <a:lnTo>
                  <a:pt x="1104889" y="518869"/>
                </a:lnTo>
                <a:lnTo>
                  <a:pt x="1061300" y="537778"/>
                </a:lnTo>
                <a:lnTo>
                  <a:pt x="1013497" y="551061"/>
                </a:lnTo>
                <a:lnTo>
                  <a:pt x="963049" y="556077"/>
                </a:lnTo>
                <a:lnTo>
                  <a:pt x="1142219" y="556077"/>
                </a:lnTo>
                <a:lnTo>
                  <a:pt x="1142697" y="497007"/>
                </a:lnTo>
                <a:close/>
              </a:path>
              <a:path w="1776094" h="605789">
                <a:moveTo>
                  <a:pt x="1142698" y="49506"/>
                </a:moveTo>
                <a:lnTo>
                  <a:pt x="974504" y="49506"/>
                </a:lnTo>
                <a:lnTo>
                  <a:pt x="1019346" y="54573"/>
                </a:lnTo>
                <a:lnTo>
                  <a:pt x="1067467" y="67893"/>
                </a:lnTo>
                <a:lnTo>
                  <a:pt x="1111155" y="86639"/>
                </a:lnTo>
                <a:lnTo>
                  <a:pt x="1142698" y="107986"/>
                </a:lnTo>
                <a:lnTo>
                  <a:pt x="1142698" y="49506"/>
                </a:lnTo>
                <a:close/>
              </a:path>
              <a:path w="1776094" h="605789">
                <a:moveTo>
                  <a:pt x="1382094" y="6816"/>
                </a:moveTo>
                <a:lnTo>
                  <a:pt x="1256652" y="101358"/>
                </a:lnTo>
                <a:lnTo>
                  <a:pt x="1256691" y="359877"/>
                </a:lnTo>
                <a:lnTo>
                  <a:pt x="1257365" y="384708"/>
                </a:lnTo>
                <a:lnTo>
                  <a:pt x="1263062" y="438652"/>
                </a:lnTo>
                <a:lnTo>
                  <a:pt x="1286288" y="507426"/>
                </a:lnTo>
                <a:lnTo>
                  <a:pt x="1313629" y="541022"/>
                </a:lnTo>
                <a:lnTo>
                  <a:pt x="1348106" y="566571"/>
                </a:lnTo>
                <a:lnTo>
                  <a:pt x="1387756" y="584936"/>
                </a:lnTo>
                <a:lnTo>
                  <a:pt x="1430616" y="596983"/>
                </a:lnTo>
                <a:lnTo>
                  <a:pt x="1474725" y="603577"/>
                </a:lnTo>
                <a:lnTo>
                  <a:pt x="1518121" y="605583"/>
                </a:lnTo>
                <a:lnTo>
                  <a:pt x="1561770" y="603268"/>
                </a:lnTo>
                <a:lnTo>
                  <a:pt x="1605601" y="595608"/>
                </a:lnTo>
                <a:lnTo>
                  <a:pt x="1647290" y="581530"/>
                </a:lnTo>
                <a:lnTo>
                  <a:pt x="1684514" y="559962"/>
                </a:lnTo>
                <a:lnTo>
                  <a:pt x="1697419" y="548569"/>
                </a:lnTo>
                <a:lnTo>
                  <a:pt x="1537136" y="548569"/>
                </a:lnTo>
                <a:lnTo>
                  <a:pt x="1508335" y="546368"/>
                </a:lnTo>
                <a:lnTo>
                  <a:pt x="1453922" y="527706"/>
                </a:lnTo>
                <a:lnTo>
                  <a:pt x="1413257" y="490328"/>
                </a:lnTo>
                <a:lnTo>
                  <a:pt x="1395189" y="444225"/>
                </a:lnTo>
                <a:lnTo>
                  <a:pt x="1385314" y="377689"/>
                </a:lnTo>
                <a:lnTo>
                  <a:pt x="1383048" y="335623"/>
                </a:lnTo>
                <a:lnTo>
                  <a:pt x="1382213" y="293556"/>
                </a:lnTo>
                <a:lnTo>
                  <a:pt x="1382094" y="6816"/>
                </a:lnTo>
                <a:close/>
              </a:path>
              <a:path w="1776094" h="605789">
                <a:moveTo>
                  <a:pt x="1775757" y="5821"/>
                </a:moveTo>
                <a:lnTo>
                  <a:pt x="1707330" y="49139"/>
                </a:lnTo>
                <a:lnTo>
                  <a:pt x="1707330" y="270986"/>
                </a:lnTo>
                <a:lnTo>
                  <a:pt x="1707194" y="293556"/>
                </a:lnTo>
                <a:lnTo>
                  <a:pt x="1707092" y="310626"/>
                </a:lnTo>
                <a:lnTo>
                  <a:pt x="1705475" y="358460"/>
                </a:lnTo>
                <a:lnTo>
                  <a:pt x="1705427" y="359877"/>
                </a:lnTo>
                <a:lnTo>
                  <a:pt x="1700899" y="408436"/>
                </a:lnTo>
                <a:lnTo>
                  <a:pt x="1692105" y="445871"/>
                </a:lnTo>
                <a:lnTo>
                  <a:pt x="1665762" y="492420"/>
                </a:lnTo>
                <a:lnTo>
                  <a:pt x="1631740" y="524333"/>
                </a:lnTo>
                <a:lnTo>
                  <a:pt x="1589159" y="542690"/>
                </a:lnTo>
                <a:lnTo>
                  <a:pt x="1537136" y="548569"/>
                </a:lnTo>
                <a:lnTo>
                  <a:pt x="1697419" y="548569"/>
                </a:lnTo>
                <a:lnTo>
                  <a:pt x="1746209" y="490960"/>
                </a:lnTo>
                <a:lnTo>
                  <a:pt x="1761524" y="451125"/>
                </a:lnTo>
                <a:lnTo>
                  <a:pt x="1769865" y="408436"/>
                </a:lnTo>
                <a:lnTo>
                  <a:pt x="1773764" y="363422"/>
                </a:lnTo>
                <a:lnTo>
                  <a:pt x="1775757" y="316608"/>
                </a:lnTo>
                <a:lnTo>
                  <a:pt x="1775757" y="5821"/>
                </a:lnTo>
                <a:close/>
              </a:path>
            </a:pathLst>
          </a:custGeom>
          <a:solidFill>
            <a:srgbClr val="053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928546" y="2358886"/>
            <a:ext cx="8578089" cy="355481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12065">
              <a:lnSpc>
                <a:spcPts val="8980"/>
              </a:lnSpc>
              <a:spcBef>
                <a:spcPts val="720"/>
              </a:spcBef>
            </a:pPr>
            <a:r>
              <a:rPr lang="en-GB" sz="7900" spc="-730" dirty="0">
                <a:solidFill>
                  <a:srgbClr val="013551"/>
                </a:solidFill>
              </a:rPr>
              <a:t>An Introduction to AI in Training and Education</a:t>
            </a:r>
            <a:endParaRPr sz="79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26F7A-B17B-9B57-36B1-F8675C656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FE3E479-D886-1F20-5244-3086C865C0FF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5F4DFDF-5806-02DC-2F3D-849CC11410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7610" y="0"/>
              <a:ext cx="13166488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6293721-3220-3091-D0B7-54BA803D5E67}"/>
                </a:ext>
              </a:extLst>
            </p:cNvPr>
            <p:cNvSpPr/>
            <p:nvPr/>
          </p:nvSpPr>
          <p:spPr>
            <a:xfrm>
              <a:off x="0" y="0"/>
              <a:ext cx="12210415" cy="11308715"/>
            </a:xfrm>
            <a:custGeom>
              <a:avLst/>
              <a:gdLst/>
              <a:ahLst/>
              <a:cxnLst/>
              <a:rect l="l" t="t" r="r" b="b"/>
              <a:pathLst>
                <a:path w="12210415" h="11308715">
                  <a:moveTo>
                    <a:pt x="12209942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9942" y="11308556"/>
                  </a:lnTo>
                  <a:lnTo>
                    <a:pt x="12209942" y="0"/>
                  </a:lnTo>
                  <a:close/>
                </a:path>
              </a:pathLst>
            </a:custGeom>
            <a:solidFill>
              <a:srgbClr val="C8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26F2208C-6AF0-AB6D-0C3F-BAAFAFAA3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569" y="453484"/>
            <a:ext cx="10484881" cy="7584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445" dirty="0"/>
              <a:t>2. Examples of AI Tools</a:t>
            </a:r>
            <a:endParaRPr spc="-819" dirty="0"/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F34ED62F-C68B-6EAF-C248-7AE8EE3FDB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28256"/>
            <a:ext cx="10688378" cy="7480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11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445803-18AE-9DD4-9B38-576A65835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99285"/>
              </p:ext>
            </p:extLst>
          </p:nvPr>
        </p:nvGraphicFramePr>
        <p:xfrm>
          <a:off x="603250" y="549275"/>
          <a:ext cx="19126200" cy="10363202"/>
        </p:xfrm>
        <a:graphic>
          <a:graphicData uri="http://schemas.openxmlformats.org/drawingml/2006/table">
            <a:tbl>
              <a:tblPr/>
              <a:tblGrid>
                <a:gridCol w="6309991">
                  <a:extLst>
                    <a:ext uri="{9D8B030D-6E8A-4147-A177-3AD203B41FA5}">
                      <a16:colId xmlns:a16="http://schemas.microsoft.com/office/drawing/2014/main" val="1233510503"/>
                    </a:ext>
                  </a:extLst>
                </a:gridCol>
                <a:gridCol w="6309991">
                  <a:extLst>
                    <a:ext uri="{9D8B030D-6E8A-4147-A177-3AD203B41FA5}">
                      <a16:colId xmlns:a16="http://schemas.microsoft.com/office/drawing/2014/main" val="3675042367"/>
                    </a:ext>
                  </a:extLst>
                </a:gridCol>
                <a:gridCol w="6506218">
                  <a:extLst>
                    <a:ext uri="{9D8B030D-6E8A-4147-A177-3AD203B41FA5}">
                      <a16:colId xmlns:a16="http://schemas.microsoft.com/office/drawing/2014/main" val="3390224646"/>
                    </a:ext>
                  </a:extLst>
                </a:gridCol>
              </a:tblGrid>
              <a:tr h="831537">
                <a:tc>
                  <a:txBody>
                    <a:bodyPr/>
                    <a:lstStyle/>
                    <a:p>
                      <a:r>
                        <a:rPr lang="en-IE" sz="3100" b="1" dirty="0"/>
                        <a:t>Category</a:t>
                      </a:r>
                      <a:endParaRPr lang="en-IE" sz="3100" dirty="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3100" b="1" dirty="0"/>
                        <a:t>Examples</a:t>
                      </a:r>
                      <a:endParaRPr lang="en-IE" sz="3100" dirty="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3100" b="1" dirty="0"/>
                        <a:t>What They Do</a:t>
                      </a:r>
                      <a:endParaRPr lang="en-IE" sz="3100" dirty="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51199"/>
                  </a:ext>
                </a:extLst>
              </a:tr>
              <a:tr h="1906333">
                <a:tc>
                  <a:txBody>
                    <a:bodyPr/>
                    <a:lstStyle/>
                    <a:p>
                      <a:r>
                        <a:rPr lang="en-IE" sz="3100" b="1" dirty="0"/>
                        <a:t>Chatbots &amp; Information Assistants</a:t>
                      </a:r>
                      <a:endParaRPr lang="en-IE" sz="3100" dirty="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3100" dirty="0"/>
                        <a:t>ChatGPT, Perplexity AI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Generate text, answer questions, assist with writing, and research.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465853"/>
                  </a:ext>
                </a:extLst>
              </a:tr>
              <a:tr h="1906333">
                <a:tc>
                  <a:txBody>
                    <a:bodyPr/>
                    <a:lstStyle/>
                    <a:p>
                      <a:r>
                        <a:rPr lang="en-IE" sz="3100" b="1"/>
                        <a:t>Educational AI Tools</a:t>
                      </a:r>
                      <a:endParaRPr lang="en-IE" sz="310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3100"/>
                        <a:t>Duolingo (AI features), Khanmigo (Khan Academy)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Personalize learning, tutor students, guide practice activities.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71728"/>
                  </a:ext>
                </a:extLst>
              </a:tr>
              <a:tr h="1906333">
                <a:tc>
                  <a:txBody>
                    <a:bodyPr/>
                    <a:lstStyle/>
                    <a:p>
                      <a:r>
                        <a:rPr lang="en-IE" sz="3100" b="1"/>
                        <a:t>Writing &amp; Editing Support</a:t>
                      </a:r>
                      <a:endParaRPr lang="en-IE" sz="310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3100"/>
                        <a:t>Grammarly, Quillbot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Improve grammar, clarity, tone, and style of written communication.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133241"/>
                  </a:ext>
                </a:extLst>
              </a:tr>
              <a:tr h="1906333">
                <a:tc>
                  <a:txBody>
                    <a:bodyPr/>
                    <a:lstStyle/>
                    <a:p>
                      <a:r>
                        <a:rPr lang="en-IE" sz="3100" b="1"/>
                        <a:t>Creative AI (Art and Media)</a:t>
                      </a:r>
                      <a:endParaRPr lang="en-IE" sz="310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3100"/>
                        <a:t>DALL-E, Canva AI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Generate images from text, assist in designing creative content.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67925"/>
                  </a:ext>
                </a:extLst>
              </a:tr>
              <a:tr h="1906333">
                <a:tc>
                  <a:txBody>
                    <a:bodyPr/>
                    <a:lstStyle/>
                    <a:p>
                      <a:r>
                        <a:rPr lang="en-IE" sz="3100" b="1"/>
                        <a:t>Productivity &amp; Workplace AI</a:t>
                      </a:r>
                      <a:endParaRPr lang="en-IE" sz="3100"/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3100"/>
                        <a:t>Microsoft Copilot, Notion AI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100" dirty="0"/>
                        <a:t>Summarize notes, draft documents, automate everyday work tasks.</a:t>
                      </a:r>
                    </a:p>
                  </a:txBody>
                  <a:tcPr marL="156814" marR="156814" marT="78407" marB="78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9695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8A3A5E-AC58-0E78-903D-EC3789C721AB}"/>
              </a:ext>
            </a:extLst>
          </p:cNvPr>
          <p:cNvSpPr/>
          <p:nvPr/>
        </p:nvSpPr>
        <p:spPr>
          <a:xfrm>
            <a:off x="0" y="3140075"/>
            <a:ext cx="201041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F5ACA-489F-05B3-B15B-57D623BEFCEA}"/>
              </a:ext>
            </a:extLst>
          </p:cNvPr>
          <p:cNvSpPr/>
          <p:nvPr/>
        </p:nvSpPr>
        <p:spPr>
          <a:xfrm>
            <a:off x="0" y="5197475"/>
            <a:ext cx="2007235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CB017-96DF-5AA5-60AA-948F69EB52F0}"/>
              </a:ext>
            </a:extLst>
          </p:cNvPr>
          <p:cNvSpPr/>
          <p:nvPr/>
        </p:nvSpPr>
        <p:spPr>
          <a:xfrm>
            <a:off x="0" y="7042150"/>
            <a:ext cx="20072350" cy="204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B0A7B-BD28-6293-7D42-71705E9DA71B}"/>
              </a:ext>
            </a:extLst>
          </p:cNvPr>
          <p:cNvSpPr/>
          <p:nvPr/>
        </p:nvSpPr>
        <p:spPr>
          <a:xfrm>
            <a:off x="0" y="9099550"/>
            <a:ext cx="20072350" cy="204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9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210415" cy="11308715"/>
            </a:xfrm>
            <a:custGeom>
              <a:avLst/>
              <a:gdLst/>
              <a:ahLst/>
              <a:cxnLst/>
              <a:rect l="l" t="t" r="r" b="b"/>
              <a:pathLst>
                <a:path w="12210415" h="11308715">
                  <a:moveTo>
                    <a:pt x="12209942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9942" y="11308556"/>
                  </a:lnTo>
                  <a:lnTo>
                    <a:pt x="12209942" y="0"/>
                  </a:lnTo>
                  <a:close/>
                </a:path>
              </a:pathLst>
            </a:custGeom>
            <a:solidFill>
              <a:srgbClr val="C8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050" y="453484"/>
            <a:ext cx="11683365" cy="6338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3700" spc="-1445" dirty="0"/>
              <a:t>3. </a:t>
            </a:r>
            <a:br>
              <a:rPr lang="en-GB" sz="13700" spc="-1445" dirty="0"/>
            </a:br>
            <a:r>
              <a:rPr lang="en-GB" sz="13700" spc="-1445" dirty="0"/>
              <a:t>Learning with Technology</a:t>
            </a:r>
            <a:endParaRPr sz="13700" spc="-819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28256"/>
            <a:ext cx="10688378" cy="748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2AEC-67B1-62FC-E1C6-3EE2B37EF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043A1A-D662-D461-AD5A-2B9E75DB0733}"/>
              </a:ext>
            </a:extLst>
          </p:cNvPr>
          <p:cNvSpPr/>
          <p:nvPr/>
        </p:nvSpPr>
        <p:spPr>
          <a:xfrm>
            <a:off x="0" y="-1"/>
            <a:ext cx="14547850" cy="3492000"/>
          </a:xfrm>
          <a:custGeom>
            <a:avLst/>
            <a:gdLst/>
            <a:ahLst/>
            <a:cxnLst/>
            <a:rect l="l" t="t" r="r" b="b"/>
            <a:pathLst>
              <a:path w="9685020" h="6296025">
                <a:moveTo>
                  <a:pt x="9684752" y="0"/>
                </a:moveTo>
                <a:lnTo>
                  <a:pt x="0" y="0"/>
                </a:lnTo>
                <a:lnTo>
                  <a:pt x="0" y="6295515"/>
                </a:lnTo>
                <a:lnTo>
                  <a:pt x="9684752" y="6295515"/>
                </a:lnTo>
                <a:lnTo>
                  <a:pt x="9684752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BB7A7DD-37E6-7C1B-4264-6F801B6E95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047" y="-2"/>
            <a:ext cx="5259703" cy="34920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68695CA8-126D-2F92-36E7-182799C9A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650" y="2360296"/>
            <a:ext cx="13290397" cy="10304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IE" sz="6600" dirty="0">
                <a:solidFill>
                  <a:schemeClr val="bg1"/>
                </a:solidFill>
              </a:rPr>
              <a:t>How AI Enhances Learning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2137F4F-363A-55CC-1B25-A4EEBD6153C0}"/>
              </a:ext>
            </a:extLst>
          </p:cNvPr>
          <p:cNvSpPr txBox="1"/>
          <p:nvPr/>
        </p:nvSpPr>
        <p:spPr>
          <a:xfrm>
            <a:off x="298450" y="4062479"/>
            <a:ext cx="19507199" cy="588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Personalized Learning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Content and pace fit individual needs, boosting engagement and outcomes</a:t>
            </a:r>
          </a:p>
          <a:p>
            <a:pPr marL="12700" marR="5080" algn="ctr">
              <a:lnSpc>
                <a:spcPct val="109500"/>
              </a:lnSpc>
            </a:pPr>
            <a:endParaRPr lang="en-GB" sz="4000" spc="-25" dirty="0">
              <a:solidFill>
                <a:srgbClr val="00334F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Skill Gap Analysis 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Identification of what learners’ need with supports suggested</a:t>
            </a:r>
          </a:p>
          <a:p>
            <a:pPr marL="12700" marR="5080" algn="ctr">
              <a:lnSpc>
                <a:spcPct val="109500"/>
              </a:lnSpc>
            </a:pPr>
            <a:endParaRPr lang="en-GB" sz="4000" spc="-25" dirty="0">
              <a:solidFill>
                <a:srgbClr val="00334F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Smart Content Delivery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Automated creation and adaptation of materials in multiple formats</a:t>
            </a:r>
          </a:p>
          <a:p>
            <a:pPr marL="12700" marR="5080">
              <a:lnSpc>
                <a:spcPct val="109500"/>
              </a:lnSpc>
            </a:pPr>
            <a:endParaRPr lang="en-GB" sz="2950" spc="-25" dirty="0">
              <a:solidFill>
                <a:srgbClr val="00334F"/>
              </a:solidFill>
              <a:latin typeface="Verdana"/>
              <a:cs typeface="Verdana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2AC8375C-C19A-DBCF-E5D4-92ADE80293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0" y="0"/>
            <a:ext cx="7245195" cy="430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0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CA90-03C6-657C-B1C8-83680E17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9A0EB5-3A65-F9D3-D488-B84693394217}"/>
              </a:ext>
            </a:extLst>
          </p:cNvPr>
          <p:cNvSpPr/>
          <p:nvPr/>
        </p:nvSpPr>
        <p:spPr>
          <a:xfrm>
            <a:off x="0" y="1"/>
            <a:ext cx="14547850" cy="3521074"/>
          </a:xfrm>
          <a:custGeom>
            <a:avLst/>
            <a:gdLst/>
            <a:ahLst/>
            <a:cxnLst/>
            <a:rect l="l" t="t" r="r" b="b"/>
            <a:pathLst>
              <a:path w="9685020" h="6296025">
                <a:moveTo>
                  <a:pt x="9684752" y="0"/>
                </a:moveTo>
                <a:lnTo>
                  <a:pt x="0" y="0"/>
                </a:lnTo>
                <a:lnTo>
                  <a:pt x="0" y="6295515"/>
                </a:lnTo>
                <a:lnTo>
                  <a:pt x="9684752" y="6295515"/>
                </a:lnTo>
                <a:lnTo>
                  <a:pt x="9684752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r>
              <a:rPr lang="en-GB" dirty="0"/>
              <a:t>H</a:t>
            </a:r>
            <a:endParaRPr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26FD1DA-745B-1D0E-DD12-BD9CBB29F6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047" y="-1"/>
            <a:ext cx="5259703" cy="352107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829E7152-9F9B-7C05-30F8-08130C683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650" y="2282867"/>
            <a:ext cx="13290397" cy="10304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IE" sz="6600" dirty="0">
                <a:solidFill>
                  <a:schemeClr val="bg1"/>
                </a:solidFill>
              </a:rPr>
              <a:t>How AI Enhances Learning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A1AD24E-FB76-EE1C-FA92-D5F2D5214AA8}"/>
              </a:ext>
            </a:extLst>
          </p:cNvPr>
          <p:cNvSpPr txBox="1"/>
          <p:nvPr/>
        </p:nvSpPr>
        <p:spPr>
          <a:xfrm>
            <a:off x="298450" y="3978275"/>
            <a:ext cx="19507199" cy="60432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Gamification &amp; Interactivity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Games and simulations for immersive learning experiences.</a:t>
            </a:r>
          </a:p>
          <a:p>
            <a:pPr marL="12700" marR="5080" algn="ctr">
              <a:lnSpc>
                <a:spcPct val="109500"/>
              </a:lnSpc>
            </a:pPr>
            <a:endParaRPr lang="en-GB" sz="4000" spc="-25" dirty="0">
              <a:solidFill>
                <a:srgbClr val="00334F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Teacher Support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Automates admin tasks, allowing more time for personal interaction</a:t>
            </a:r>
          </a:p>
          <a:p>
            <a:pPr marL="12700" marR="5080" algn="ctr">
              <a:lnSpc>
                <a:spcPct val="109500"/>
              </a:lnSpc>
            </a:pPr>
            <a:endParaRPr lang="en-GB" sz="4000" spc="-25" dirty="0">
              <a:solidFill>
                <a:srgbClr val="00334F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9500"/>
              </a:lnSpc>
            </a:pPr>
            <a:r>
              <a:rPr lang="en-GB" sz="4000" b="1" spc="-25" dirty="0">
                <a:solidFill>
                  <a:srgbClr val="00334F"/>
                </a:solidFill>
                <a:latin typeface="Verdana"/>
                <a:cs typeface="Verdana"/>
              </a:rPr>
              <a:t>Real-World Examples </a:t>
            </a:r>
          </a:p>
          <a:p>
            <a:pPr marL="12700" marR="5080" algn="ctr">
              <a:lnSpc>
                <a:spcPct val="109500"/>
              </a:lnSpc>
            </a:pPr>
            <a:r>
              <a:rPr lang="en-GB" sz="4000" spc="-25" dirty="0">
                <a:solidFill>
                  <a:srgbClr val="00334F"/>
                </a:solidFill>
                <a:latin typeface="Verdana"/>
                <a:cs typeface="Verdana"/>
              </a:rPr>
              <a:t>Kahoot! for gamified quizzes, Quizizz for adaptive questions, AI chatbots for student support.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F4EEEF88-F547-C5F9-C387-FE58F1FD2D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659"/>
            <a:ext cx="7245195" cy="430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37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B2F47-1532-2E01-EA4E-C98A186C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02B6C9F-4F76-1745-2064-C2324766D307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ACD7386-5626-5BE4-10B9-B0EB5DCE2C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3" y="0"/>
              <a:ext cx="11769336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7DF2E38-93E0-9EB8-52B2-C7D1149095BD}"/>
                </a:ext>
              </a:extLst>
            </p:cNvPr>
            <p:cNvSpPr/>
            <p:nvPr/>
          </p:nvSpPr>
          <p:spPr>
            <a:xfrm>
              <a:off x="0" y="0"/>
              <a:ext cx="12210415" cy="11308715"/>
            </a:xfrm>
            <a:custGeom>
              <a:avLst/>
              <a:gdLst/>
              <a:ahLst/>
              <a:cxnLst/>
              <a:rect l="l" t="t" r="r" b="b"/>
              <a:pathLst>
                <a:path w="12210415" h="11308715">
                  <a:moveTo>
                    <a:pt x="12209942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9942" y="11308556"/>
                  </a:lnTo>
                  <a:lnTo>
                    <a:pt x="12209942" y="0"/>
                  </a:lnTo>
                  <a:close/>
                </a:path>
              </a:pathLst>
            </a:custGeom>
            <a:solidFill>
              <a:srgbClr val="C8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EE37432-07E6-DE22-E446-24C27E299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569" y="453484"/>
            <a:ext cx="11094481" cy="6338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3700" spc="-1445" dirty="0"/>
              <a:t>4. </a:t>
            </a:r>
            <a:br>
              <a:rPr lang="en-GB" sz="13700" spc="-1445" dirty="0"/>
            </a:br>
            <a:r>
              <a:rPr lang="en-GB" sz="13700" spc="-1445" dirty="0"/>
              <a:t>Ethics and Challenges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436CB301-E6E3-B3E5-14FA-D8C74F921A8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28256"/>
            <a:ext cx="10688378" cy="7480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1CBD-8846-BE0A-A920-06E8AA35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4DA4E18-5ECC-07FF-EF3C-70F7D5BFE3EF}"/>
              </a:ext>
            </a:extLst>
          </p:cNvPr>
          <p:cNvSpPr/>
          <p:nvPr/>
        </p:nvSpPr>
        <p:spPr>
          <a:xfrm>
            <a:off x="4953000" y="116742"/>
            <a:ext cx="15151100" cy="5654675"/>
          </a:xfrm>
          <a:custGeom>
            <a:avLst/>
            <a:gdLst/>
            <a:ahLst/>
            <a:cxnLst/>
            <a:rect l="l" t="t" r="r" b="b"/>
            <a:pathLst>
              <a:path w="9685020" h="6296025">
                <a:moveTo>
                  <a:pt x="9684752" y="0"/>
                </a:moveTo>
                <a:lnTo>
                  <a:pt x="0" y="0"/>
                </a:lnTo>
                <a:lnTo>
                  <a:pt x="0" y="6295515"/>
                </a:lnTo>
                <a:lnTo>
                  <a:pt x="9684752" y="6295515"/>
                </a:lnTo>
                <a:lnTo>
                  <a:pt x="9684752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4B26738-D276-0314-C0A1-0D019BAA38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1750" y="113532"/>
            <a:ext cx="4776943" cy="565467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D77E9AD2-7CE5-D213-D0C7-30BCA8EA6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3850" y="4179366"/>
            <a:ext cx="12268200" cy="12304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7900" spc="-470" dirty="0">
                <a:solidFill>
                  <a:srgbClr val="FFFFFF"/>
                </a:solidFill>
              </a:rPr>
              <a:t>Key Ethical Challenges</a:t>
            </a:r>
            <a:endParaRPr sz="790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14208BF-24BD-6581-7948-AA9D8A81BF9E}"/>
              </a:ext>
            </a:extLst>
          </p:cNvPr>
          <p:cNvSpPr txBox="1"/>
          <p:nvPr/>
        </p:nvSpPr>
        <p:spPr>
          <a:xfrm>
            <a:off x="1322387" y="6266449"/>
            <a:ext cx="17459325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GB" sz="4800" b="0" i="0" dirty="0">
                <a:effectLst/>
                <a:latin typeface="fkGroteskNeue"/>
              </a:rPr>
              <a:t>Bias and Fairness</a:t>
            </a:r>
          </a:p>
          <a:p>
            <a:pPr algn="ctr"/>
            <a:r>
              <a:rPr lang="en-GB" sz="4800" b="0" i="0" dirty="0">
                <a:effectLst/>
                <a:latin typeface="fkGroteskNeue"/>
              </a:rPr>
              <a:t>Privacy and Data Security</a:t>
            </a:r>
          </a:p>
          <a:p>
            <a:pPr algn="ctr"/>
            <a:r>
              <a:rPr lang="en-GB" sz="4800" b="0" i="0" dirty="0">
                <a:effectLst/>
                <a:latin typeface="fkGroteskNeue"/>
              </a:rPr>
              <a:t>Transparency &amp; Accountability</a:t>
            </a:r>
          </a:p>
          <a:p>
            <a:pPr algn="ctr"/>
            <a:r>
              <a:rPr lang="en-GB" sz="4800" b="0" i="0" dirty="0">
                <a:effectLst/>
                <a:latin typeface="fkGroteskNeue"/>
              </a:rPr>
              <a:t>Academic Integrity</a:t>
            </a:r>
          </a:p>
          <a:p>
            <a:pPr algn="ctr"/>
            <a:r>
              <a:rPr lang="en-GB" sz="4800" b="0" i="0" dirty="0">
                <a:effectLst/>
                <a:latin typeface="fkGroteskNeue"/>
              </a:rPr>
              <a:t>Accessibility &amp; Equity</a:t>
            </a:r>
          </a:p>
          <a:p>
            <a:pPr algn="ctr"/>
            <a:r>
              <a:rPr lang="en-GB" sz="4800" b="0" i="0" dirty="0">
                <a:effectLst/>
                <a:latin typeface="fkGroteskNeue"/>
              </a:rPr>
              <a:t>Human Element</a:t>
            </a: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28A81766-D49E-88FC-0B2E-19F5540A10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905" y="252576"/>
            <a:ext cx="7245195" cy="430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2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7610" y="0"/>
              <a:ext cx="13166488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210415" cy="11308715"/>
            </a:xfrm>
            <a:custGeom>
              <a:avLst/>
              <a:gdLst/>
              <a:ahLst/>
              <a:cxnLst/>
              <a:rect l="l" t="t" r="r" b="b"/>
              <a:pathLst>
                <a:path w="12210415" h="11308715">
                  <a:moveTo>
                    <a:pt x="12209942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9942" y="11308556"/>
                  </a:lnTo>
                  <a:lnTo>
                    <a:pt x="12209942" y="0"/>
                  </a:lnTo>
                  <a:close/>
                </a:path>
              </a:pathLst>
            </a:custGeom>
            <a:solidFill>
              <a:srgbClr val="C8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2569" y="453484"/>
            <a:ext cx="10484881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3700" spc="-1445" dirty="0"/>
              <a:t>5. </a:t>
            </a:r>
            <a:br>
              <a:rPr lang="en-GB" sz="13700" spc="-1445" dirty="0"/>
            </a:br>
            <a:r>
              <a:rPr lang="en-GB" sz="13700" spc="-1445" dirty="0"/>
              <a:t>Practicalities </a:t>
            </a:r>
            <a:endParaRPr sz="13700" spc="-819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28256"/>
            <a:ext cx="10688378" cy="748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4771EFEC-A91C-26DE-DBB4-4FD65CBE8631}"/>
              </a:ext>
            </a:extLst>
          </p:cNvPr>
          <p:cNvSpPr/>
          <p:nvPr/>
        </p:nvSpPr>
        <p:spPr>
          <a:xfrm>
            <a:off x="1664050" y="473075"/>
            <a:ext cx="16776000" cy="30240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Prompting</a:t>
            </a:r>
            <a:br>
              <a:rPr lang="en-GB" dirty="0"/>
            </a:br>
            <a:endParaRPr lang="en-IE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75CFD14-8843-6B30-E498-E6C114AF745E}"/>
              </a:ext>
            </a:extLst>
          </p:cNvPr>
          <p:cNvSpPr/>
          <p:nvPr/>
        </p:nvSpPr>
        <p:spPr>
          <a:xfrm>
            <a:off x="1664050" y="4160675"/>
            <a:ext cx="16776000" cy="30240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AI as a Writing Partner</a:t>
            </a:r>
            <a:endParaRPr lang="en-IE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4AF7D00-3788-4070-22AD-AE0993CC6A27}"/>
              </a:ext>
            </a:extLst>
          </p:cNvPr>
          <p:cNvSpPr/>
          <p:nvPr/>
        </p:nvSpPr>
        <p:spPr>
          <a:xfrm>
            <a:off x="1664050" y="7848275"/>
            <a:ext cx="16776000" cy="30240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AI for Producing Documents</a:t>
            </a:r>
            <a:br>
              <a:rPr lang="en-GB" dirty="0"/>
            </a:b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2246" y="2752871"/>
            <a:ext cx="5189855" cy="106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50" spc="-310" dirty="0">
                <a:solidFill>
                  <a:srgbClr val="013551"/>
                </a:solidFill>
              </a:rPr>
              <a:t>Group</a:t>
            </a:r>
            <a:r>
              <a:rPr sz="6850" spc="-1065" dirty="0">
                <a:solidFill>
                  <a:srgbClr val="013551"/>
                </a:solidFill>
              </a:rPr>
              <a:t> </a:t>
            </a:r>
            <a:r>
              <a:rPr sz="6850" spc="-125" dirty="0">
                <a:solidFill>
                  <a:srgbClr val="013551"/>
                </a:solidFill>
              </a:rPr>
              <a:t>Work</a:t>
            </a:r>
            <a:endParaRPr sz="6850"/>
          </a:p>
        </p:txBody>
      </p:sp>
      <p:sp>
        <p:nvSpPr>
          <p:cNvPr id="3" name="object 3"/>
          <p:cNvSpPr/>
          <p:nvPr/>
        </p:nvSpPr>
        <p:spPr>
          <a:xfrm>
            <a:off x="8694949" y="4105004"/>
            <a:ext cx="9998075" cy="0"/>
          </a:xfrm>
          <a:custGeom>
            <a:avLst/>
            <a:gdLst/>
            <a:ahLst/>
            <a:cxnLst/>
            <a:rect l="l" t="t" r="r" b="b"/>
            <a:pathLst>
              <a:path w="9998075">
                <a:moveTo>
                  <a:pt x="0" y="0"/>
                </a:moveTo>
                <a:lnTo>
                  <a:pt x="9997538" y="0"/>
                </a:lnTo>
              </a:path>
            </a:pathLst>
          </a:custGeom>
          <a:ln w="94237">
            <a:solidFill>
              <a:srgbClr val="48D2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682246" y="4788460"/>
            <a:ext cx="10590004" cy="4221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95"/>
              </a:spcBef>
            </a:pPr>
            <a:r>
              <a:rPr lang="en-GB" sz="3600" spc="-10" dirty="0"/>
              <a:t>1. Comparing ChatGPT, Gemini, and Claude</a:t>
            </a:r>
            <a:br>
              <a:rPr lang="en-GB" sz="3600" spc="-10" dirty="0"/>
            </a:br>
            <a:br>
              <a:rPr lang="en-GB" sz="3600" spc="-10" dirty="0"/>
            </a:br>
            <a:r>
              <a:rPr lang="en-GB" sz="3600" spc="-10" dirty="0"/>
              <a:t>2. Asking for support on Prompting</a:t>
            </a:r>
            <a:br>
              <a:rPr lang="en-GB" sz="3600" spc="-10" dirty="0"/>
            </a:br>
            <a:br>
              <a:rPr lang="en-GB" sz="3600" spc="-10" dirty="0"/>
            </a:br>
            <a:r>
              <a:rPr lang="en-GB" sz="3600" spc="-10" dirty="0"/>
              <a:t>3. Creating a Document</a:t>
            </a:r>
            <a:br>
              <a:rPr lang="en-GB" sz="3600" spc="-10" dirty="0"/>
            </a:br>
            <a:br>
              <a:rPr lang="en-GB" sz="3600" spc="-10" dirty="0"/>
            </a:br>
            <a:r>
              <a:rPr lang="en-GB" sz="3600" spc="-10" dirty="0"/>
              <a:t>4. Discussing Positives and Negatives</a:t>
            </a:r>
            <a:endParaRPr sz="36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0" y="1432150"/>
            <a:ext cx="7338059" cy="9876790"/>
            <a:chOff x="0" y="1432150"/>
            <a:chExt cx="7338059" cy="98767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32150"/>
              <a:ext cx="7337505" cy="98764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767" y="2957871"/>
              <a:ext cx="4538689" cy="45339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8F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75" dirty="0"/>
              <a:t>W</a:t>
            </a:r>
            <a:r>
              <a:rPr spc="-1045" dirty="0"/>
              <a:t>el</a:t>
            </a:r>
            <a:r>
              <a:rPr spc="-1285" dirty="0"/>
              <a:t>c</a:t>
            </a:r>
            <a:r>
              <a:rPr spc="-1025" dirty="0"/>
              <a:t>ome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3760" y="5556"/>
            <a:ext cx="15950339" cy="1130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8F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569" y="453514"/>
            <a:ext cx="6570345" cy="252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0" dirty="0"/>
              <a:t>Thank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1541" y="5556"/>
            <a:ext cx="16192558" cy="11303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2569" y="2045466"/>
            <a:ext cx="6602095" cy="628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400" spc="-1305" dirty="0">
                <a:solidFill>
                  <a:srgbClr val="49D265"/>
                </a:solidFill>
                <a:latin typeface="Arial Black"/>
                <a:cs typeface="Arial Black"/>
              </a:rPr>
              <a:t>y</a:t>
            </a:r>
            <a:r>
              <a:rPr sz="16400" spc="-930" dirty="0">
                <a:solidFill>
                  <a:srgbClr val="49D265"/>
                </a:solidFill>
                <a:latin typeface="Arial Black"/>
                <a:cs typeface="Arial Black"/>
              </a:rPr>
              <a:t>o</a:t>
            </a:r>
            <a:r>
              <a:rPr sz="16400" spc="-585" dirty="0">
                <a:solidFill>
                  <a:srgbClr val="49D265"/>
                </a:solidFill>
                <a:latin typeface="Arial Black"/>
                <a:cs typeface="Arial Black"/>
              </a:rPr>
              <a:t>u</a:t>
            </a:r>
            <a:endParaRPr sz="16400" dirty="0">
              <a:latin typeface="Arial Black"/>
              <a:cs typeface="Arial Black"/>
            </a:endParaRPr>
          </a:p>
          <a:p>
            <a:pPr marL="250825" marR="5080">
              <a:lnSpc>
                <a:spcPct val="106900"/>
              </a:lnSpc>
              <a:spcBef>
                <a:spcPts val="10545"/>
              </a:spcBef>
            </a:pPr>
            <a:r>
              <a:rPr lang="en-GB" sz="3600" spc="90" dirty="0">
                <a:solidFill>
                  <a:srgbClr val="00334F"/>
                </a:solidFill>
                <a:latin typeface="Arial Black"/>
                <a:cs typeface="Arial Black"/>
              </a:rPr>
              <a:t>Chris Farrell         </a:t>
            </a:r>
            <a:r>
              <a:rPr sz="3600" spc="-30" dirty="0">
                <a:solidFill>
                  <a:srgbClr val="00334F"/>
                </a:solidFill>
                <a:latin typeface="Verdana"/>
                <a:cs typeface="Verdana"/>
              </a:rPr>
              <a:t>Learning</a:t>
            </a:r>
            <a:r>
              <a:rPr sz="3600" spc="-570" dirty="0">
                <a:solidFill>
                  <a:srgbClr val="00334F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00334F"/>
                </a:solidFill>
                <a:latin typeface="Verdana"/>
                <a:cs typeface="Verdana"/>
              </a:rPr>
              <a:t>and</a:t>
            </a:r>
            <a:r>
              <a:rPr sz="3600" spc="-570" dirty="0">
                <a:solidFill>
                  <a:srgbClr val="00334F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334F"/>
                </a:solidFill>
                <a:latin typeface="Verdana"/>
                <a:cs typeface="Verdana"/>
              </a:rPr>
              <a:t>Organisational </a:t>
            </a:r>
            <a:r>
              <a:rPr sz="3600" spc="-65" dirty="0">
                <a:solidFill>
                  <a:srgbClr val="00334F"/>
                </a:solidFill>
                <a:latin typeface="Verdana"/>
                <a:cs typeface="Verdana"/>
              </a:rPr>
              <a:t>Development</a:t>
            </a:r>
            <a:r>
              <a:rPr sz="3600" spc="-520" dirty="0">
                <a:solidFill>
                  <a:srgbClr val="00334F"/>
                </a:solidFill>
                <a:latin typeface="Verdana"/>
                <a:cs typeface="Verdana"/>
              </a:rPr>
              <a:t> </a:t>
            </a:r>
            <a:r>
              <a:rPr lang="en-GB" sz="3600" spc="70" dirty="0">
                <a:solidFill>
                  <a:srgbClr val="00334F"/>
                </a:solidFill>
                <a:latin typeface="Verdana"/>
                <a:cs typeface="Verdana"/>
              </a:rPr>
              <a:t>Specialist</a:t>
            </a:r>
            <a:endParaRPr sz="3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3600" dirty="0">
              <a:latin typeface="Verdana"/>
              <a:cs typeface="Verdan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2267" y="5311213"/>
            <a:ext cx="3927475" cy="4511491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10.30</a:t>
            </a:r>
            <a:r>
              <a:rPr sz="4100" spc="-455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dirty="0">
                <a:solidFill>
                  <a:srgbClr val="013551"/>
                </a:solidFill>
                <a:latin typeface="Arial Black"/>
                <a:cs typeface="Arial Black"/>
              </a:rPr>
              <a:t>–</a:t>
            </a:r>
            <a:r>
              <a:rPr sz="4100" spc="-450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45</a:t>
            </a:r>
            <a:endParaRPr sz="41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0.45 </a:t>
            </a:r>
            <a:r>
              <a:rPr lang="en-IE" sz="4100" dirty="0">
                <a:solidFill>
                  <a:srgbClr val="013551"/>
                </a:solidFill>
                <a:latin typeface="Arial Black"/>
                <a:cs typeface="Arial Black"/>
              </a:rPr>
              <a:t>– 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11.15</a:t>
            </a:r>
            <a:endParaRPr sz="41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15</a:t>
            </a:r>
            <a:r>
              <a:rPr sz="4100" spc="-455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dirty="0">
                <a:solidFill>
                  <a:srgbClr val="013551"/>
                </a:solidFill>
                <a:latin typeface="Arial Black"/>
                <a:cs typeface="Arial Black"/>
              </a:rPr>
              <a:t>–</a:t>
            </a:r>
            <a:r>
              <a:rPr sz="4100" spc="-450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4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5</a:t>
            </a:r>
            <a:endParaRPr sz="41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4</a:t>
            </a: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5</a:t>
            </a:r>
            <a:r>
              <a:rPr sz="4100" spc="-455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dirty="0">
                <a:solidFill>
                  <a:srgbClr val="013551"/>
                </a:solidFill>
                <a:latin typeface="Arial Black"/>
                <a:cs typeface="Arial Black"/>
              </a:rPr>
              <a:t>–</a:t>
            </a:r>
            <a:r>
              <a:rPr sz="4100" spc="-450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2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endParaRPr sz="41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2</a:t>
            </a: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8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r>
              <a:rPr sz="4100" spc="-18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r>
              <a:rPr sz="4100" spc="-455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dirty="0">
                <a:solidFill>
                  <a:srgbClr val="013551"/>
                </a:solidFill>
                <a:latin typeface="Arial Black"/>
                <a:cs typeface="Arial Black"/>
              </a:rPr>
              <a:t>–</a:t>
            </a:r>
            <a:r>
              <a:rPr sz="4100" spc="-450" dirty="0">
                <a:solidFill>
                  <a:srgbClr val="013551"/>
                </a:solidFill>
                <a:latin typeface="Arial Black"/>
                <a:cs typeface="Arial Black"/>
              </a:rPr>
              <a:t> 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1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2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.</a:t>
            </a:r>
            <a:r>
              <a:rPr lang="en-GB" sz="4100" spc="-160" dirty="0">
                <a:solidFill>
                  <a:srgbClr val="013551"/>
                </a:solidFill>
                <a:latin typeface="Arial Black"/>
                <a:cs typeface="Arial Black"/>
              </a:rPr>
              <a:t>3</a:t>
            </a:r>
            <a:r>
              <a:rPr sz="4100" spc="-160" dirty="0">
                <a:solidFill>
                  <a:srgbClr val="013551"/>
                </a:solidFill>
                <a:latin typeface="Arial Black"/>
                <a:cs typeface="Arial Black"/>
              </a:rPr>
              <a:t>0</a:t>
            </a:r>
            <a:endParaRPr sz="41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8790" y="5311213"/>
            <a:ext cx="11858460" cy="4498604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lang="en-GB" sz="4100" spc="-20" dirty="0">
                <a:solidFill>
                  <a:srgbClr val="013551"/>
                </a:solidFill>
                <a:latin typeface="Verdana"/>
                <a:cs typeface="Verdana"/>
              </a:rPr>
              <a:t>What is AI?</a:t>
            </a:r>
            <a:endParaRPr sz="4100" dirty="0">
              <a:latin typeface="Verdana"/>
              <a:cs typeface="Verdana"/>
            </a:endParaRPr>
          </a:p>
          <a:p>
            <a:pPr marL="12700" marR="5080">
              <a:lnSpc>
                <a:spcPct val="142400"/>
              </a:lnSpc>
              <a:spcBef>
                <a:spcPts val="5"/>
              </a:spcBef>
            </a:pPr>
            <a:r>
              <a:rPr lang="en-GB" sz="4100" spc="150" dirty="0">
                <a:solidFill>
                  <a:srgbClr val="013551"/>
                </a:solidFill>
                <a:latin typeface="Verdana"/>
                <a:cs typeface="Verdana"/>
              </a:rPr>
              <a:t>Examples of AI Tools and Capabilities </a:t>
            </a:r>
            <a:r>
              <a:rPr sz="4100" spc="40" dirty="0">
                <a:solidFill>
                  <a:srgbClr val="013551"/>
                </a:solidFill>
                <a:latin typeface="Verdana"/>
                <a:cs typeface="Verdana"/>
              </a:rPr>
              <a:t> </a:t>
            </a:r>
            <a:endParaRPr lang="en-GB" sz="4100" spc="40" dirty="0">
              <a:solidFill>
                <a:srgbClr val="01355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42400"/>
              </a:lnSpc>
              <a:spcBef>
                <a:spcPts val="5"/>
              </a:spcBef>
            </a:pPr>
            <a:r>
              <a:rPr lang="en-GB" sz="4100" spc="40" dirty="0">
                <a:solidFill>
                  <a:srgbClr val="013551"/>
                </a:solidFill>
                <a:latin typeface="Verdana"/>
                <a:cs typeface="Verdana"/>
              </a:rPr>
              <a:t>Learning with Technology</a:t>
            </a:r>
            <a:r>
              <a:rPr sz="4100" spc="-10" dirty="0">
                <a:solidFill>
                  <a:srgbClr val="013551"/>
                </a:solidFill>
                <a:latin typeface="Verdana"/>
                <a:cs typeface="Verdana"/>
              </a:rPr>
              <a:t> </a:t>
            </a:r>
            <a:endParaRPr lang="en-GB" sz="4100" spc="170" dirty="0">
              <a:solidFill>
                <a:srgbClr val="01355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42400"/>
              </a:lnSpc>
              <a:spcBef>
                <a:spcPts val="5"/>
              </a:spcBef>
            </a:pPr>
            <a:r>
              <a:rPr lang="en-IE" sz="4100" spc="170" dirty="0">
                <a:solidFill>
                  <a:srgbClr val="013551"/>
                </a:solidFill>
                <a:latin typeface="Verdana"/>
                <a:cs typeface="Verdana"/>
              </a:rPr>
              <a:t>Ethics and Challenges</a:t>
            </a:r>
            <a:endParaRPr sz="4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lang="en-GB" sz="4100" dirty="0">
                <a:solidFill>
                  <a:srgbClr val="013551"/>
                </a:solidFill>
                <a:latin typeface="Verdana"/>
                <a:cs typeface="Verdana"/>
              </a:rPr>
              <a:t>Project Work</a:t>
            </a:r>
            <a:endParaRPr sz="4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46108" y="0"/>
            <a:ext cx="15158085" cy="6555105"/>
            <a:chOff x="4946108" y="0"/>
            <a:chExt cx="15158085" cy="65551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6108" y="0"/>
              <a:ext cx="15157991" cy="65547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0071" y="0"/>
              <a:ext cx="5409479" cy="40829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2309" y="3111822"/>
            <a:ext cx="3927475" cy="1231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900" spc="-365" dirty="0">
                <a:solidFill>
                  <a:srgbClr val="013551"/>
                </a:solidFill>
              </a:rPr>
              <a:t>Agenda</a:t>
            </a:r>
            <a:endParaRPr sz="7900"/>
          </a:p>
        </p:txBody>
      </p:sp>
      <p:sp>
        <p:nvSpPr>
          <p:cNvPr id="8" name="object 8"/>
          <p:cNvSpPr/>
          <p:nvPr/>
        </p:nvSpPr>
        <p:spPr>
          <a:xfrm>
            <a:off x="1418755" y="4644494"/>
            <a:ext cx="9281795" cy="0"/>
          </a:xfrm>
          <a:custGeom>
            <a:avLst/>
            <a:gdLst/>
            <a:ahLst/>
            <a:cxnLst/>
            <a:rect l="l" t="t" r="r" b="b"/>
            <a:pathLst>
              <a:path w="9281795">
                <a:moveTo>
                  <a:pt x="0" y="0"/>
                </a:moveTo>
                <a:lnTo>
                  <a:pt x="9281455" y="0"/>
                </a:lnTo>
              </a:path>
            </a:pathLst>
          </a:custGeom>
          <a:ln w="94237">
            <a:solidFill>
              <a:srgbClr val="48D2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F901-88D9-B39C-DA76-86BCECA13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930275"/>
            <a:ext cx="17088486" cy="2523768"/>
          </a:xfrm>
        </p:spPr>
        <p:txBody>
          <a:bodyPr/>
          <a:lstStyle/>
          <a:p>
            <a:pPr algn="ctr"/>
            <a:r>
              <a:rPr lang="en-GB" dirty="0"/>
              <a:t>Icebreaker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9DF5-74FC-CA68-5ECD-E390330587D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4892675"/>
            <a:ext cx="14072870" cy="3162404"/>
          </a:xfrm>
        </p:spPr>
        <p:txBody>
          <a:bodyPr/>
          <a:lstStyle/>
          <a:p>
            <a:pPr algn="ctr">
              <a:defRPr sz="2000"/>
            </a:pPr>
            <a:r>
              <a:rPr lang="en-GB" sz="8800" dirty="0"/>
              <a:t>What comes to mind when you hear 'AI'?</a:t>
            </a:r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8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753" y="0"/>
              <a:ext cx="11769336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210415" cy="11308715"/>
            </a:xfrm>
            <a:custGeom>
              <a:avLst/>
              <a:gdLst/>
              <a:ahLst/>
              <a:cxnLst/>
              <a:rect l="l" t="t" r="r" b="b"/>
              <a:pathLst>
                <a:path w="12210415" h="11308715">
                  <a:moveTo>
                    <a:pt x="12209942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9942" y="11308556"/>
                  </a:lnTo>
                  <a:lnTo>
                    <a:pt x="12209942" y="0"/>
                  </a:lnTo>
                  <a:close/>
                </a:path>
              </a:pathLst>
            </a:custGeom>
            <a:solidFill>
              <a:srgbClr val="C8F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2569" y="453484"/>
            <a:ext cx="10865881" cy="5061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445" dirty="0"/>
              <a:t>1. </a:t>
            </a:r>
            <a:br>
              <a:rPr lang="en-GB" spc="-1445" dirty="0"/>
            </a:br>
            <a:r>
              <a:rPr lang="en-GB" spc="-1445" dirty="0"/>
              <a:t>What is AI?</a:t>
            </a:r>
            <a:endParaRPr spc="-819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28256"/>
            <a:ext cx="10688378" cy="748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5697" y="2782638"/>
            <a:ext cx="7672705" cy="5744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8890" algn="ctr">
              <a:lnSpc>
                <a:spcPct val="106900"/>
              </a:lnSpc>
              <a:spcBef>
                <a:spcPts val="95"/>
              </a:spcBef>
            </a:pPr>
            <a:r>
              <a:rPr lang="en-GB" sz="4400" spc="-60" dirty="0">
                <a:solidFill>
                  <a:srgbClr val="00334F"/>
                </a:solidFill>
                <a:latin typeface="Verdana"/>
                <a:cs typeface="Verdana"/>
              </a:rPr>
              <a:t>"Artificial Intelligence is about getting computers to behave in ways that, until recently, we thought required human intelligence.“</a:t>
            </a:r>
            <a:br>
              <a:rPr lang="en-GB" sz="4400" spc="-60" dirty="0">
                <a:solidFill>
                  <a:srgbClr val="00334F"/>
                </a:solidFill>
                <a:latin typeface="Verdana"/>
                <a:cs typeface="Verdana"/>
              </a:rPr>
            </a:br>
            <a:br>
              <a:rPr lang="en-GB" sz="4400" spc="-60" dirty="0">
                <a:solidFill>
                  <a:srgbClr val="00334F"/>
                </a:solidFill>
                <a:latin typeface="Verdana"/>
                <a:cs typeface="Verdana"/>
              </a:rPr>
            </a:br>
            <a:r>
              <a:rPr lang="en-GB" sz="4400" spc="-60" dirty="0">
                <a:solidFill>
                  <a:srgbClr val="00334F"/>
                </a:solidFill>
                <a:latin typeface="Verdana"/>
                <a:cs typeface="Verdana"/>
              </a:rPr>
              <a:t>Professor Alan Smeaton</a:t>
            </a:r>
            <a:endParaRPr sz="4400" dirty="0">
              <a:latin typeface="Verdana"/>
              <a:cs typeface="Verdan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85020" cy="6296025"/>
          </a:xfrm>
          <a:custGeom>
            <a:avLst/>
            <a:gdLst/>
            <a:ahLst/>
            <a:cxnLst/>
            <a:rect l="l" t="t" r="r" b="b"/>
            <a:pathLst>
              <a:path w="9685020" h="6296025">
                <a:moveTo>
                  <a:pt x="9684752" y="0"/>
                </a:moveTo>
                <a:lnTo>
                  <a:pt x="0" y="0"/>
                </a:lnTo>
                <a:lnTo>
                  <a:pt x="0" y="6295515"/>
                </a:lnTo>
                <a:lnTo>
                  <a:pt x="9684752" y="6295515"/>
                </a:lnTo>
                <a:lnTo>
                  <a:pt x="9684752" y="0"/>
                </a:lnTo>
                <a:close/>
              </a:path>
            </a:pathLst>
          </a:custGeom>
          <a:solidFill>
            <a:srgbClr val="49D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27155" y="0"/>
            <a:ext cx="4776943" cy="62955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2253" y="0"/>
            <a:ext cx="5259703" cy="29548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2253" y="3158961"/>
            <a:ext cx="5259703" cy="31365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3225" y="2200167"/>
            <a:ext cx="7018810" cy="3661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IE" sz="7900" spc="-470" dirty="0">
                <a:solidFill>
                  <a:srgbClr val="FFFFFF"/>
                </a:solidFill>
              </a:rPr>
              <a:t>What is Artificial Intelligence?</a:t>
            </a:r>
            <a:endParaRPr sz="7900" dirty="0"/>
          </a:p>
        </p:txBody>
      </p:sp>
      <p:sp>
        <p:nvSpPr>
          <p:cNvPr id="7" name="object 7"/>
          <p:cNvSpPr txBox="1"/>
          <p:nvPr/>
        </p:nvSpPr>
        <p:spPr>
          <a:xfrm>
            <a:off x="374650" y="7257135"/>
            <a:ext cx="1943099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 sz="2000"/>
            </a:pPr>
            <a:r>
              <a:rPr lang="en-IE" sz="6000" dirty="0"/>
              <a:t> 🤖  </a:t>
            </a:r>
            <a:r>
              <a:rPr lang="en-IE" sz="6000" b="1" dirty="0"/>
              <a:t>Simulate</a:t>
            </a:r>
            <a:r>
              <a:rPr lang="en-IE" sz="6000" dirty="0"/>
              <a:t> | Machines mimic human thinking</a:t>
            </a:r>
            <a:br>
              <a:rPr lang="en-IE" sz="6000" dirty="0"/>
            </a:br>
            <a:r>
              <a:rPr lang="en-IE" sz="6000" dirty="0"/>
              <a:t> 📚  </a:t>
            </a:r>
            <a:r>
              <a:rPr lang="en-IE" sz="6000" b="1" dirty="0"/>
              <a:t>Learn</a:t>
            </a:r>
            <a:r>
              <a:rPr lang="en-IE" sz="6000" dirty="0"/>
              <a:t> | Systems improve through data</a:t>
            </a:r>
            <a:br>
              <a:rPr lang="en-IE" sz="6000" dirty="0"/>
            </a:br>
            <a:r>
              <a:rPr lang="en-IE" sz="6000" dirty="0"/>
              <a:t> ⚡  </a:t>
            </a:r>
            <a:r>
              <a:rPr lang="en-IE" sz="6000" b="1" dirty="0"/>
              <a:t>Assist</a:t>
            </a:r>
            <a:r>
              <a:rPr lang="en-IE" sz="6000" dirty="0"/>
              <a:t> | AI automates and personalizes tasks</a:t>
            </a:r>
            <a:endParaRPr lang="en-GB" sz="5400" dirty="0">
              <a:solidFill>
                <a:srgbClr val="00334F"/>
              </a:solidFill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659"/>
            <a:ext cx="7245195" cy="43091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86996B-CA8E-5566-A6FF-266F6C91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443959"/>
            <a:ext cx="8284846" cy="1354217"/>
          </a:xfrm>
        </p:spPr>
        <p:txBody>
          <a:bodyPr/>
          <a:lstStyle/>
          <a:p>
            <a:pPr algn="ctr"/>
            <a:r>
              <a:rPr lang="en-GB" sz="8800" dirty="0"/>
              <a:t>Types</a:t>
            </a:r>
            <a:endParaRPr lang="en-IE" sz="8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94180A-BA4B-F285-FBC6-925326A30F38}"/>
              </a:ext>
            </a:extLst>
          </p:cNvPr>
          <p:cNvSpPr txBox="1">
            <a:spLocks/>
          </p:cNvSpPr>
          <p:nvPr/>
        </p:nvSpPr>
        <p:spPr>
          <a:xfrm>
            <a:off x="374651" y="2073275"/>
            <a:ext cx="9576000" cy="861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 sz="2000"/>
            </a:pPr>
            <a:r>
              <a:rPr lang="en-GB" sz="4800" b="1" dirty="0"/>
              <a:t>Narrow AI </a:t>
            </a:r>
          </a:p>
          <a:p>
            <a:pPr algn="ctr">
              <a:lnSpc>
                <a:spcPct val="150000"/>
              </a:lnSpc>
              <a:defRPr sz="2000"/>
            </a:pPr>
            <a:r>
              <a:rPr lang="en-GB" sz="4800" dirty="0"/>
              <a:t>(today's AI like ChatGPT)</a:t>
            </a:r>
          </a:p>
          <a:p>
            <a:pPr algn="ctr">
              <a:lnSpc>
                <a:spcPct val="150000"/>
              </a:lnSpc>
              <a:defRPr sz="2000"/>
            </a:pPr>
            <a:endParaRPr lang="en-GB" sz="2000" dirty="0"/>
          </a:p>
          <a:p>
            <a:pPr algn="ctr">
              <a:lnSpc>
                <a:spcPct val="150000"/>
              </a:lnSpc>
              <a:defRPr sz="2000"/>
            </a:pPr>
            <a:r>
              <a:rPr lang="en-GB" sz="4800" b="1" dirty="0"/>
              <a:t>General AI</a:t>
            </a:r>
            <a:r>
              <a:rPr lang="en-GB" sz="4800" dirty="0"/>
              <a:t> </a:t>
            </a:r>
          </a:p>
          <a:p>
            <a:pPr algn="ctr">
              <a:lnSpc>
                <a:spcPct val="150000"/>
              </a:lnSpc>
              <a:defRPr sz="2000"/>
            </a:pPr>
            <a:r>
              <a:rPr lang="en-GB" sz="4800" dirty="0"/>
              <a:t>(Human-level thinking (still theoretical)</a:t>
            </a:r>
          </a:p>
          <a:p>
            <a:pPr algn="ctr">
              <a:lnSpc>
                <a:spcPct val="150000"/>
              </a:lnSpc>
              <a:defRPr sz="2000"/>
            </a:pPr>
            <a:endParaRPr lang="en-GB" sz="2000" dirty="0"/>
          </a:p>
          <a:p>
            <a:pPr algn="ctr">
              <a:lnSpc>
                <a:spcPct val="150000"/>
              </a:lnSpc>
              <a:defRPr sz="2000"/>
            </a:pPr>
            <a:r>
              <a:rPr lang="en-GB" sz="4800" b="1" dirty="0"/>
              <a:t>Machine Learning as a subset </a:t>
            </a:r>
            <a:r>
              <a:rPr lang="en-GB" sz="4800" dirty="0"/>
              <a:t>(improves by learning from data)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BBDCAE-3B0B-F2EA-9F83-85A6CF331FC8}"/>
              </a:ext>
            </a:extLst>
          </p:cNvPr>
          <p:cNvSpPr txBox="1">
            <a:spLocks/>
          </p:cNvSpPr>
          <p:nvPr/>
        </p:nvSpPr>
        <p:spPr>
          <a:xfrm>
            <a:off x="10052050" y="453484"/>
            <a:ext cx="9362124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00" b="0" i="0">
                <a:solidFill>
                  <a:srgbClr val="49D265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GB" sz="8800" dirty="0"/>
              <a:t>Everyday Examples</a:t>
            </a:r>
            <a:endParaRPr lang="en-IE" sz="8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0E843E-78DF-7E12-16E4-331539646454}"/>
              </a:ext>
            </a:extLst>
          </p:cNvPr>
          <p:cNvSpPr txBox="1">
            <a:spLocks/>
          </p:cNvSpPr>
          <p:nvPr/>
        </p:nvSpPr>
        <p:spPr>
          <a:xfrm>
            <a:off x="10498774" y="4664075"/>
            <a:ext cx="8915400" cy="54254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2950" b="0" i="0">
                <a:solidFill>
                  <a:srgbClr val="333333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 sz="2000"/>
            </a:pPr>
            <a:r>
              <a:rPr lang="en-GB" sz="4800" dirty="0">
                <a:latin typeface="+mn-lt"/>
              </a:rPr>
              <a:t>Maps suggesting faster routes</a:t>
            </a:r>
          </a:p>
          <a:p>
            <a:pPr algn="ctr">
              <a:lnSpc>
                <a:spcPct val="150000"/>
              </a:lnSpc>
              <a:defRPr sz="2000"/>
            </a:pPr>
            <a:endParaRPr lang="en-GB" sz="4800" dirty="0">
              <a:latin typeface="+mn-lt"/>
            </a:endParaRPr>
          </a:p>
          <a:p>
            <a:pPr algn="ctr">
              <a:lnSpc>
                <a:spcPct val="150000"/>
              </a:lnSpc>
              <a:defRPr sz="2000"/>
            </a:pPr>
            <a:r>
              <a:rPr lang="en-GB" sz="4800" dirty="0">
                <a:latin typeface="+mn-lt"/>
              </a:rPr>
              <a:t>Netflix recommending shows</a:t>
            </a:r>
          </a:p>
          <a:p>
            <a:pPr algn="ctr">
              <a:lnSpc>
                <a:spcPct val="150000"/>
              </a:lnSpc>
              <a:defRPr sz="2000"/>
            </a:pPr>
            <a:endParaRPr lang="en-GB" sz="4800" dirty="0">
              <a:latin typeface="+mn-lt"/>
            </a:endParaRPr>
          </a:p>
          <a:p>
            <a:pPr algn="ctr">
              <a:lnSpc>
                <a:spcPct val="150000"/>
              </a:lnSpc>
              <a:defRPr sz="2000"/>
            </a:pPr>
            <a:r>
              <a:rPr lang="en-GB" sz="4800" dirty="0">
                <a:latin typeface="+mn-lt"/>
              </a:rPr>
              <a:t>Voice assistants (Siri, Alexa)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472794-AE00-585F-37C8-2EAA54CFBEC9}"/>
              </a:ext>
            </a:extLst>
          </p:cNvPr>
          <p:cNvSpPr/>
          <p:nvPr/>
        </p:nvSpPr>
        <p:spPr>
          <a:xfrm>
            <a:off x="10117774" y="206375"/>
            <a:ext cx="9677399" cy="1089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3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42DA-C881-AF77-B587-E1DF7B028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050" y="777875"/>
            <a:ext cx="17678400" cy="1754326"/>
          </a:xfrm>
        </p:spPr>
        <p:txBody>
          <a:bodyPr/>
          <a:lstStyle/>
          <a:p>
            <a:pPr algn="ctr"/>
            <a:r>
              <a:rPr lang="en-GB" sz="11400" dirty="0"/>
              <a:t>What’s Happening?</a:t>
            </a:r>
            <a:endParaRPr lang="en-IE" sz="1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91F6F-449B-EF1C-3913-9E06F4BD1E2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89050" y="3521075"/>
            <a:ext cx="17678400" cy="6721951"/>
          </a:xfrm>
        </p:spPr>
        <p:txBody>
          <a:bodyPr/>
          <a:lstStyle/>
          <a:p>
            <a:pPr algn="ctr"/>
            <a:r>
              <a:rPr lang="en-GB" sz="4800" dirty="0"/>
              <a:t>“We have a very good idea of sort of roughly what it's doing but </a:t>
            </a:r>
            <a:r>
              <a:rPr lang="en-GB" sz="4800" b="1" dirty="0"/>
              <a:t>we don't actually know what's going on anymore than we know what's going on in your brain. </a:t>
            </a:r>
            <a:r>
              <a:rPr lang="en-GB" sz="4800" dirty="0"/>
              <a:t>We designed the learning algorithm...but we don't really understand exactly how they do those things.”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Geoffrey Hinton</a:t>
            </a:r>
          </a:p>
          <a:p>
            <a:pPr algn="ctr"/>
            <a:r>
              <a:rPr lang="en-GB" sz="4800" dirty="0"/>
              <a:t>Computer &amp; Cognitive Scientist</a:t>
            </a:r>
            <a:endParaRPr lang="en-IE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884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3387</TotalTime>
  <Words>560</Words>
  <Application>Microsoft Office PowerPoint</Application>
  <PresentationFormat>Custom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 Black</vt:lpstr>
      <vt:lpstr>fkGroteskNeue</vt:lpstr>
      <vt:lpstr>Verdana</vt:lpstr>
      <vt:lpstr>Office Theme</vt:lpstr>
      <vt:lpstr>An Introduction to AI in Training and Education</vt:lpstr>
      <vt:lpstr>Welcome</vt:lpstr>
      <vt:lpstr>Agenda</vt:lpstr>
      <vt:lpstr>Icebreaker</vt:lpstr>
      <vt:lpstr>1.  What is AI?</vt:lpstr>
      <vt:lpstr>PowerPoint Presentation</vt:lpstr>
      <vt:lpstr>What is Artificial Intelligence?</vt:lpstr>
      <vt:lpstr>Types</vt:lpstr>
      <vt:lpstr>What’s Happening?</vt:lpstr>
      <vt:lpstr>2. Examples of AI Tools</vt:lpstr>
      <vt:lpstr>PowerPoint Presentation</vt:lpstr>
      <vt:lpstr>3.  Learning with Technology</vt:lpstr>
      <vt:lpstr>How AI Enhances Learning</vt:lpstr>
      <vt:lpstr>How AI Enhances Learning</vt:lpstr>
      <vt:lpstr>4.  Ethics and Challenges</vt:lpstr>
      <vt:lpstr>Key Ethical Challenges</vt:lpstr>
      <vt:lpstr>5.  Practicalities </vt:lpstr>
      <vt:lpstr>PowerPoint Presentation</vt:lpstr>
      <vt:lpstr>Group Work</vt:lpstr>
      <vt:lpstr>Thank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DCU People_L&amp;D_Presentation_Grow</dc:title>
  <cp:lastModifiedBy>Christopher Farrell</cp:lastModifiedBy>
  <cp:revision>14</cp:revision>
  <dcterms:created xsi:type="dcterms:W3CDTF">2025-04-22T15:02:01Z</dcterms:created>
  <dcterms:modified xsi:type="dcterms:W3CDTF">2026-06-03T14:33:05Z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2025-04-16T00:00:00Z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2025-04-22T00:00:00Z</vt:filetime>
  </property>
  <property fmtid="{D5CDD505-2E9C-101B-9397-08002B2CF9AE}" pid="6" name="Producer">
    <vt:lpwstr>Adobe PDF library 17.00</vt:lpwstr>
  </property>
  <property fmtid="{D5CDD505-2E9C-101B-9397-08002B2CF9AE}" pid="7" name="ArticulateGUID">
    <vt:lpwstr>1DEDC513-0685-4418-98AF-0211C1286162</vt:lpwstr>
  </property>
  <property fmtid="{D5CDD505-2E9C-101B-9397-08002B2CF9AE}" pid="8" name="ArticulatePath">
    <vt:lpwstr>An Introduction to AI in Training and Education (1)</vt:lpwstr>
  </property>
</Properties>
</file>