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3"/>
  </p:notesMasterIdLst>
  <p:sldIdLst>
    <p:sldId id="283" r:id="rId2"/>
    <p:sldId id="285" r:id="rId3"/>
    <p:sldId id="284" r:id="rId4"/>
    <p:sldId id="286" r:id="rId5"/>
    <p:sldId id="287" r:id="rId6"/>
    <p:sldId id="28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6" r:id="rId24"/>
    <p:sldId id="275" r:id="rId25"/>
    <p:sldId id="277" r:id="rId26"/>
    <p:sldId id="278" r:id="rId27"/>
    <p:sldId id="279" r:id="rId28"/>
    <p:sldId id="280" r:id="rId29"/>
    <p:sldId id="282" r:id="rId30"/>
    <p:sldId id="281" r:id="rId31"/>
    <p:sldId id="258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1F5B1F-3F5D-4BE1-B50D-E47E97348541}" v="41" dt="2026-05-19T11:49:14.0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9" autoAdjust="0"/>
    <p:restoredTop sz="94660"/>
  </p:normalViewPr>
  <p:slideViewPr>
    <p:cSldViewPr snapToGrid="0">
      <p:cViewPr varScale="1">
        <p:scale>
          <a:sx n="58" d="100"/>
          <a:sy n="58" d="100"/>
        </p:scale>
        <p:origin x="12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 Lynch" userId="a23647b01744c7bc" providerId="LiveId" clId="{0A331DB2-4FD1-4BEC-8365-E4F8F8C4D683}"/>
    <pc:docChg chg="undo custSel addSld delSld modSld modMainMaster">
      <pc:chgData name="Pat Lynch" userId="a23647b01744c7bc" providerId="LiveId" clId="{0A331DB2-4FD1-4BEC-8365-E4F8F8C4D683}" dt="2026-05-19T12:00:06.710" v="310" actId="20577"/>
      <pc:docMkLst>
        <pc:docMk/>
      </pc:docMkLst>
      <pc:sldChg chg="modSp mod">
        <pc:chgData name="Pat Lynch" userId="a23647b01744c7bc" providerId="LiveId" clId="{0A331DB2-4FD1-4BEC-8365-E4F8F8C4D683}" dt="2026-05-19T12:00:06.710" v="310" actId="20577"/>
        <pc:sldMkLst>
          <pc:docMk/>
          <pc:sldMk cId="476780446" sldId="258"/>
        </pc:sldMkLst>
        <pc:spChg chg="mod">
          <ac:chgData name="Pat Lynch" userId="a23647b01744c7bc" providerId="LiveId" clId="{0A331DB2-4FD1-4BEC-8365-E4F8F8C4D683}" dt="2026-05-19T12:00:06.710" v="310" actId="20577"/>
          <ac:spMkLst>
            <pc:docMk/>
            <pc:sldMk cId="476780446" sldId="258"/>
            <ac:spMk id="2" creationId="{9FA7702D-827A-5875-5CA0-0B4E7E349953}"/>
          </ac:spMkLst>
        </pc:spChg>
        <pc:spChg chg="mod">
          <ac:chgData name="Pat Lynch" userId="a23647b01744c7bc" providerId="LiveId" clId="{0A331DB2-4FD1-4BEC-8365-E4F8F8C4D683}" dt="2026-05-19T11:42:37.760" v="235" actId="27636"/>
          <ac:spMkLst>
            <pc:docMk/>
            <pc:sldMk cId="476780446" sldId="258"/>
            <ac:spMk id="3" creationId="{4CD56907-4CCE-5FBE-C6DE-7F4A4461E0FA}"/>
          </ac:spMkLst>
        </pc:spChg>
      </pc:sldChg>
      <pc:sldChg chg="modSp mod">
        <pc:chgData name="Pat Lynch" userId="a23647b01744c7bc" providerId="LiveId" clId="{0A331DB2-4FD1-4BEC-8365-E4F8F8C4D683}" dt="2026-05-19T11:40:34.976" v="231" actId="20577"/>
        <pc:sldMkLst>
          <pc:docMk/>
          <pc:sldMk cId="3031755947" sldId="262"/>
        </pc:sldMkLst>
        <pc:spChg chg="mod">
          <ac:chgData name="Pat Lynch" userId="a23647b01744c7bc" providerId="LiveId" clId="{0A331DB2-4FD1-4BEC-8365-E4F8F8C4D683}" dt="2026-05-18T19:32:53.596" v="16" actId="20577"/>
          <ac:spMkLst>
            <pc:docMk/>
            <pc:sldMk cId="3031755947" sldId="262"/>
            <ac:spMk id="3" creationId="{DD5C4FE3-3659-7CC2-2860-17C36587C48D}"/>
          </ac:spMkLst>
        </pc:spChg>
        <pc:spChg chg="mod">
          <ac:chgData name="Pat Lynch" userId="a23647b01744c7bc" providerId="LiveId" clId="{0A331DB2-4FD1-4BEC-8365-E4F8F8C4D683}" dt="2026-05-19T11:40:34.976" v="231" actId="20577"/>
          <ac:spMkLst>
            <pc:docMk/>
            <pc:sldMk cId="3031755947" sldId="262"/>
            <ac:spMk id="5" creationId="{F1E4D49F-8854-889F-315B-DC3A62847C85}"/>
          </ac:spMkLst>
        </pc:spChg>
      </pc:sldChg>
      <pc:sldChg chg="modSp mod">
        <pc:chgData name="Pat Lynch" userId="a23647b01744c7bc" providerId="LiveId" clId="{0A331DB2-4FD1-4BEC-8365-E4F8F8C4D683}" dt="2026-05-18T20:20:18.084" v="207" actId="2711"/>
        <pc:sldMkLst>
          <pc:docMk/>
          <pc:sldMk cId="7995574" sldId="263"/>
        </pc:sldMkLst>
        <pc:spChg chg="mod">
          <ac:chgData name="Pat Lynch" userId="a23647b01744c7bc" providerId="LiveId" clId="{0A331DB2-4FD1-4BEC-8365-E4F8F8C4D683}" dt="2026-05-18T19:35:13.179" v="32" actId="20577"/>
          <ac:spMkLst>
            <pc:docMk/>
            <pc:sldMk cId="7995574" sldId="263"/>
            <ac:spMk id="3" creationId="{765CF2B6-0E11-01E9-48EA-8DD88764EEFC}"/>
          </ac:spMkLst>
        </pc:spChg>
        <pc:spChg chg="mod">
          <ac:chgData name="Pat Lynch" userId="a23647b01744c7bc" providerId="LiveId" clId="{0A331DB2-4FD1-4BEC-8365-E4F8F8C4D683}" dt="2026-05-18T20:20:18.084" v="207" actId="2711"/>
          <ac:spMkLst>
            <pc:docMk/>
            <pc:sldMk cId="7995574" sldId="263"/>
            <ac:spMk id="5" creationId="{C9FBFA67-2A13-A28F-95AD-97A21709D467}"/>
          </ac:spMkLst>
        </pc:spChg>
      </pc:sldChg>
      <pc:sldChg chg="modSp mod">
        <pc:chgData name="Pat Lynch" userId="a23647b01744c7bc" providerId="LiveId" clId="{0A331DB2-4FD1-4BEC-8365-E4F8F8C4D683}" dt="2026-05-18T20:20:48.447" v="209" actId="14100"/>
        <pc:sldMkLst>
          <pc:docMk/>
          <pc:sldMk cId="1357747753" sldId="264"/>
        </pc:sldMkLst>
        <pc:spChg chg="mod">
          <ac:chgData name="Pat Lynch" userId="a23647b01744c7bc" providerId="LiveId" clId="{0A331DB2-4FD1-4BEC-8365-E4F8F8C4D683}" dt="2026-05-18T19:36:00.779" v="36" actId="1076"/>
          <ac:spMkLst>
            <pc:docMk/>
            <pc:sldMk cId="1357747753" sldId="264"/>
            <ac:spMk id="3" creationId="{697FF48A-D060-82AA-4C66-33C68F538147}"/>
          </ac:spMkLst>
        </pc:spChg>
        <pc:spChg chg="mod">
          <ac:chgData name="Pat Lynch" userId="a23647b01744c7bc" providerId="LiveId" clId="{0A331DB2-4FD1-4BEC-8365-E4F8F8C4D683}" dt="2026-05-18T20:20:48.447" v="209" actId="14100"/>
          <ac:spMkLst>
            <pc:docMk/>
            <pc:sldMk cId="1357747753" sldId="264"/>
            <ac:spMk id="4" creationId="{1707FF00-1B87-7B70-F985-6971A8F7F1FE}"/>
          </ac:spMkLst>
        </pc:spChg>
        <pc:spChg chg="mod">
          <ac:chgData name="Pat Lynch" userId="a23647b01744c7bc" providerId="LiveId" clId="{0A331DB2-4FD1-4BEC-8365-E4F8F8C4D683}" dt="2026-05-18T20:20:42.230" v="208" actId="1076"/>
          <ac:spMkLst>
            <pc:docMk/>
            <pc:sldMk cId="1357747753" sldId="264"/>
            <ac:spMk id="6" creationId="{01B51831-DBFA-D181-216B-415F89E83316}"/>
          </ac:spMkLst>
        </pc:spChg>
      </pc:sldChg>
      <pc:sldChg chg="modSp mod">
        <pc:chgData name="Pat Lynch" userId="a23647b01744c7bc" providerId="LiveId" clId="{0A331DB2-4FD1-4BEC-8365-E4F8F8C4D683}" dt="2026-05-19T11:43:53.044" v="236" actId="1076"/>
        <pc:sldMkLst>
          <pc:docMk/>
          <pc:sldMk cId="2911676668" sldId="265"/>
        </pc:sldMkLst>
        <pc:spChg chg="mod">
          <ac:chgData name="Pat Lynch" userId="a23647b01744c7bc" providerId="LiveId" clId="{0A331DB2-4FD1-4BEC-8365-E4F8F8C4D683}" dt="2026-05-18T19:37:09.061" v="39" actId="1076"/>
          <ac:spMkLst>
            <pc:docMk/>
            <pc:sldMk cId="2911676668" sldId="265"/>
            <ac:spMk id="3" creationId="{98D9A82A-25FE-681D-3910-79BBCA79E4D8}"/>
          </ac:spMkLst>
        </pc:spChg>
        <pc:spChg chg="mod">
          <ac:chgData name="Pat Lynch" userId="a23647b01744c7bc" providerId="LiveId" clId="{0A331DB2-4FD1-4BEC-8365-E4F8F8C4D683}" dt="2026-05-19T11:43:53.044" v="236" actId="1076"/>
          <ac:spMkLst>
            <pc:docMk/>
            <pc:sldMk cId="2911676668" sldId="265"/>
            <ac:spMk id="4" creationId="{887D6A5B-C715-FF95-555A-4CD652747308}"/>
          </ac:spMkLst>
        </pc:spChg>
        <pc:spChg chg="mod">
          <ac:chgData name="Pat Lynch" userId="a23647b01744c7bc" providerId="LiveId" clId="{0A331DB2-4FD1-4BEC-8365-E4F8F8C4D683}" dt="2026-05-18T19:44:40.912" v="76" actId="113"/>
          <ac:spMkLst>
            <pc:docMk/>
            <pc:sldMk cId="2911676668" sldId="265"/>
            <ac:spMk id="5" creationId="{DC3AC704-3E81-0882-17E6-4030585A0B04}"/>
          </ac:spMkLst>
        </pc:spChg>
        <pc:spChg chg="mod">
          <ac:chgData name="Pat Lynch" userId="a23647b01744c7bc" providerId="LiveId" clId="{0A331DB2-4FD1-4BEC-8365-E4F8F8C4D683}" dt="2026-05-18T20:21:39.214" v="210" actId="1076"/>
          <ac:spMkLst>
            <pc:docMk/>
            <pc:sldMk cId="2911676668" sldId="265"/>
            <ac:spMk id="6" creationId="{DDBE058E-E5C7-0677-3AF5-AEA947EAB892}"/>
          </ac:spMkLst>
        </pc:spChg>
        <pc:spChg chg="mod">
          <ac:chgData name="Pat Lynch" userId="a23647b01744c7bc" providerId="LiveId" clId="{0A331DB2-4FD1-4BEC-8365-E4F8F8C4D683}" dt="2026-05-18T20:21:48.444" v="211" actId="1076"/>
          <ac:spMkLst>
            <pc:docMk/>
            <pc:sldMk cId="2911676668" sldId="265"/>
            <ac:spMk id="7" creationId="{F10678C6-F769-8853-5600-0C88DA7FD8F8}"/>
          </ac:spMkLst>
        </pc:spChg>
        <pc:spChg chg="mod">
          <ac:chgData name="Pat Lynch" userId="a23647b01744c7bc" providerId="LiveId" clId="{0A331DB2-4FD1-4BEC-8365-E4F8F8C4D683}" dt="2026-05-18T19:44:33.948" v="75" actId="113"/>
          <ac:spMkLst>
            <pc:docMk/>
            <pc:sldMk cId="2911676668" sldId="265"/>
            <ac:spMk id="8" creationId="{007F0E41-2DE4-9020-D4A5-4F232CE4E685}"/>
          </ac:spMkLst>
        </pc:spChg>
        <pc:spChg chg="mod">
          <ac:chgData name="Pat Lynch" userId="a23647b01744c7bc" providerId="LiveId" clId="{0A331DB2-4FD1-4BEC-8365-E4F8F8C4D683}" dt="2026-05-18T19:44:46.681" v="77" actId="113"/>
          <ac:spMkLst>
            <pc:docMk/>
            <pc:sldMk cId="2911676668" sldId="265"/>
            <ac:spMk id="9" creationId="{B68A4E04-7427-913B-93DB-2576EFDFE582}"/>
          </ac:spMkLst>
        </pc:spChg>
        <pc:spChg chg="mod">
          <ac:chgData name="Pat Lynch" userId="a23647b01744c7bc" providerId="LiveId" clId="{0A331DB2-4FD1-4BEC-8365-E4F8F8C4D683}" dt="2026-05-18T20:22:15.090" v="214" actId="1036"/>
          <ac:spMkLst>
            <pc:docMk/>
            <pc:sldMk cId="2911676668" sldId="265"/>
            <ac:spMk id="11" creationId="{DF5584F9-168C-DD72-486D-2608817A3D36}"/>
          </ac:spMkLst>
        </pc:spChg>
        <pc:spChg chg="mod">
          <ac:chgData name="Pat Lynch" userId="a23647b01744c7bc" providerId="LiveId" clId="{0A331DB2-4FD1-4BEC-8365-E4F8F8C4D683}" dt="2026-05-18T20:22:08.488" v="213" actId="1076"/>
          <ac:spMkLst>
            <pc:docMk/>
            <pc:sldMk cId="2911676668" sldId="265"/>
            <ac:spMk id="12" creationId="{FD740FAB-657D-315E-7A67-479D9A88D66C}"/>
          </ac:spMkLst>
        </pc:spChg>
        <pc:spChg chg="mod">
          <ac:chgData name="Pat Lynch" userId="a23647b01744c7bc" providerId="LiveId" clId="{0A331DB2-4FD1-4BEC-8365-E4F8F8C4D683}" dt="2026-05-18T20:22:01.801" v="212" actId="1076"/>
          <ac:spMkLst>
            <pc:docMk/>
            <pc:sldMk cId="2911676668" sldId="265"/>
            <ac:spMk id="13" creationId="{D3E04980-B1B7-86C9-4EAC-5FCD15099900}"/>
          </ac:spMkLst>
        </pc:spChg>
      </pc:sldChg>
      <pc:sldChg chg="modSp mod">
        <pc:chgData name="Pat Lynch" userId="a23647b01744c7bc" providerId="LiveId" clId="{0A331DB2-4FD1-4BEC-8365-E4F8F8C4D683}" dt="2026-05-19T11:44:54.897" v="239" actId="1076"/>
        <pc:sldMkLst>
          <pc:docMk/>
          <pc:sldMk cId="2553519570" sldId="266"/>
        </pc:sldMkLst>
        <pc:spChg chg="mod">
          <ac:chgData name="Pat Lynch" userId="a23647b01744c7bc" providerId="LiveId" clId="{0A331DB2-4FD1-4BEC-8365-E4F8F8C4D683}" dt="2026-05-18T19:45:46.829" v="83" actId="255"/>
          <ac:spMkLst>
            <pc:docMk/>
            <pc:sldMk cId="2553519570" sldId="266"/>
            <ac:spMk id="2" creationId="{B2E48BBB-4023-1C01-F5B6-135894BE374D}"/>
          </ac:spMkLst>
        </pc:spChg>
        <pc:spChg chg="mod">
          <ac:chgData name="Pat Lynch" userId="a23647b01744c7bc" providerId="LiveId" clId="{0A331DB2-4FD1-4BEC-8365-E4F8F8C4D683}" dt="2026-05-18T20:22:44.626" v="217" actId="14100"/>
          <ac:spMkLst>
            <pc:docMk/>
            <pc:sldMk cId="2553519570" sldId="266"/>
            <ac:spMk id="3" creationId="{E3303B63-AB86-78D5-2399-F240E9513A10}"/>
          </ac:spMkLst>
        </pc:spChg>
        <pc:spChg chg="mod">
          <ac:chgData name="Pat Lynch" userId="a23647b01744c7bc" providerId="LiveId" clId="{0A331DB2-4FD1-4BEC-8365-E4F8F8C4D683}" dt="2026-05-18T20:22:56.663" v="219" actId="14100"/>
          <ac:spMkLst>
            <pc:docMk/>
            <pc:sldMk cId="2553519570" sldId="266"/>
            <ac:spMk id="4" creationId="{44C1F41F-385F-7E59-315A-771131E2276E}"/>
          </ac:spMkLst>
        </pc:spChg>
        <pc:spChg chg="mod">
          <ac:chgData name="Pat Lynch" userId="a23647b01744c7bc" providerId="LiveId" clId="{0A331DB2-4FD1-4BEC-8365-E4F8F8C4D683}" dt="2026-05-18T20:23:06.911" v="222" actId="14100"/>
          <ac:spMkLst>
            <pc:docMk/>
            <pc:sldMk cId="2553519570" sldId="266"/>
            <ac:spMk id="5" creationId="{D1652AA6-CACD-DE62-2FBB-88E0C4166534}"/>
          </ac:spMkLst>
        </pc:spChg>
        <pc:picChg chg="mod">
          <ac:chgData name="Pat Lynch" userId="a23647b01744c7bc" providerId="LiveId" clId="{0A331DB2-4FD1-4BEC-8365-E4F8F8C4D683}" dt="2026-05-19T11:44:40.078" v="238" actId="1076"/>
          <ac:picMkLst>
            <pc:docMk/>
            <pc:sldMk cId="2553519570" sldId="266"/>
            <ac:picMk id="7" creationId="{69F4D56F-42B3-CC92-B695-11C49AACA519}"/>
          </ac:picMkLst>
        </pc:picChg>
        <pc:picChg chg="mod">
          <ac:chgData name="Pat Lynch" userId="a23647b01744c7bc" providerId="LiveId" clId="{0A331DB2-4FD1-4BEC-8365-E4F8F8C4D683}" dt="2026-05-19T11:44:35.349" v="237" actId="1076"/>
          <ac:picMkLst>
            <pc:docMk/>
            <pc:sldMk cId="2553519570" sldId="266"/>
            <ac:picMk id="8" creationId="{170BE161-C33D-397A-B248-3310D0509B8F}"/>
          </ac:picMkLst>
        </pc:picChg>
        <pc:picChg chg="mod">
          <ac:chgData name="Pat Lynch" userId="a23647b01744c7bc" providerId="LiveId" clId="{0A331DB2-4FD1-4BEC-8365-E4F8F8C4D683}" dt="2026-05-19T11:44:54.897" v="239" actId="1076"/>
          <ac:picMkLst>
            <pc:docMk/>
            <pc:sldMk cId="2553519570" sldId="266"/>
            <ac:picMk id="9" creationId="{9F3047EC-F1CB-B794-47A9-76811338AD01}"/>
          </ac:picMkLst>
        </pc:picChg>
      </pc:sldChg>
      <pc:sldChg chg="modSp mod">
        <pc:chgData name="Pat Lynch" userId="a23647b01744c7bc" providerId="LiveId" clId="{0A331DB2-4FD1-4BEC-8365-E4F8F8C4D683}" dt="2026-05-19T11:45:36.591" v="242" actId="1076"/>
        <pc:sldMkLst>
          <pc:docMk/>
          <pc:sldMk cId="517249501" sldId="267"/>
        </pc:sldMkLst>
        <pc:spChg chg="mod">
          <ac:chgData name="Pat Lynch" userId="a23647b01744c7bc" providerId="LiveId" clId="{0A331DB2-4FD1-4BEC-8365-E4F8F8C4D683}" dt="2026-05-18T19:47:03.893" v="93" actId="14100"/>
          <ac:spMkLst>
            <pc:docMk/>
            <pc:sldMk cId="517249501" sldId="267"/>
            <ac:spMk id="2" creationId="{D526A23D-9F7E-31D5-D3DD-3CFF2FBA6029}"/>
          </ac:spMkLst>
        </pc:spChg>
        <pc:spChg chg="mod">
          <ac:chgData name="Pat Lynch" userId="a23647b01744c7bc" providerId="LiveId" clId="{0A331DB2-4FD1-4BEC-8365-E4F8F8C4D683}" dt="2026-05-19T11:45:22.238" v="241" actId="14100"/>
          <ac:spMkLst>
            <pc:docMk/>
            <pc:sldMk cId="517249501" sldId="267"/>
            <ac:spMk id="3" creationId="{75C9A172-64BA-A36A-61D5-3A9031591C66}"/>
          </ac:spMkLst>
        </pc:spChg>
        <pc:spChg chg="mod">
          <ac:chgData name="Pat Lynch" userId="a23647b01744c7bc" providerId="LiveId" clId="{0A331DB2-4FD1-4BEC-8365-E4F8F8C4D683}" dt="2026-05-18T19:51:49.528" v="117" actId="207"/>
          <ac:spMkLst>
            <pc:docMk/>
            <pc:sldMk cId="517249501" sldId="267"/>
            <ac:spMk id="4" creationId="{D605FA75-FEC8-DC1D-A544-0A4E7E69B067}"/>
          </ac:spMkLst>
        </pc:spChg>
        <pc:spChg chg="mod">
          <ac:chgData name="Pat Lynch" userId="a23647b01744c7bc" providerId="LiveId" clId="{0A331DB2-4FD1-4BEC-8365-E4F8F8C4D683}" dt="2026-05-18T19:51:54.789" v="118" actId="207"/>
          <ac:spMkLst>
            <pc:docMk/>
            <pc:sldMk cId="517249501" sldId="267"/>
            <ac:spMk id="5" creationId="{34A94538-27C1-BF7F-3367-AD5B8EA1AE03}"/>
          </ac:spMkLst>
        </pc:spChg>
        <pc:spChg chg="mod">
          <ac:chgData name="Pat Lynch" userId="a23647b01744c7bc" providerId="LiveId" clId="{0A331DB2-4FD1-4BEC-8365-E4F8F8C4D683}" dt="2026-05-18T19:47:49.114" v="97" actId="255"/>
          <ac:spMkLst>
            <pc:docMk/>
            <pc:sldMk cId="517249501" sldId="267"/>
            <ac:spMk id="7" creationId="{191772D3-8AFD-B90D-3C2D-2CC5EAAA66D2}"/>
          </ac:spMkLst>
        </pc:spChg>
        <pc:spChg chg="mod">
          <ac:chgData name="Pat Lynch" userId="a23647b01744c7bc" providerId="LiveId" clId="{0A331DB2-4FD1-4BEC-8365-E4F8F8C4D683}" dt="2026-05-18T19:48:02.832" v="99" actId="255"/>
          <ac:spMkLst>
            <pc:docMk/>
            <pc:sldMk cId="517249501" sldId="267"/>
            <ac:spMk id="9" creationId="{C7ADE83C-BBA4-E5FB-AFD1-2C4BFF538A09}"/>
          </ac:spMkLst>
        </pc:spChg>
        <pc:spChg chg="mod">
          <ac:chgData name="Pat Lynch" userId="a23647b01744c7bc" providerId="LiveId" clId="{0A331DB2-4FD1-4BEC-8365-E4F8F8C4D683}" dt="2026-05-18T19:48:24.472" v="101" actId="255"/>
          <ac:spMkLst>
            <pc:docMk/>
            <pc:sldMk cId="517249501" sldId="267"/>
            <ac:spMk id="10" creationId="{C1D5B400-6EA5-C8E2-C8BC-13CADA8A70E1}"/>
          </ac:spMkLst>
        </pc:spChg>
        <pc:spChg chg="mod">
          <ac:chgData name="Pat Lynch" userId="a23647b01744c7bc" providerId="LiveId" clId="{0A331DB2-4FD1-4BEC-8365-E4F8F8C4D683}" dt="2026-05-18T19:48:48.481" v="104" actId="255"/>
          <ac:spMkLst>
            <pc:docMk/>
            <pc:sldMk cId="517249501" sldId="267"/>
            <ac:spMk id="11" creationId="{139E1C75-19D8-8674-F76F-05E806F84C15}"/>
          </ac:spMkLst>
        </pc:spChg>
        <pc:spChg chg="mod">
          <ac:chgData name="Pat Lynch" userId="a23647b01744c7bc" providerId="LiveId" clId="{0A331DB2-4FD1-4BEC-8365-E4F8F8C4D683}" dt="2026-05-19T11:45:36.591" v="242" actId="1076"/>
          <ac:spMkLst>
            <pc:docMk/>
            <pc:sldMk cId="517249501" sldId="267"/>
            <ac:spMk id="12" creationId="{A88AAFA7-BE80-6D07-9FB9-32CF08A16F9A}"/>
          </ac:spMkLst>
        </pc:spChg>
        <pc:spChg chg="mod">
          <ac:chgData name="Pat Lynch" userId="a23647b01744c7bc" providerId="LiveId" clId="{0A331DB2-4FD1-4BEC-8365-E4F8F8C4D683}" dt="2026-05-18T19:49:30.355" v="108" actId="255"/>
          <ac:spMkLst>
            <pc:docMk/>
            <pc:sldMk cId="517249501" sldId="267"/>
            <ac:spMk id="13" creationId="{EAFD15F5-3AED-A874-8A3A-7B2EDF8F4D09}"/>
          </ac:spMkLst>
        </pc:spChg>
      </pc:sldChg>
      <pc:sldChg chg="modSp mod">
        <pc:chgData name="Pat Lynch" userId="a23647b01744c7bc" providerId="LiveId" clId="{0A331DB2-4FD1-4BEC-8365-E4F8F8C4D683}" dt="2026-05-18T19:52:37.782" v="121" actId="1076"/>
        <pc:sldMkLst>
          <pc:docMk/>
          <pc:sldMk cId="3149052447" sldId="268"/>
        </pc:sldMkLst>
        <pc:spChg chg="mod">
          <ac:chgData name="Pat Lynch" userId="a23647b01744c7bc" providerId="LiveId" clId="{0A331DB2-4FD1-4BEC-8365-E4F8F8C4D683}" dt="2026-05-18T19:52:29.537" v="120" actId="1076"/>
          <ac:spMkLst>
            <pc:docMk/>
            <pc:sldMk cId="3149052447" sldId="268"/>
            <ac:spMk id="2" creationId="{486E11C5-FA15-3FCC-AF01-687D345AF182}"/>
          </ac:spMkLst>
        </pc:spChg>
        <pc:spChg chg="mod">
          <ac:chgData name="Pat Lynch" userId="a23647b01744c7bc" providerId="LiveId" clId="{0A331DB2-4FD1-4BEC-8365-E4F8F8C4D683}" dt="2026-05-18T19:52:37.782" v="121" actId="1076"/>
          <ac:spMkLst>
            <pc:docMk/>
            <pc:sldMk cId="3149052447" sldId="268"/>
            <ac:spMk id="3" creationId="{73C68D55-CDA5-A393-4C60-87A0DF4FB7BD}"/>
          </ac:spMkLst>
        </pc:spChg>
      </pc:sldChg>
      <pc:sldChg chg="modSp mod">
        <pc:chgData name="Pat Lynch" userId="a23647b01744c7bc" providerId="LiveId" clId="{0A331DB2-4FD1-4BEC-8365-E4F8F8C4D683}" dt="2026-05-19T11:46:13.882" v="243" actId="1076"/>
        <pc:sldMkLst>
          <pc:docMk/>
          <pc:sldMk cId="4209935788" sldId="269"/>
        </pc:sldMkLst>
        <pc:spChg chg="mod">
          <ac:chgData name="Pat Lynch" userId="a23647b01744c7bc" providerId="LiveId" clId="{0A331DB2-4FD1-4BEC-8365-E4F8F8C4D683}" dt="2026-05-18T19:53:00.402" v="122" actId="2711"/>
          <ac:spMkLst>
            <pc:docMk/>
            <pc:sldMk cId="4209935788" sldId="269"/>
            <ac:spMk id="2" creationId="{DBCB67AB-1C20-9118-0122-EF79A639B2E8}"/>
          </ac:spMkLst>
        </pc:spChg>
        <pc:spChg chg="mod">
          <ac:chgData name="Pat Lynch" userId="a23647b01744c7bc" providerId="LiveId" clId="{0A331DB2-4FD1-4BEC-8365-E4F8F8C4D683}" dt="2026-05-19T11:46:13.882" v="243" actId="1076"/>
          <ac:spMkLst>
            <pc:docMk/>
            <pc:sldMk cId="4209935788" sldId="269"/>
            <ac:spMk id="3" creationId="{31F00EFB-6B11-35F6-B96A-C779240FB602}"/>
          </ac:spMkLst>
        </pc:spChg>
      </pc:sldChg>
      <pc:sldChg chg="modSp mod">
        <pc:chgData name="Pat Lynch" userId="a23647b01744c7bc" providerId="LiveId" clId="{0A331DB2-4FD1-4BEC-8365-E4F8F8C4D683}" dt="2026-05-18T19:54:50.138" v="128" actId="1076"/>
        <pc:sldMkLst>
          <pc:docMk/>
          <pc:sldMk cId="739641558" sldId="270"/>
        </pc:sldMkLst>
        <pc:spChg chg="mod">
          <ac:chgData name="Pat Lynch" userId="a23647b01744c7bc" providerId="LiveId" clId="{0A331DB2-4FD1-4BEC-8365-E4F8F8C4D683}" dt="2026-05-18T19:54:41.434" v="127" actId="1076"/>
          <ac:spMkLst>
            <pc:docMk/>
            <pc:sldMk cId="739641558" sldId="270"/>
            <ac:spMk id="2" creationId="{7D1B7D82-7632-5ABE-64A1-002BE9282301}"/>
          </ac:spMkLst>
        </pc:spChg>
        <pc:spChg chg="mod">
          <ac:chgData name="Pat Lynch" userId="a23647b01744c7bc" providerId="LiveId" clId="{0A331DB2-4FD1-4BEC-8365-E4F8F8C4D683}" dt="2026-05-18T19:54:50.138" v="128" actId="1076"/>
          <ac:spMkLst>
            <pc:docMk/>
            <pc:sldMk cId="739641558" sldId="270"/>
            <ac:spMk id="3" creationId="{408A9F74-EDB1-8874-8F1D-4BCDADC85726}"/>
          </ac:spMkLst>
        </pc:spChg>
      </pc:sldChg>
      <pc:sldChg chg="modSp mod">
        <pc:chgData name="Pat Lynch" userId="a23647b01744c7bc" providerId="LiveId" clId="{0A331DB2-4FD1-4BEC-8365-E4F8F8C4D683}" dt="2026-05-18T20:01:34.825" v="134" actId="1076"/>
        <pc:sldMkLst>
          <pc:docMk/>
          <pc:sldMk cId="1412548215" sldId="271"/>
        </pc:sldMkLst>
        <pc:spChg chg="mod">
          <ac:chgData name="Pat Lynch" userId="a23647b01744c7bc" providerId="LiveId" clId="{0A331DB2-4FD1-4BEC-8365-E4F8F8C4D683}" dt="2026-05-18T20:01:29.679" v="133" actId="1076"/>
          <ac:spMkLst>
            <pc:docMk/>
            <pc:sldMk cId="1412548215" sldId="271"/>
            <ac:spMk id="2" creationId="{318E987E-BB78-7741-C611-DD43F15DA8DB}"/>
          </ac:spMkLst>
        </pc:spChg>
        <pc:spChg chg="mod">
          <ac:chgData name="Pat Lynch" userId="a23647b01744c7bc" providerId="LiveId" clId="{0A331DB2-4FD1-4BEC-8365-E4F8F8C4D683}" dt="2026-05-18T20:01:34.825" v="134" actId="1076"/>
          <ac:spMkLst>
            <pc:docMk/>
            <pc:sldMk cId="1412548215" sldId="271"/>
            <ac:spMk id="3" creationId="{524009A7-3285-D71C-2D22-C2E3BC74E0DB}"/>
          </ac:spMkLst>
        </pc:spChg>
      </pc:sldChg>
      <pc:sldChg chg="modSp mod">
        <pc:chgData name="Pat Lynch" userId="a23647b01744c7bc" providerId="LiveId" clId="{0A331DB2-4FD1-4BEC-8365-E4F8F8C4D683}" dt="2026-05-18T20:02:19.645" v="137" actId="1076"/>
        <pc:sldMkLst>
          <pc:docMk/>
          <pc:sldMk cId="631322687" sldId="272"/>
        </pc:sldMkLst>
        <pc:spChg chg="mod">
          <ac:chgData name="Pat Lynch" userId="a23647b01744c7bc" providerId="LiveId" clId="{0A331DB2-4FD1-4BEC-8365-E4F8F8C4D683}" dt="2026-05-18T20:02:19.645" v="137" actId="1076"/>
          <ac:spMkLst>
            <pc:docMk/>
            <pc:sldMk cId="631322687" sldId="272"/>
            <ac:spMk id="2" creationId="{BCEBD802-C4CD-0B6B-50A2-AC3DAFB98F1F}"/>
          </ac:spMkLst>
        </pc:spChg>
      </pc:sldChg>
      <pc:sldChg chg="modSp mod">
        <pc:chgData name="Pat Lynch" userId="a23647b01744c7bc" providerId="LiveId" clId="{0A331DB2-4FD1-4BEC-8365-E4F8F8C4D683}" dt="2026-05-18T20:24:06.475" v="223" actId="255"/>
        <pc:sldMkLst>
          <pc:docMk/>
          <pc:sldMk cId="1517887088" sldId="273"/>
        </pc:sldMkLst>
        <pc:spChg chg="mod">
          <ac:chgData name="Pat Lynch" userId="a23647b01744c7bc" providerId="LiveId" clId="{0A331DB2-4FD1-4BEC-8365-E4F8F8C4D683}" dt="2026-05-18T20:24:06.475" v="223" actId="255"/>
          <ac:spMkLst>
            <pc:docMk/>
            <pc:sldMk cId="1517887088" sldId="273"/>
            <ac:spMk id="3" creationId="{B7D5F88F-FB3E-4ECB-D4F0-B3D5C7D1AD5E}"/>
          </ac:spMkLst>
        </pc:spChg>
        <pc:spChg chg="mod">
          <ac:chgData name="Pat Lynch" userId="a23647b01744c7bc" providerId="LiveId" clId="{0A331DB2-4FD1-4BEC-8365-E4F8F8C4D683}" dt="2026-05-18T20:03:26.610" v="145" actId="1076"/>
          <ac:spMkLst>
            <pc:docMk/>
            <pc:sldMk cId="1517887088" sldId="273"/>
            <ac:spMk id="4" creationId="{D52C6182-7488-5DBD-4EF0-AF32ACC593C9}"/>
          </ac:spMkLst>
        </pc:spChg>
      </pc:sldChg>
      <pc:sldChg chg="modSp mod">
        <pc:chgData name="Pat Lynch" userId="a23647b01744c7bc" providerId="LiveId" clId="{0A331DB2-4FD1-4BEC-8365-E4F8F8C4D683}" dt="2026-05-19T11:49:14.061" v="246" actId="1076"/>
        <pc:sldMkLst>
          <pc:docMk/>
          <pc:sldMk cId="3529671984" sldId="274"/>
        </pc:sldMkLst>
        <pc:spChg chg="mod">
          <ac:chgData name="Pat Lynch" userId="a23647b01744c7bc" providerId="LiveId" clId="{0A331DB2-4FD1-4BEC-8365-E4F8F8C4D683}" dt="2026-05-19T11:47:44.047" v="244" actId="1076"/>
          <ac:spMkLst>
            <pc:docMk/>
            <pc:sldMk cId="3529671984" sldId="274"/>
            <ac:spMk id="2" creationId="{7A4691E1-A5FD-B67D-72FA-462CBAFE3D2E}"/>
          </ac:spMkLst>
        </pc:spChg>
        <pc:spChg chg="mod">
          <ac:chgData name="Pat Lynch" userId="a23647b01744c7bc" providerId="LiveId" clId="{0A331DB2-4FD1-4BEC-8365-E4F8F8C4D683}" dt="2026-05-19T11:47:57.126" v="245" actId="1076"/>
          <ac:spMkLst>
            <pc:docMk/>
            <pc:sldMk cId="3529671984" sldId="274"/>
            <ac:spMk id="3" creationId="{59562E75-3DD8-3BFC-C7E0-027EC3E53198}"/>
          </ac:spMkLst>
        </pc:spChg>
        <pc:spChg chg="mod">
          <ac:chgData name="Pat Lynch" userId="a23647b01744c7bc" providerId="LiveId" clId="{0A331DB2-4FD1-4BEC-8365-E4F8F8C4D683}" dt="2026-05-18T20:04:13.309" v="151" actId="2711"/>
          <ac:spMkLst>
            <pc:docMk/>
            <pc:sldMk cId="3529671984" sldId="274"/>
            <ac:spMk id="4" creationId="{447194A1-24C1-A673-A2C2-458A81E857B9}"/>
          </ac:spMkLst>
        </pc:spChg>
        <pc:spChg chg="mod">
          <ac:chgData name="Pat Lynch" userId="a23647b01744c7bc" providerId="LiveId" clId="{0A331DB2-4FD1-4BEC-8365-E4F8F8C4D683}" dt="2026-05-18T20:05:37.507" v="157" actId="1076"/>
          <ac:spMkLst>
            <pc:docMk/>
            <pc:sldMk cId="3529671984" sldId="274"/>
            <ac:spMk id="5" creationId="{69E61891-965B-8909-F579-AA730F38F809}"/>
          </ac:spMkLst>
        </pc:spChg>
        <pc:spChg chg="mod">
          <ac:chgData name="Pat Lynch" userId="a23647b01744c7bc" providerId="LiveId" clId="{0A331DB2-4FD1-4BEC-8365-E4F8F8C4D683}" dt="2026-05-18T20:05:42.641" v="158" actId="1076"/>
          <ac:spMkLst>
            <pc:docMk/>
            <pc:sldMk cId="3529671984" sldId="274"/>
            <ac:spMk id="6" creationId="{2AC64B02-5B45-43F1-36B7-0251AC2C5263}"/>
          </ac:spMkLst>
        </pc:spChg>
        <pc:spChg chg="mod">
          <ac:chgData name="Pat Lynch" userId="a23647b01744c7bc" providerId="LiveId" clId="{0A331DB2-4FD1-4BEC-8365-E4F8F8C4D683}" dt="2026-05-19T11:49:14.061" v="246" actId="1076"/>
          <ac:spMkLst>
            <pc:docMk/>
            <pc:sldMk cId="3529671984" sldId="274"/>
            <ac:spMk id="7" creationId="{B9F78983-55D5-9991-ADDA-D2F565A32B7B}"/>
          </ac:spMkLst>
        </pc:spChg>
        <pc:spChg chg="mod">
          <ac:chgData name="Pat Lynch" userId="a23647b01744c7bc" providerId="LiveId" clId="{0A331DB2-4FD1-4BEC-8365-E4F8F8C4D683}" dt="2026-05-18T20:06:22.269" v="164" actId="14100"/>
          <ac:spMkLst>
            <pc:docMk/>
            <pc:sldMk cId="3529671984" sldId="274"/>
            <ac:spMk id="8" creationId="{4EF70CC3-CC1B-77C8-22F1-D64F2D4D9ADD}"/>
          </ac:spMkLst>
        </pc:spChg>
        <pc:spChg chg="mod">
          <ac:chgData name="Pat Lynch" userId="a23647b01744c7bc" providerId="LiveId" clId="{0A331DB2-4FD1-4BEC-8365-E4F8F8C4D683}" dt="2026-05-18T20:07:17.155" v="168" actId="255"/>
          <ac:spMkLst>
            <pc:docMk/>
            <pc:sldMk cId="3529671984" sldId="274"/>
            <ac:spMk id="9" creationId="{86B3317F-B111-9BD5-EF98-265222BE05C4}"/>
          </ac:spMkLst>
        </pc:spChg>
        <pc:spChg chg="mod">
          <ac:chgData name="Pat Lynch" userId="a23647b01744c7bc" providerId="LiveId" clId="{0A331DB2-4FD1-4BEC-8365-E4F8F8C4D683}" dt="2026-05-18T20:07:25.024" v="169" actId="255"/>
          <ac:spMkLst>
            <pc:docMk/>
            <pc:sldMk cId="3529671984" sldId="274"/>
            <ac:spMk id="10" creationId="{7082FA4C-4990-CA11-C09D-EE8E68CB4F3B}"/>
          </ac:spMkLst>
        </pc:spChg>
        <pc:spChg chg="mod">
          <ac:chgData name="Pat Lynch" userId="a23647b01744c7bc" providerId="LiveId" clId="{0A331DB2-4FD1-4BEC-8365-E4F8F8C4D683}" dt="2026-05-18T20:08:04.814" v="172" actId="14100"/>
          <ac:spMkLst>
            <pc:docMk/>
            <pc:sldMk cId="3529671984" sldId="274"/>
            <ac:spMk id="11" creationId="{6C70FD55-34FA-D642-585E-66460707DE69}"/>
          </ac:spMkLst>
        </pc:spChg>
        <pc:spChg chg="mod">
          <ac:chgData name="Pat Lynch" userId="a23647b01744c7bc" providerId="LiveId" clId="{0A331DB2-4FD1-4BEC-8365-E4F8F8C4D683}" dt="2026-05-18T20:07:52.589" v="171" actId="255"/>
          <ac:spMkLst>
            <pc:docMk/>
            <pc:sldMk cId="3529671984" sldId="274"/>
            <ac:spMk id="12" creationId="{6BC9C8A5-885A-1074-92B0-6DBCF8227234}"/>
          </ac:spMkLst>
        </pc:spChg>
      </pc:sldChg>
      <pc:sldChg chg="modSp mod">
        <pc:chgData name="Pat Lynch" userId="a23647b01744c7bc" providerId="LiveId" clId="{0A331DB2-4FD1-4BEC-8365-E4F8F8C4D683}" dt="2026-05-18T20:10:41.059" v="180" actId="1076"/>
        <pc:sldMkLst>
          <pc:docMk/>
          <pc:sldMk cId="1650631574" sldId="275"/>
        </pc:sldMkLst>
        <pc:spChg chg="mod">
          <ac:chgData name="Pat Lynch" userId="a23647b01744c7bc" providerId="LiveId" clId="{0A331DB2-4FD1-4BEC-8365-E4F8F8C4D683}" dt="2026-05-18T20:10:31.330" v="179" actId="1076"/>
          <ac:spMkLst>
            <pc:docMk/>
            <pc:sldMk cId="1650631574" sldId="275"/>
            <ac:spMk id="2" creationId="{AD676FD1-B4BD-2A62-8D3E-AA0BAFDD2CFE}"/>
          </ac:spMkLst>
        </pc:spChg>
        <pc:spChg chg="mod">
          <ac:chgData name="Pat Lynch" userId="a23647b01744c7bc" providerId="LiveId" clId="{0A331DB2-4FD1-4BEC-8365-E4F8F8C4D683}" dt="2026-05-18T20:10:41.059" v="180" actId="1076"/>
          <ac:spMkLst>
            <pc:docMk/>
            <pc:sldMk cId="1650631574" sldId="275"/>
            <ac:spMk id="3" creationId="{48C89B13-FBC0-7C72-ECFC-A974315A538A}"/>
          </ac:spMkLst>
        </pc:spChg>
      </pc:sldChg>
      <pc:sldChg chg="modSp mod">
        <pc:chgData name="Pat Lynch" userId="a23647b01744c7bc" providerId="LiveId" clId="{0A331DB2-4FD1-4BEC-8365-E4F8F8C4D683}" dt="2026-05-18T20:09:18.301" v="176" actId="255"/>
        <pc:sldMkLst>
          <pc:docMk/>
          <pc:sldMk cId="2049717813" sldId="276"/>
        </pc:sldMkLst>
        <pc:spChg chg="mod">
          <ac:chgData name="Pat Lynch" userId="a23647b01744c7bc" providerId="LiveId" clId="{0A331DB2-4FD1-4BEC-8365-E4F8F8C4D683}" dt="2026-05-18T20:09:18.301" v="176" actId="255"/>
          <ac:spMkLst>
            <pc:docMk/>
            <pc:sldMk cId="2049717813" sldId="276"/>
            <ac:spMk id="2" creationId="{0B692B83-6C75-FA4C-8D72-A243E242A249}"/>
          </ac:spMkLst>
        </pc:spChg>
        <pc:spChg chg="mod">
          <ac:chgData name="Pat Lynch" userId="a23647b01744c7bc" providerId="LiveId" clId="{0A331DB2-4FD1-4BEC-8365-E4F8F8C4D683}" dt="2026-05-18T20:08:35.785" v="174" actId="1076"/>
          <ac:spMkLst>
            <pc:docMk/>
            <pc:sldMk cId="2049717813" sldId="276"/>
            <ac:spMk id="3" creationId="{FF6386CE-2D7E-4914-EA89-07D4BB004BF1}"/>
          </ac:spMkLst>
        </pc:spChg>
      </pc:sldChg>
      <pc:sldChg chg="modSp mod">
        <pc:chgData name="Pat Lynch" userId="a23647b01744c7bc" providerId="LiveId" clId="{0A331DB2-4FD1-4BEC-8365-E4F8F8C4D683}" dt="2026-05-18T20:11:02.818" v="182" actId="255"/>
        <pc:sldMkLst>
          <pc:docMk/>
          <pc:sldMk cId="1222834142" sldId="277"/>
        </pc:sldMkLst>
        <pc:spChg chg="mod">
          <ac:chgData name="Pat Lynch" userId="a23647b01744c7bc" providerId="LiveId" clId="{0A331DB2-4FD1-4BEC-8365-E4F8F8C4D683}" dt="2026-05-18T20:11:02.818" v="182" actId="255"/>
          <ac:spMkLst>
            <pc:docMk/>
            <pc:sldMk cId="1222834142" sldId="277"/>
            <ac:spMk id="2" creationId="{46FD958C-AAD9-834E-2CCD-7D54D718F20B}"/>
          </ac:spMkLst>
        </pc:spChg>
      </pc:sldChg>
      <pc:sldChg chg="modSp mod">
        <pc:chgData name="Pat Lynch" userId="a23647b01744c7bc" providerId="LiveId" clId="{0A331DB2-4FD1-4BEC-8365-E4F8F8C4D683}" dt="2026-05-18T20:11:47.803" v="187" actId="1076"/>
        <pc:sldMkLst>
          <pc:docMk/>
          <pc:sldMk cId="2965890369" sldId="278"/>
        </pc:sldMkLst>
        <pc:spChg chg="mod">
          <ac:chgData name="Pat Lynch" userId="a23647b01744c7bc" providerId="LiveId" clId="{0A331DB2-4FD1-4BEC-8365-E4F8F8C4D683}" dt="2026-05-18T20:11:47.803" v="187" actId="1076"/>
          <ac:spMkLst>
            <pc:docMk/>
            <pc:sldMk cId="2965890369" sldId="278"/>
            <ac:spMk id="2" creationId="{0653FE9F-A88B-C162-7A82-6A3207FEB74B}"/>
          </ac:spMkLst>
        </pc:spChg>
        <pc:spChg chg="mod">
          <ac:chgData name="Pat Lynch" userId="a23647b01744c7bc" providerId="LiveId" clId="{0A331DB2-4FD1-4BEC-8365-E4F8F8C4D683}" dt="2026-05-18T20:11:30.330" v="185" actId="1076"/>
          <ac:spMkLst>
            <pc:docMk/>
            <pc:sldMk cId="2965890369" sldId="278"/>
            <ac:spMk id="3" creationId="{5046006F-E667-E0B6-7705-5BC3750E5BAD}"/>
          </ac:spMkLst>
        </pc:spChg>
      </pc:sldChg>
      <pc:sldChg chg="modSp mod">
        <pc:chgData name="Pat Lynch" userId="a23647b01744c7bc" providerId="LiveId" clId="{0A331DB2-4FD1-4BEC-8365-E4F8F8C4D683}" dt="2026-05-18T20:12:43.120" v="191" actId="1076"/>
        <pc:sldMkLst>
          <pc:docMk/>
          <pc:sldMk cId="3105929217" sldId="279"/>
        </pc:sldMkLst>
        <pc:spChg chg="mod">
          <ac:chgData name="Pat Lynch" userId="a23647b01744c7bc" providerId="LiveId" clId="{0A331DB2-4FD1-4BEC-8365-E4F8F8C4D683}" dt="2026-05-18T20:12:24.195" v="189" actId="1076"/>
          <ac:spMkLst>
            <pc:docMk/>
            <pc:sldMk cId="3105929217" sldId="279"/>
            <ac:spMk id="2" creationId="{248DE1EA-D5F5-C1A7-3DE6-5FDED49DA245}"/>
          </ac:spMkLst>
        </pc:spChg>
        <pc:spChg chg="mod">
          <ac:chgData name="Pat Lynch" userId="a23647b01744c7bc" providerId="LiveId" clId="{0A331DB2-4FD1-4BEC-8365-E4F8F8C4D683}" dt="2026-05-18T20:12:43.120" v="191" actId="1076"/>
          <ac:spMkLst>
            <pc:docMk/>
            <pc:sldMk cId="3105929217" sldId="279"/>
            <ac:spMk id="3" creationId="{22E03958-61E4-0A62-A3A7-B1DB72F65FCF}"/>
          </ac:spMkLst>
        </pc:spChg>
      </pc:sldChg>
      <pc:sldChg chg="modSp mod">
        <pc:chgData name="Pat Lynch" userId="a23647b01744c7bc" providerId="LiveId" clId="{0A331DB2-4FD1-4BEC-8365-E4F8F8C4D683}" dt="2026-05-18T20:13:54.954" v="195" actId="1076"/>
        <pc:sldMkLst>
          <pc:docMk/>
          <pc:sldMk cId="3977536274" sldId="280"/>
        </pc:sldMkLst>
        <pc:spChg chg="mod">
          <ac:chgData name="Pat Lynch" userId="a23647b01744c7bc" providerId="LiveId" clId="{0A331DB2-4FD1-4BEC-8365-E4F8F8C4D683}" dt="2026-05-18T20:13:38.110" v="193" actId="14100"/>
          <ac:spMkLst>
            <pc:docMk/>
            <pc:sldMk cId="3977536274" sldId="280"/>
            <ac:spMk id="2" creationId="{8DC9D6DC-97B8-04F9-9319-7EDA5A6ABEBC}"/>
          </ac:spMkLst>
        </pc:spChg>
        <pc:spChg chg="mod">
          <ac:chgData name="Pat Lynch" userId="a23647b01744c7bc" providerId="LiveId" clId="{0A331DB2-4FD1-4BEC-8365-E4F8F8C4D683}" dt="2026-05-18T20:13:54.954" v="195" actId="1076"/>
          <ac:spMkLst>
            <pc:docMk/>
            <pc:sldMk cId="3977536274" sldId="280"/>
            <ac:spMk id="3" creationId="{408B0070-CA11-6B20-4446-CFD91EF049C7}"/>
          </ac:spMkLst>
        </pc:spChg>
      </pc:sldChg>
      <pc:sldChg chg="modSp mod">
        <pc:chgData name="Pat Lynch" userId="a23647b01744c7bc" providerId="LiveId" clId="{0A331DB2-4FD1-4BEC-8365-E4F8F8C4D683}" dt="2026-05-18T20:15:17.225" v="203" actId="2711"/>
        <pc:sldMkLst>
          <pc:docMk/>
          <pc:sldMk cId="3981697535" sldId="281"/>
        </pc:sldMkLst>
        <pc:spChg chg="mod">
          <ac:chgData name="Pat Lynch" userId="a23647b01744c7bc" providerId="LiveId" clId="{0A331DB2-4FD1-4BEC-8365-E4F8F8C4D683}" dt="2026-05-18T20:14:56.472" v="202" actId="255"/>
          <ac:spMkLst>
            <pc:docMk/>
            <pc:sldMk cId="3981697535" sldId="281"/>
            <ac:spMk id="2" creationId="{392C2B6D-E248-DD4B-5A37-9C8C76A67006}"/>
          </ac:spMkLst>
        </pc:spChg>
        <pc:spChg chg="mod">
          <ac:chgData name="Pat Lynch" userId="a23647b01744c7bc" providerId="LiveId" clId="{0A331DB2-4FD1-4BEC-8365-E4F8F8C4D683}" dt="2026-05-18T20:15:17.225" v="203" actId="2711"/>
          <ac:spMkLst>
            <pc:docMk/>
            <pc:sldMk cId="3981697535" sldId="281"/>
            <ac:spMk id="3" creationId="{7B5DCF33-CEE1-DB9D-4846-B4855FBA9FA8}"/>
          </ac:spMkLst>
        </pc:spChg>
      </pc:sldChg>
      <pc:sldChg chg="modSp mod">
        <pc:chgData name="Pat Lynch" userId="a23647b01744c7bc" providerId="LiveId" clId="{0A331DB2-4FD1-4BEC-8365-E4F8F8C4D683}" dt="2026-05-18T20:14:29.554" v="200" actId="1076"/>
        <pc:sldMkLst>
          <pc:docMk/>
          <pc:sldMk cId="203491402" sldId="282"/>
        </pc:sldMkLst>
        <pc:spChg chg="mod">
          <ac:chgData name="Pat Lynch" userId="a23647b01744c7bc" providerId="LiveId" clId="{0A331DB2-4FD1-4BEC-8365-E4F8F8C4D683}" dt="2026-05-18T20:14:16.359" v="198" actId="255"/>
          <ac:spMkLst>
            <pc:docMk/>
            <pc:sldMk cId="203491402" sldId="282"/>
            <ac:spMk id="2" creationId="{3DCADCC3-6F66-9CF8-0629-6FF8C941870E}"/>
          </ac:spMkLst>
        </pc:spChg>
        <pc:spChg chg="mod">
          <ac:chgData name="Pat Lynch" userId="a23647b01744c7bc" providerId="LiveId" clId="{0A331DB2-4FD1-4BEC-8365-E4F8F8C4D683}" dt="2026-05-18T20:14:29.554" v="200" actId="1076"/>
          <ac:spMkLst>
            <pc:docMk/>
            <pc:sldMk cId="203491402" sldId="282"/>
            <ac:spMk id="3" creationId="{6DAB80D9-C017-1C8F-12F9-B4A89757DB34}"/>
          </ac:spMkLst>
        </pc:spChg>
      </pc:sldChg>
      <pc:sldChg chg="delSp modSp mod">
        <pc:chgData name="Pat Lynch" userId="a23647b01744c7bc" providerId="LiveId" clId="{0A331DB2-4FD1-4BEC-8365-E4F8F8C4D683}" dt="2026-05-19T11:35:39.634" v="229" actId="478"/>
        <pc:sldMkLst>
          <pc:docMk/>
          <pc:sldMk cId="1807362989" sldId="283"/>
        </pc:sldMkLst>
        <pc:spChg chg="mod">
          <ac:chgData name="Pat Lynch" userId="a23647b01744c7bc" providerId="LiveId" clId="{0A331DB2-4FD1-4BEC-8365-E4F8F8C4D683}" dt="2026-05-19T11:35:29.658" v="228" actId="207"/>
          <ac:spMkLst>
            <pc:docMk/>
            <pc:sldMk cId="1807362989" sldId="283"/>
            <ac:spMk id="13" creationId="{53C56F45-02E0-EA30-21E2-8855E1042201}"/>
          </ac:spMkLst>
        </pc:spChg>
        <pc:picChg chg="del">
          <ac:chgData name="Pat Lynch" userId="a23647b01744c7bc" providerId="LiveId" clId="{0A331DB2-4FD1-4BEC-8365-E4F8F8C4D683}" dt="2026-05-19T11:35:39.634" v="229" actId="478"/>
          <ac:picMkLst>
            <pc:docMk/>
            <pc:sldMk cId="1807362989" sldId="283"/>
            <ac:picMk id="3" creationId="{5C804166-5A02-9E08-D3C6-03D17D1489B2}"/>
          </ac:picMkLst>
        </pc:picChg>
      </pc:sldChg>
      <pc:sldChg chg="modSp mod">
        <pc:chgData name="Pat Lynch" userId="a23647b01744c7bc" providerId="LiveId" clId="{0A331DB2-4FD1-4BEC-8365-E4F8F8C4D683}" dt="2026-05-18T20:25:59.990" v="224" actId="2711"/>
        <pc:sldMkLst>
          <pc:docMk/>
          <pc:sldMk cId="3585838891" sldId="284"/>
        </pc:sldMkLst>
        <pc:spChg chg="mod">
          <ac:chgData name="Pat Lynch" userId="a23647b01744c7bc" providerId="LiveId" clId="{0A331DB2-4FD1-4BEC-8365-E4F8F8C4D683}" dt="2026-05-18T20:25:59.990" v="224" actId="2711"/>
          <ac:spMkLst>
            <pc:docMk/>
            <pc:sldMk cId="3585838891" sldId="284"/>
            <ac:spMk id="3" creationId="{B8D081DA-093B-1DA8-3521-D4FBD0345228}"/>
          </ac:spMkLst>
        </pc:spChg>
      </pc:sldChg>
      <pc:sldChg chg="modSp mod">
        <pc:chgData name="Pat Lynch" userId="a23647b01744c7bc" providerId="LiveId" clId="{0A331DB2-4FD1-4BEC-8365-E4F8F8C4D683}" dt="2026-05-19T11:55:01.537" v="247" actId="255"/>
        <pc:sldMkLst>
          <pc:docMk/>
          <pc:sldMk cId="4236824024" sldId="285"/>
        </pc:sldMkLst>
        <pc:spChg chg="mod">
          <ac:chgData name="Pat Lynch" userId="a23647b01744c7bc" providerId="LiveId" clId="{0A331DB2-4FD1-4BEC-8365-E4F8F8C4D683}" dt="2026-05-19T11:55:01.537" v="247" actId="255"/>
          <ac:spMkLst>
            <pc:docMk/>
            <pc:sldMk cId="4236824024" sldId="285"/>
            <ac:spMk id="3" creationId="{25534AAE-8509-10B4-FA02-7F8FC632E61B}"/>
          </ac:spMkLst>
        </pc:spChg>
      </pc:sldChg>
      <pc:sldChg chg="modSp mod">
        <pc:chgData name="Pat Lynch" userId="a23647b01744c7bc" providerId="LiveId" clId="{0A331DB2-4FD1-4BEC-8365-E4F8F8C4D683}" dt="2026-05-19T11:36:38.200" v="230" actId="6549"/>
        <pc:sldMkLst>
          <pc:docMk/>
          <pc:sldMk cId="2596268874" sldId="286"/>
        </pc:sldMkLst>
        <pc:spChg chg="mod">
          <ac:chgData name="Pat Lynch" userId="a23647b01744c7bc" providerId="LiveId" clId="{0A331DB2-4FD1-4BEC-8365-E4F8F8C4D683}" dt="2026-05-19T11:36:38.200" v="230" actId="6549"/>
          <ac:spMkLst>
            <pc:docMk/>
            <pc:sldMk cId="2596268874" sldId="286"/>
            <ac:spMk id="3" creationId="{1854EF9F-95E4-409C-FCA0-8061BCE5B306}"/>
          </ac:spMkLst>
        </pc:spChg>
      </pc:sldChg>
      <pc:sldChg chg="modSp mod">
        <pc:chgData name="Pat Lynch" userId="a23647b01744c7bc" providerId="LiveId" clId="{0A331DB2-4FD1-4BEC-8365-E4F8F8C4D683}" dt="2026-05-18T20:27:15.231" v="226" actId="2711"/>
        <pc:sldMkLst>
          <pc:docMk/>
          <pc:sldMk cId="3958354931" sldId="287"/>
        </pc:sldMkLst>
        <pc:spChg chg="mod">
          <ac:chgData name="Pat Lynch" userId="a23647b01744c7bc" providerId="LiveId" clId="{0A331DB2-4FD1-4BEC-8365-E4F8F8C4D683}" dt="2026-05-18T20:27:15.231" v="226" actId="2711"/>
          <ac:spMkLst>
            <pc:docMk/>
            <pc:sldMk cId="3958354931" sldId="287"/>
            <ac:spMk id="3" creationId="{4A153AFC-9F4E-A1B2-A043-A57A57DF6E5D}"/>
          </ac:spMkLst>
        </pc:spChg>
      </pc:sldChg>
      <pc:sldChg chg="modSp mod">
        <pc:chgData name="Pat Lynch" userId="a23647b01744c7bc" providerId="LiveId" clId="{0A331DB2-4FD1-4BEC-8365-E4F8F8C4D683}" dt="2026-05-19T11:56:16.038" v="271" actId="6549"/>
        <pc:sldMkLst>
          <pc:docMk/>
          <pc:sldMk cId="2186697987" sldId="288"/>
        </pc:sldMkLst>
        <pc:spChg chg="mod">
          <ac:chgData name="Pat Lynch" userId="a23647b01744c7bc" providerId="LiveId" clId="{0A331DB2-4FD1-4BEC-8365-E4F8F8C4D683}" dt="2026-05-19T11:56:16.038" v="271" actId="6549"/>
          <ac:spMkLst>
            <pc:docMk/>
            <pc:sldMk cId="2186697987" sldId="288"/>
            <ac:spMk id="3" creationId="{59890739-A73D-7C94-70E5-18FD8B1957F6}"/>
          </ac:spMkLst>
        </pc:spChg>
      </pc:sldChg>
      <pc:sldChg chg="new del">
        <pc:chgData name="Pat Lynch" userId="a23647b01744c7bc" providerId="LiveId" clId="{0A331DB2-4FD1-4BEC-8365-E4F8F8C4D683}" dt="2026-05-19T11:55:36.678" v="248" actId="2696"/>
        <pc:sldMkLst>
          <pc:docMk/>
          <pc:sldMk cId="353128961" sldId="289"/>
        </pc:sldMkLst>
      </pc:sldChg>
      <pc:sldMasterChg chg="setBg">
        <pc:chgData name="Pat Lynch" userId="a23647b01744c7bc" providerId="LiveId" clId="{0A331DB2-4FD1-4BEC-8365-E4F8F8C4D683}" dt="2026-05-19T11:32:03.691" v="227"/>
        <pc:sldMasterMkLst>
          <pc:docMk/>
          <pc:sldMasterMk cId="79397200" sldId="2147483648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CEFB4-FEEE-44FE-98E9-1FB00D2A0961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A470B-C78E-459C-B1D2-9D192A4FA13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48602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0A470B-C78E-459C-B1D2-9D192A4FA13E}" type="slidenum">
              <a:rPr lang="en-IE" smtClean="0"/>
              <a:t>19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08864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0B69-4CE7-4113-AA84-9697BE3926EA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69CE-E569-4D6B-A211-3D10992054C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32081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0B69-4CE7-4113-AA84-9697BE3926EA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69CE-E569-4D6B-A211-3D10992054C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82847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0B69-4CE7-4113-AA84-9697BE3926EA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69CE-E569-4D6B-A211-3D10992054CA}" type="slidenum">
              <a:rPr lang="en-IE" smtClean="0"/>
              <a:t>‹#›</a:t>
            </a:fld>
            <a:endParaRPr lang="en-I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7089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0B69-4CE7-4113-AA84-9697BE3926EA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69CE-E569-4D6B-A211-3D10992054C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02228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0B69-4CE7-4113-AA84-9697BE3926EA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69CE-E569-4D6B-A211-3D10992054CA}" type="slidenum">
              <a:rPr lang="en-IE" smtClean="0"/>
              <a:t>‹#›</a:t>
            </a:fld>
            <a:endParaRPr lang="en-I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78798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0B69-4CE7-4113-AA84-9697BE3926EA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69CE-E569-4D6B-A211-3D10992054C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19325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0B69-4CE7-4113-AA84-9697BE3926EA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69CE-E569-4D6B-A211-3D10992054C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715730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0B69-4CE7-4113-AA84-9697BE3926EA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69CE-E569-4D6B-A211-3D10992054C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8741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0B69-4CE7-4113-AA84-9697BE3926EA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69CE-E569-4D6B-A211-3D10992054C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7918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0B69-4CE7-4113-AA84-9697BE3926EA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69CE-E569-4D6B-A211-3D10992054C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01152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0B69-4CE7-4113-AA84-9697BE3926EA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69CE-E569-4D6B-A211-3D10992054C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5313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0B69-4CE7-4113-AA84-9697BE3926EA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69CE-E569-4D6B-A211-3D10992054C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7616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0B69-4CE7-4113-AA84-9697BE3926EA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69CE-E569-4D6B-A211-3D10992054C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54393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0B69-4CE7-4113-AA84-9697BE3926EA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69CE-E569-4D6B-A211-3D10992054C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9205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0B69-4CE7-4113-AA84-9697BE3926EA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69CE-E569-4D6B-A211-3D10992054C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94324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0B69-4CE7-4113-AA84-9697BE3926EA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69CE-E569-4D6B-A211-3D10992054C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0729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IE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IE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IE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IE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IE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IE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IE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IE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20B69-4CE7-4113-AA84-9697BE3926EA}" type="datetimeFigureOut">
              <a:rPr lang="en-IE" smtClean="0"/>
              <a:t>03/06/2026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66769CE-E569-4D6B-A211-3D10992054C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5722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dcmhelp.ie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123rf.com/photo_13333898_a-rat-crawling-on-a-rope-rat-clutching-at-rope-on-white-background.html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hyperlink" Target="http://www.123rf.com/photo_13103952_rat-isolated-on-white-background.html" TargetMode="Externa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ighspeedtraining.co.uk/hub/meeting-minutes-how-to/" TargetMode="External"/><Relationship Id="rId2" Type="http://schemas.openxmlformats.org/officeDocument/2006/relationships/hyperlink" Target="https://www.highspeedtraining.co.uk/hub/author/kristin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eeting-minutes-template.com/action-oriented-minutes-of-meeting-template" TargetMode="External"/><Relationship Id="rId4" Type="http://schemas.openxmlformats.org/officeDocument/2006/relationships/hyperlink" Target="https://www.diycommitteeguide.org/governance-resources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5B1F71-B7B4-FC42-D6CA-EA43A69C8219}"/>
              </a:ext>
            </a:extLst>
          </p:cNvPr>
          <p:cNvSpPr txBox="1"/>
          <p:nvPr/>
        </p:nvSpPr>
        <p:spPr>
          <a:xfrm>
            <a:off x="0" y="5380672"/>
            <a:ext cx="517109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Dublin Community Mediation</a:t>
            </a:r>
            <a:endParaRPr lang="en-US"/>
          </a:p>
          <a:p>
            <a:r>
              <a:rPr lang="en-US"/>
              <a:t>Whitechurch Library Building, </a:t>
            </a:r>
          </a:p>
          <a:p>
            <a:r>
              <a:rPr lang="en-US"/>
              <a:t>Taylor’s Lane, Rathfarnham, Dublin 16, D16 PN53.</a:t>
            </a:r>
          </a:p>
          <a:p>
            <a:r>
              <a:rPr lang="en-US"/>
              <a:t>Tel: 01 4515910 / 089 9633170</a:t>
            </a:r>
          </a:p>
          <a:p>
            <a:r>
              <a:rPr lang="en-US"/>
              <a:t>Email: </a:t>
            </a:r>
            <a:r>
              <a:rPr lang="en-US">
                <a:hlinkClick r:id="rId2"/>
              </a:rPr>
              <a:t>info@dcmhelp.ie</a:t>
            </a:r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C56F45-02E0-EA30-21E2-8855E1042201}"/>
              </a:ext>
            </a:extLst>
          </p:cNvPr>
          <p:cNvSpPr txBox="1"/>
          <p:nvPr/>
        </p:nvSpPr>
        <p:spPr>
          <a:xfrm>
            <a:off x="8146473" y="5380672"/>
            <a:ext cx="38309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IE" b="1" i="0" dirty="0">
                <a:effectLst/>
                <a:latin typeface="Calibri" panose="020F0502020204030204" pitchFamily="34" charset="0"/>
              </a:rPr>
              <a:t>Ballymun Community Law Centre CLG</a:t>
            </a:r>
            <a:endParaRPr lang="en-IE" b="1" i="0" dirty="0">
              <a:effectLst/>
              <a:latin typeface="Arial" panose="020B0604020202020204" pitchFamily="34" charset="0"/>
            </a:endParaRPr>
          </a:p>
          <a:p>
            <a:pPr algn="l">
              <a:buNone/>
            </a:pPr>
            <a:r>
              <a:rPr lang="en-IE" b="0" i="0" dirty="0">
                <a:effectLst/>
                <a:latin typeface="Calibri" panose="020F0502020204030204" pitchFamily="34" charset="0"/>
              </a:rPr>
              <a:t>T: + 353 (0) 1 862 5805</a:t>
            </a:r>
          </a:p>
          <a:p>
            <a:pPr algn="l">
              <a:buNone/>
            </a:pPr>
            <a:r>
              <a:rPr lang="en-IE" b="1" dirty="0">
                <a:latin typeface="Calibri" panose="020F0502020204030204" pitchFamily="34" charset="0"/>
              </a:rPr>
              <a:t>Pat Lynch </a:t>
            </a:r>
          </a:p>
          <a:p>
            <a:pPr algn="l">
              <a:buNone/>
            </a:pPr>
            <a:r>
              <a:rPr lang="en-IE" b="0" i="0" dirty="0">
                <a:effectLst/>
                <a:latin typeface="Calibri" panose="020F0502020204030204" pitchFamily="34" charset="0"/>
              </a:rPr>
              <a:t>Mediation4</a:t>
            </a:r>
            <a:r>
              <a:rPr lang="en-IE" dirty="0">
                <a:latin typeface="Calibri" panose="020F0502020204030204" pitchFamily="34" charset="0"/>
              </a:rPr>
              <a:t>U@gmail.com</a:t>
            </a:r>
            <a:endParaRPr lang="en-IE" b="0" i="0" dirty="0"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FA18EC1-C591-21B8-069C-7C32215BA124}"/>
              </a:ext>
            </a:extLst>
          </p:cNvPr>
          <p:cNvSpPr txBox="1"/>
          <p:nvPr/>
        </p:nvSpPr>
        <p:spPr>
          <a:xfrm>
            <a:off x="1963766" y="441148"/>
            <a:ext cx="921758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6000" dirty="0">
                <a:latin typeface="Amasis MT Pro Black" panose="02040A04050005020304" pitchFamily="18" charset="0"/>
              </a:rPr>
              <a:t>PPN SUMMER SCHOOL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952BDD0-9FA7-0528-60C8-ED519CBA8F62}"/>
              </a:ext>
            </a:extLst>
          </p:cNvPr>
          <p:cNvSpPr txBox="1"/>
          <p:nvPr/>
        </p:nvSpPr>
        <p:spPr>
          <a:xfrm>
            <a:off x="0" y="1741214"/>
            <a:ext cx="11763798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E" sz="5400" dirty="0">
                <a:latin typeface="Amasis MT Pro Black" panose="02040A04050005020304" pitchFamily="18" charset="0"/>
              </a:rPr>
              <a:t>Mediation</a:t>
            </a:r>
          </a:p>
          <a:p>
            <a:pPr algn="ctr"/>
            <a:r>
              <a:rPr lang="en-IE" sz="5400" dirty="0">
                <a:latin typeface="Amasis MT Pro Black" panose="02040A04050005020304" pitchFamily="18" charset="0"/>
              </a:rPr>
              <a:t>Conflict Coaching</a:t>
            </a:r>
          </a:p>
          <a:p>
            <a:pPr algn="ctr"/>
            <a:r>
              <a:rPr lang="en-IE" sz="5400" dirty="0">
                <a:latin typeface="Amasis MT Pro Black" panose="02040A04050005020304" pitchFamily="18" charset="0"/>
              </a:rPr>
              <a:t>Handling Difficult Conversations</a:t>
            </a:r>
          </a:p>
        </p:txBody>
      </p:sp>
    </p:spTree>
    <p:extLst>
      <p:ext uri="{BB962C8B-B14F-4D97-AF65-F5344CB8AC3E}">
        <p14:creationId xmlns:p14="http://schemas.microsoft.com/office/powerpoint/2010/main" val="1807362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D5C4FE3-3659-7CC2-2860-17C36587C48D}"/>
              </a:ext>
            </a:extLst>
          </p:cNvPr>
          <p:cNvSpPr txBox="1"/>
          <p:nvPr/>
        </p:nvSpPr>
        <p:spPr>
          <a:xfrm>
            <a:off x="956929" y="992737"/>
            <a:ext cx="102923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600" dirty="0">
                <a:latin typeface="Amasis MT Pro Black" panose="02040A04050005020304" pitchFamily="18" charset="0"/>
              </a:rPr>
              <a:t>What </a:t>
            </a:r>
            <a:r>
              <a:rPr lang="en-US" altLang="en-US" sz="3200" dirty="0">
                <a:latin typeface="Amasis MT Pro Black" panose="02040A04050005020304" pitchFamily="18" charset="0"/>
              </a:rPr>
              <a:t>makes </a:t>
            </a:r>
            <a:r>
              <a:rPr lang="en-US" altLang="en-US" sz="3600" dirty="0">
                <a:latin typeface="Amasis MT Pro Black" panose="02040A04050005020304" pitchFamily="18" charset="0"/>
              </a:rPr>
              <a:t>conversations difficult? </a:t>
            </a:r>
            <a:endParaRPr lang="en-IE" sz="3600" dirty="0">
              <a:latin typeface="Amasis MT Pro Black" panose="02040A040500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E4D49F-8854-889F-315B-DC3A62847C85}"/>
              </a:ext>
            </a:extLst>
          </p:cNvPr>
          <p:cNvSpPr txBox="1"/>
          <p:nvPr/>
        </p:nvSpPr>
        <p:spPr>
          <a:xfrm>
            <a:off x="1552353" y="1884060"/>
            <a:ext cx="781493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dirty="0">
                <a:latin typeface="Amasis MT Pro Medium" panose="02040604050005020304" pitchFamily="18" charset="0"/>
              </a:rPr>
              <a:t>Lack of awareness of self/another/ context</a:t>
            </a:r>
          </a:p>
          <a:p>
            <a:pPr eaLnBrk="1" hangingPunct="1"/>
            <a:r>
              <a:rPr lang="en-US" altLang="en-US" sz="2400" dirty="0">
                <a:latin typeface="Amasis MT Pro Medium" panose="02040604050005020304" pitchFamily="18" charset="0"/>
              </a:rPr>
              <a:t>Poor role/boundary/relationship management</a:t>
            </a:r>
          </a:p>
          <a:p>
            <a:pPr eaLnBrk="1" hangingPunct="1"/>
            <a:r>
              <a:rPr lang="en-US" altLang="en-US" sz="2400" dirty="0">
                <a:latin typeface="Amasis MT Pro Medium" panose="02040604050005020304" pitchFamily="18" charset="0"/>
              </a:rPr>
              <a:t>Getting triggered/ low emotional intelligence</a:t>
            </a:r>
          </a:p>
          <a:p>
            <a:pPr eaLnBrk="1" hangingPunct="1"/>
            <a:r>
              <a:rPr lang="en-US" altLang="en-US" sz="2400" dirty="0">
                <a:latin typeface="Amasis MT Pro Medium" panose="02040604050005020304" pitchFamily="18" charset="0"/>
              </a:rPr>
              <a:t>Focus on blame Vs impact</a:t>
            </a:r>
          </a:p>
          <a:p>
            <a:pPr eaLnBrk="1" hangingPunct="1"/>
            <a:r>
              <a:rPr lang="en-US" altLang="en-US" sz="2400" dirty="0">
                <a:latin typeface="Amasis MT Pro Medium" panose="02040604050005020304" pitchFamily="18" charset="0"/>
              </a:rPr>
              <a:t>Unhelpful assumptions</a:t>
            </a:r>
          </a:p>
          <a:p>
            <a:pPr eaLnBrk="1" hangingPunct="1"/>
            <a:r>
              <a:rPr lang="en-US" altLang="en-US" sz="2400" dirty="0">
                <a:latin typeface="Amasis MT Pro Medium" panose="02040604050005020304" pitchFamily="18" charset="0"/>
              </a:rPr>
              <a:t>One-sidedness</a:t>
            </a:r>
          </a:p>
          <a:p>
            <a:pPr eaLnBrk="1" hangingPunct="1"/>
            <a:r>
              <a:rPr lang="en-US" altLang="en-US" sz="2400" dirty="0">
                <a:latin typeface="Amasis MT Pro Medium" panose="02040604050005020304" pitchFamily="18" charset="0"/>
              </a:rPr>
              <a:t>Misuse of rank/ position/power</a:t>
            </a:r>
          </a:p>
          <a:p>
            <a:pPr eaLnBrk="1" hangingPunct="1"/>
            <a:r>
              <a:rPr lang="en-US" altLang="en-US" sz="2400" dirty="0">
                <a:latin typeface="Amasis MT Pro Medium" panose="02040604050005020304" pitchFamily="18" charset="0"/>
              </a:rPr>
              <a:t>Poor understanding/ handling of conflict dynamics</a:t>
            </a:r>
          </a:p>
        </p:txBody>
      </p:sp>
    </p:spTree>
    <p:extLst>
      <p:ext uri="{BB962C8B-B14F-4D97-AF65-F5344CB8AC3E}">
        <p14:creationId xmlns:p14="http://schemas.microsoft.com/office/powerpoint/2010/main" val="3031755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5CF2B6-0E11-01E9-48EA-8DD88764EEFC}"/>
              </a:ext>
            </a:extLst>
          </p:cNvPr>
          <p:cNvSpPr txBox="1"/>
          <p:nvPr/>
        </p:nvSpPr>
        <p:spPr>
          <a:xfrm>
            <a:off x="1839432" y="826038"/>
            <a:ext cx="803821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en-US" sz="3200" dirty="0">
                <a:latin typeface="Amasis MT Pro Black" panose="02040A04050005020304" pitchFamily="18" charset="0"/>
              </a:rPr>
              <a:t>Difficult or Learning conversations</a:t>
            </a:r>
            <a:endParaRPr lang="en-IE" sz="3200" dirty="0">
              <a:latin typeface="Amasis MT Pro Black" panose="02040A040500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FBFA67-2A13-A28F-95AD-97A21709D467}"/>
              </a:ext>
            </a:extLst>
          </p:cNvPr>
          <p:cNvSpPr txBox="1"/>
          <p:nvPr/>
        </p:nvSpPr>
        <p:spPr>
          <a:xfrm>
            <a:off x="2601433" y="1948587"/>
            <a:ext cx="6096000" cy="44135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 dirty="0">
                <a:latin typeface="Amasis MT Pro Medium" panose="02040604050005020304" pitchFamily="18" charset="0"/>
              </a:rPr>
              <a:t>Many conversations are thinly veiled attempts to persuade or coerce others to agree with our view of reality.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dirty="0">
              <a:latin typeface="Amasis MT Pro Medium" panose="020406040500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2400" dirty="0">
                <a:latin typeface="Amasis MT Pro Medium" panose="02040604050005020304" pitchFamily="18" charset="0"/>
              </a:rPr>
              <a:t>How can we raise sensitive or difficult issues in a way that is acceptable to all parties?</a:t>
            </a:r>
          </a:p>
          <a:p>
            <a:pPr eaLnBrk="1" hangingPunct="1">
              <a:lnSpc>
                <a:spcPct val="90000"/>
              </a:lnSpc>
            </a:pPr>
            <a:endParaRPr lang="en-GB" altLang="en-US" sz="2400" dirty="0">
              <a:latin typeface="Amasis MT Pro Medium" panose="020406040500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2400" dirty="0">
                <a:latin typeface="Amasis MT Pro Medium" panose="02040604050005020304" pitchFamily="18" charset="0"/>
              </a:rPr>
              <a:t>How do we make the un-discussable discussable?</a:t>
            </a:r>
          </a:p>
          <a:p>
            <a:pPr eaLnBrk="1" hangingPunct="1">
              <a:lnSpc>
                <a:spcPct val="90000"/>
              </a:lnSpc>
            </a:pPr>
            <a:endParaRPr lang="en-GB" altLang="en-US" sz="2400" dirty="0">
              <a:latin typeface="Amasis MT Pro Medium" panose="020406040500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2400" dirty="0">
                <a:latin typeface="Amasis MT Pro Medium" panose="02040604050005020304" pitchFamily="18" charset="0"/>
              </a:rPr>
              <a:t>How do we get the job done and maintain healthy relationships?</a:t>
            </a:r>
          </a:p>
        </p:txBody>
      </p:sp>
    </p:spTree>
    <p:extLst>
      <p:ext uri="{BB962C8B-B14F-4D97-AF65-F5344CB8AC3E}">
        <p14:creationId xmlns:p14="http://schemas.microsoft.com/office/powerpoint/2010/main" val="7995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7FF48A-D060-82AA-4C66-33C68F538147}"/>
              </a:ext>
            </a:extLst>
          </p:cNvPr>
          <p:cNvSpPr txBox="1"/>
          <p:nvPr/>
        </p:nvSpPr>
        <p:spPr>
          <a:xfrm>
            <a:off x="3303701" y="478312"/>
            <a:ext cx="4809460" cy="9787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3200" b="1" dirty="0">
                <a:latin typeface="Amasis MT Pro Black" panose="02040A04050005020304" pitchFamily="18" charset="0"/>
              </a:rPr>
              <a:t>Really 4 simultaneous conversations</a:t>
            </a:r>
            <a:r>
              <a:rPr lang="en-GB" altLang="en-US" sz="1800" b="1" dirty="0"/>
              <a:t>:</a:t>
            </a:r>
            <a:endParaRPr lang="en-GB" altLang="en-US" sz="1400" dirty="0"/>
          </a:p>
        </p:txBody>
      </p:sp>
      <p:sp>
        <p:nvSpPr>
          <p:cNvPr id="4" name="Oval 7">
            <a:extLst>
              <a:ext uri="{FF2B5EF4-FFF2-40B4-BE49-F238E27FC236}">
                <a16:creationId xmlns:a16="http://schemas.microsoft.com/office/drawing/2014/main" id="{1707FF00-1B87-7B70-F985-6971A8F7F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1831" y="1577813"/>
            <a:ext cx="3276600" cy="2819400"/>
          </a:xfrm>
          <a:prstGeom prst="ellipse">
            <a:avLst/>
          </a:prstGeom>
          <a:gradFill rotWithShape="0">
            <a:gsLst>
              <a:gs pos="0">
                <a:schemeClr val="hlink">
                  <a:alpha val="55000"/>
                </a:schemeClr>
              </a:gs>
              <a:gs pos="100000">
                <a:schemeClr val="hlink">
                  <a:gamma/>
                  <a:tint val="98039"/>
                  <a:invGamma/>
                  <a:alpha val="20000"/>
                </a:schemeClr>
              </a:gs>
            </a:gsLst>
            <a:lin ang="5400000" scaled="1"/>
          </a:gradFill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Issue/story:</a:t>
            </a:r>
          </a:p>
          <a:p>
            <a:pPr algn="ctr">
              <a:defRPr/>
            </a:pP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what happened?</a:t>
            </a:r>
          </a:p>
        </p:txBody>
      </p:sp>
      <p:sp>
        <p:nvSpPr>
          <p:cNvPr id="6" name="Oval 3">
            <a:extLst>
              <a:ext uri="{FF2B5EF4-FFF2-40B4-BE49-F238E27FC236}">
                <a16:creationId xmlns:a16="http://schemas.microsoft.com/office/drawing/2014/main" id="{01B51831-DBFA-D181-216B-415F89E83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2676" y="1582007"/>
            <a:ext cx="3276600" cy="2819400"/>
          </a:xfrm>
          <a:prstGeom prst="ellipse">
            <a:avLst/>
          </a:prstGeom>
          <a:gradFill rotWithShape="0">
            <a:gsLst>
              <a:gs pos="0">
                <a:schemeClr val="hlink">
                  <a:alpha val="55000"/>
                </a:schemeClr>
              </a:gs>
              <a:gs pos="100000">
                <a:schemeClr val="hlink">
                  <a:gamma/>
                  <a:tint val="98039"/>
                  <a:invGamma/>
                  <a:alpha val="20000"/>
                </a:schemeClr>
              </a:gs>
            </a:gsLst>
            <a:lin ang="5400000" scaled="1"/>
          </a:gradFill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identity:</a:t>
            </a:r>
          </a:p>
          <a:p>
            <a:pPr algn="ctr">
              <a:defRPr/>
            </a:pP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what’s at stake &amp; </a:t>
            </a:r>
          </a:p>
          <a:p>
            <a:pPr algn="ctr">
              <a:defRPr/>
            </a:pP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what’s at risk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034FA70-0BE7-586D-A4C1-C167BED8D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1831" y="4007069"/>
            <a:ext cx="3276600" cy="2819400"/>
          </a:xfrm>
          <a:prstGeom prst="ellipse">
            <a:avLst/>
          </a:prstGeom>
          <a:gradFill rotWithShape="0">
            <a:gsLst>
              <a:gs pos="0">
                <a:schemeClr val="hlink">
                  <a:alpha val="55000"/>
                </a:schemeClr>
              </a:gs>
              <a:gs pos="100000">
                <a:schemeClr val="hlink">
                  <a:gamma/>
                  <a:tint val="98039"/>
                  <a:invGamma/>
                  <a:alpha val="20000"/>
                </a:schemeClr>
              </a:gs>
            </a:gsLst>
            <a:lin ang="5400000" scaled="1"/>
          </a:gradFill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feeling:</a:t>
            </a:r>
          </a:p>
          <a:p>
            <a:pPr algn="ctr">
              <a:defRPr/>
            </a:pP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how are we </a:t>
            </a:r>
          </a:p>
          <a:p>
            <a:pPr algn="ctr">
              <a:defRPr/>
            </a:pP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handling emotions?</a:t>
            </a:r>
          </a:p>
        </p:txBody>
      </p:sp>
      <p:sp>
        <p:nvSpPr>
          <p:cNvPr id="8" name="Oval 2">
            <a:extLst>
              <a:ext uri="{FF2B5EF4-FFF2-40B4-BE49-F238E27FC236}">
                <a16:creationId xmlns:a16="http://schemas.microsoft.com/office/drawing/2014/main" id="{88468C71-721C-DD3F-EFCA-72A6E6A15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3631" y="4030717"/>
            <a:ext cx="3385645" cy="2819400"/>
          </a:xfrm>
          <a:prstGeom prst="ellipse">
            <a:avLst/>
          </a:prstGeom>
          <a:gradFill rotWithShape="0">
            <a:gsLst>
              <a:gs pos="0">
                <a:schemeClr val="hlink">
                  <a:alpha val="55000"/>
                </a:schemeClr>
              </a:gs>
              <a:gs pos="100000">
                <a:schemeClr val="hlink">
                  <a:gamma/>
                  <a:tint val="98039"/>
                  <a:invGamma/>
                  <a:alpha val="20000"/>
                </a:schemeClr>
              </a:gs>
            </a:gsLst>
            <a:lin ang="5400000" scaled="1"/>
          </a:gradFill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power:</a:t>
            </a:r>
          </a:p>
          <a:p>
            <a:pPr algn="ctr">
              <a:defRPr/>
            </a:pP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how are we </a:t>
            </a:r>
          </a:p>
          <a:p>
            <a:pPr algn="ctr">
              <a:defRPr/>
            </a:pP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handling our power? </a:t>
            </a:r>
          </a:p>
          <a:p>
            <a:pPr algn="ctr">
              <a:defRPr/>
            </a:pPr>
            <a:endParaRPr lang="en-US" altLang="en-US" sz="20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747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D9A82A-25FE-681D-3910-79BBCA79E4D8}"/>
              </a:ext>
            </a:extLst>
          </p:cNvPr>
          <p:cNvSpPr txBox="1"/>
          <p:nvPr/>
        </p:nvSpPr>
        <p:spPr>
          <a:xfrm>
            <a:off x="3048000" y="604262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en-US" sz="3200" i="1" dirty="0">
                <a:latin typeface="Amasis MT Pro Black" panose="02040A04050005020304" pitchFamily="18" charset="0"/>
              </a:rPr>
              <a:t>The </a:t>
            </a:r>
            <a:r>
              <a:rPr lang="en-GB" altLang="en-US" sz="3200" dirty="0">
                <a:latin typeface="Amasis MT Pro Black" panose="02040A04050005020304" pitchFamily="18" charset="0"/>
              </a:rPr>
              <a:t> ‘</a:t>
            </a:r>
            <a:r>
              <a:rPr lang="en-GB" altLang="en-US" sz="3200" i="1" dirty="0">
                <a:latin typeface="Amasis MT Pro Black" panose="02040A04050005020304" pitchFamily="18" charset="0"/>
              </a:rPr>
              <a:t>issue/ story’ c</a:t>
            </a:r>
            <a:r>
              <a:rPr lang="en-GB" altLang="en-US" sz="3200" dirty="0">
                <a:latin typeface="Amasis MT Pro Black" panose="02040A04050005020304" pitchFamily="18" charset="0"/>
              </a:rPr>
              <a:t>onversation </a:t>
            </a:r>
            <a:endParaRPr lang="en-IE" sz="3200" dirty="0">
              <a:latin typeface="Amasis MT Pro Black" panose="02040A04050005020304" pitchFamily="18" charset="0"/>
            </a:endParaRPr>
          </a:p>
        </p:txBody>
      </p:sp>
      <p:sp>
        <p:nvSpPr>
          <p:cNvPr id="4" name="Oval 12">
            <a:extLst>
              <a:ext uri="{FF2B5EF4-FFF2-40B4-BE49-F238E27FC236}">
                <a16:creationId xmlns:a16="http://schemas.microsoft.com/office/drawing/2014/main" id="{887D6A5B-C715-FF95-555A-4CD652747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7569" y="140101"/>
            <a:ext cx="2579359" cy="1985233"/>
          </a:xfrm>
          <a:prstGeom prst="ellipse">
            <a:avLst/>
          </a:prstGeom>
          <a:gradFill rotWithShape="0">
            <a:gsLst>
              <a:gs pos="0">
                <a:schemeClr val="hlink">
                  <a:alpha val="55000"/>
                </a:schemeClr>
              </a:gs>
              <a:gs pos="100000">
                <a:schemeClr val="hlink">
                  <a:gamma/>
                  <a:tint val="98039"/>
                  <a:invGamma/>
                  <a:alpha val="20000"/>
                </a:schemeClr>
              </a:gs>
            </a:gsLst>
            <a:lin ang="5400000" scaled="1"/>
          </a:gradFill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en-US" sz="2000" dirty="0">
                <a:latin typeface="Arial" charset="0"/>
              </a:rPr>
              <a:t>truth:</a:t>
            </a:r>
          </a:p>
          <a:p>
            <a:pPr algn="ctr">
              <a:defRPr/>
            </a:pPr>
            <a:r>
              <a:rPr lang="en-US" altLang="en-US" sz="2000" dirty="0">
                <a:latin typeface="Arial" charset="0"/>
              </a:rPr>
              <a:t>what happened?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3AC704-3E81-0882-17E6-4030585A0B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105878"/>
            <a:ext cx="354456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Amasis MT Pro Medium" panose="02040604050005020304" pitchFamily="18" charset="0"/>
              </a:rPr>
              <a:t>Arguing about who is right / </a:t>
            </a:r>
            <a:br>
              <a:rPr lang="en-US" altLang="en-US" sz="2000" dirty="0">
                <a:latin typeface="Amasis MT Pro Medium" panose="02040604050005020304" pitchFamily="18" charset="0"/>
              </a:rPr>
            </a:br>
            <a:r>
              <a:rPr lang="en-US" altLang="en-US" sz="2000" dirty="0">
                <a:latin typeface="Amasis MT Pro Medium" panose="02040604050005020304" pitchFamily="18" charset="0"/>
              </a:rPr>
              <a:t>telling the truth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BE058E-E5C7-0677-3AF5-AEA947EAB892}"/>
              </a:ext>
            </a:extLst>
          </p:cNvPr>
          <p:cNvSpPr txBox="1"/>
          <p:nvPr/>
        </p:nvSpPr>
        <p:spPr>
          <a:xfrm>
            <a:off x="1632052" y="1684316"/>
            <a:ext cx="12747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3200" dirty="0">
                <a:latin typeface="Amasis MT Pro Black" panose="02040A04050005020304" pitchFamily="18" charset="0"/>
              </a:rPr>
              <a:t>From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0678C6-F769-8853-5600-0C88DA7FD8F8}"/>
              </a:ext>
            </a:extLst>
          </p:cNvPr>
          <p:cNvSpPr txBox="1"/>
          <p:nvPr/>
        </p:nvSpPr>
        <p:spPr>
          <a:xfrm>
            <a:off x="6096000" y="1684315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dirty="0">
                <a:latin typeface="Amasis MT Pro Black" panose="02040A04050005020304" pitchFamily="18" charset="0"/>
              </a:rPr>
              <a:t>To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007F0E41-2DE4-9020-D4A5-4F232CE4E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034" y="2043906"/>
            <a:ext cx="4419600" cy="228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r>
              <a:rPr lang="en-GB" altLang="en-US" sz="2000" dirty="0">
                <a:latin typeface="Amasis MT Pro Medium" panose="02040604050005020304" pitchFamily="18" charset="0"/>
              </a:rPr>
              <a:t>Exploring each other’s stories:</a:t>
            </a:r>
          </a:p>
          <a:p>
            <a:pPr>
              <a:lnSpc>
                <a:spcPct val="11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r>
              <a:rPr lang="en-GB" altLang="en-US" sz="2000" dirty="0">
                <a:latin typeface="Amasis MT Pro Medium" panose="02040604050005020304" pitchFamily="18" charset="0"/>
              </a:rPr>
              <a:t>+ what is important</a:t>
            </a:r>
          </a:p>
          <a:p>
            <a:pPr>
              <a:lnSpc>
                <a:spcPct val="11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r>
              <a:rPr lang="en-GB" altLang="en-US" sz="2000" dirty="0">
                <a:latin typeface="Amasis MT Pro Medium" panose="02040604050005020304" pitchFamily="18" charset="0"/>
              </a:rPr>
              <a:t>+ perceptions and interpretations	of events</a:t>
            </a:r>
            <a:br>
              <a:rPr lang="en-GB" altLang="en-US" sz="2000" dirty="0">
                <a:latin typeface="Amasis MT Pro Medium" panose="02040604050005020304" pitchFamily="18" charset="0"/>
              </a:rPr>
            </a:br>
            <a:r>
              <a:rPr lang="en-GB" altLang="en-US" sz="2000" dirty="0">
                <a:latin typeface="Amasis MT Pro Medium" panose="02040604050005020304" pitchFamily="18" charset="0"/>
              </a:rPr>
              <a:t>+ how they reach their conclusions</a:t>
            </a:r>
          </a:p>
          <a:p>
            <a:pPr>
              <a:lnSpc>
                <a:spcPct val="11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endParaRPr lang="en-GB" altLang="en-US" sz="2000" b="1" dirty="0"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68A4E04-7427-913B-93DB-2576EFDFE5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128293"/>
            <a:ext cx="28472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Assuming they meant it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5584F9-168C-DD72-486D-2608817A3D36}"/>
              </a:ext>
            </a:extLst>
          </p:cNvPr>
          <p:cNvSpPr txBox="1"/>
          <p:nvPr/>
        </p:nvSpPr>
        <p:spPr>
          <a:xfrm>
            <a:off x="4678034" y="4051175"/>
            <a:ext cx="6096000" cy="12539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r>
              <a:rPr lang="en-GB" altLang="en-US" sz="2000" dirty="0">
                <a:latin typeface="Amasis MT Pro Medium" panose="02040604050005020304" pitchFamily="18" charset="0"/>
              </a:rPr>
              <a:t>Separating intent from impact</a:t>
            </a:r>
          </a:p>
          <a:p>
            <a:pPr>
              <a:lnSpc>
                <a:spcPct val="13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r>
              <a:rPr lang="en-GB" altLang="en-US" sz="2000" dirty="0">
                <a:latin typeface="Amasis MT Pro Medium" panose="02040604050005020304" pitchFamily="18" charset="0"/>
              </a:rPr>
              <a:t>Recognising complex, multiple </a:t>
            </a:r>
          </a:p>
          <a:p>
            <a:pPr>
              <a:lnSpc>
                <a:spcPct val="13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r>
              <a:rPr lang="en-GB" altLang="en-US" sz="2000" dirty="0">
                <a:latin typeface="Amasis MT Pro Medium" panose="02040604050005020304" pitchFamily="18" charset="0"/>
              </a:rPr>
              <a:t>intentions</a:t>
            </a:r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FD740FAB-657D-315E-7A67-479D9A88D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267" y="5553314"/>
            <a:ext cx="256191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>
                <a:latin typeface="Amasis MT Pro Medium" panose="02040604050005020304" pitchFamily="18" charset="0"/>
              </a:rPr>
              <a:t>Blaming and judging</a:t>
            </a:r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D3E04980-B1B7-86C9-4EAC-5FCD15099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034" y="5439714"/>
            <a:ext cx="3657600" cy="131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3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r>
              <a:rPr lang="en-GB" altLang="en-US" sz="2000" dirty="0">
                <a:latin typeface="Amasis MT Pro Medium" panose="02040604050005020304" pitchFamily="18" charset="0"/>
              </a:rPr>
              <a:t>Mapping contribution system</a:t>
            </a:r>
          </a:p>
          <a:p>
            <a:pPr>
              <a:lnSpc>
                <a:spcPct val="13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r>
              <a:rPr lang="en-GB" altLang="en-US" sz="2000" dirty="0">
                <a:latin typeface="Amasis MT Pro Medium" panose="02040604050005020304" pitchFamily="18" charset="0"/>
              </a:rPr>
              <a:t>Giving problem-solver Vs. defender role</a:t>
            </a:r>
            <a:endParaRPr lang="en-US" altLang="en-US" sz="2000" dirty="0">
              <a:latin typeface="Amasis MT Pro Medium" panose="020406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676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B2E48BBB-4023-1C01-F5B6-135894BE374D}"/>
              </a:ext>
            </a:extLst>
          </p:cNvPr>
          <p:cNvSpPr txBox="1">
            <a:spLocks noChangeArrowheads="1"/>
          </p:cNvSpPr>
          <p:nvPr/>
        </p:nvSpPr>
        <p:spPr>
          <a:xfrm>
            <a:off x="755650" y="765175"/>
            <a:ext cx="8156575" cy="7159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600" dirty="0">
                <a:latin typeface="Amasis MT Pro Black" panose="02040A04050005020304" pitchFamily="18" charset="0"/>
              </a:rPr>
              <a:t>Perceptual positions and framing</a:t>
            </a:r>
            <a:endParaRPr lang="en-IE" altLang="en-US" sz="3600" dirty="0">
              <a:latin typeface="Amasis MT Pro Black" panose="02040A04050005020304" pitchFamily="18" charset="0"/>
            </a:endParaRPr>
          </a:p>
        </p:txBody>
      </p:sp>
      <p:sp>
        <p:nvSpPr>
          <p:cNvPr id="3" name="Cloud Callout 13">
            <a:extLst>
              <a:ext uri="{FF2B5EF4-FFF2-40B4-BE49-F238E27FC236}">
                <a16:creationId xmlns:a16="http://schemas.microsoft.com/office/drawing/2014/main" id="{E3303B63-AB86-78D5-2399-F240E9513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936" y="1720850"/>
            <a:ext cx="3281990" cy="156461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</a:rPr>
              <a:t>It’s a triangle!</a:t>
            </a:r>
            <a:endParaRPr lang="en-IE" altLang="en-US" sz="2400" dirty="0">
              <a:solidFill>
                <a:srgbClr val="000000"/>
              </a:solidFill>
            </a:endParaRPr>
          </a:p>
        </p:txBody>
      </p:sp>
      <p:sp>
        <p:nvSpPr>
          <p:cNvPr id="4" name="Cloud Callout 12">
            <a:extLst>
              <a:ext uri="{FF2B5EF4-FFF2-40B4-BE49-F238E27FC236}">
                <a16:creationId xmlns:a16="http://schemas.microsoft.com/office/drawing/2014/main" id="{44C1F41F-385F-7E59-315A-771131E227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4394" y="1720850"/>
            <a:ext cx="2848135" cy="170815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</a:rPr>
              <a:t>No it’s a square!!</a:t>
            </a:r>
            <a:endParaRPr lang="en-IE" altLang="en-US" sz="2400" dirty="0">
              <a:solidFill>
                <a:srgbClr val="000000"/>
              </a:solidFill>
            </a:endParaRPr>
          </a:p>
        </p:txBody>
      </p:sp>
      <p:sp>
        <p:nvSpPr>
          <p:cNvPr id="5" name="Cloud Callout 4">
            <a:extLst>
              <a:ext uri="{FF2B5EF4-FFF2-40B4-BE49-F238E27FC236}">
                <a16:creationId xmlns:a16="http://schemas.microsoft.com/office/drawing/2014/main" id="{D1652AA6-CACD-DE62-2FBB-88E0C4166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4394" y="4539909"/>
            <a:ext cx="2896093" cy="1414324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</a:rPr>
              <a:t>No it’s a rectangle!!!</a:t>
            </a:r>
            <a:endParaRPr lang="en-IE" altLang="en-US" sz="2400" dirty="0">
              <a:solidFill>
                <a:srgbClr val="000000"/>
              </a:solidFill>
            </a:endParaRPr>
          </a:p>
        </p:txBody>
      </p:sp>
      <p:pic>
        <p:nvPicPr>
          <p:cNvPr id="6" name="Picture 2" descr="C:\Users\Owner\Pictures\cheese.jpg">
            <a:extLst>
              <a:ext uri="{FF2B5EF4-FFF2-40B4-BE49-F238E27FC236}">
                <a16:creationId xmlns:a16="http://schemas.microsoft.com/office/drawing/2014/main" id="{4CF3A589-5C93-8DF7-F3E8-6A16B82163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4627" y="1792288"/>
            <a:ext cx="3679825" cy="354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Mouse_animal : a rat crawling on a rope  rat clutching at rope on white background Stock Photo">
            <a:hlinkClick r:id="rId3"/>
            <a:extLst>
              <a:ext uri="{FF2B5EF4-FFF2-40B4-BE49-F238E27FC236}">
                <a16:creationId xmlns:a16="http://schemas.microsoft.com/office/drawing/2014/main" id="{69F4D56F-42B3-CC92-B695-11C49AACA5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800" y="3632809"/>
            <a:ext cx="1400175" cy="988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Mouse_animal : rat isolated on white background Stock Photo">
            <a:hlinkClick r:id="rId5"/>
            <a:extLst>
              <a:ext uri="{FF2B5EF4-FFF2-40B4-BE49-F238E27FC236}">
                <a16:creationId xmlns:a16="http://schemas.microsoft.com/office/drawing/2014/main" id="{170BE161-C33D-397A-B248-3310D0509B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5384" y="3632809"/>
            <a:ext cx="2195513" cy="975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C:\Users\Owner\Pictures\Mouse 8.jpg">
            <a:extLst>
              <a:ext uri="{FF2B5EF4-FFF2-40B4-BE49-F238E27FC236}">
                <a16:creationId xmlns:a16="http://schemas.microsoft.com/office/drawing/2014/main" id="{9F3047EC-F1CB-B794-47A9-76811338AD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136" y="5756275"/>
            <a:ext cx="2392089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3519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D526A23D-9F7E-31D5-D3DD-3CFF2FBA6029}"/>
              </a:ext>
            </a:extLst>
          </p:cNvPr>
          <p:cNvSpPr txBox="1">
            <a:spLocks noChangeArrowheads="1"/>
          </p:cNvSpPr>
          <p:nvPr/>
        </p:nvSpPr>
        <p:spPr>
          <a:xfrm>
            <a:off x="990600" y="609600"/>
            <a:ext cx="7244556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3600" dirty="0">
                <a:latin typeface="Amasis MT Pro Black" panose="02040A04050005020304" pitchFamily="18" charset="0"/>
              </a:rPr>
              <a:t>The ‘identity conversation</a:t>
            </a:r>
            <a:br>
              <a:rPr lang="en-GB" altLang="en-US" sz="3200" dirty="0">
                <a:latin typeface="Amasis MT Pro Black" panose="02040A04050005020304" pitchFamily="18" charset="0"/>
              </a:rPr>
            </a:br>
            <a:r>
              <a:rPr lang="en-GB" altLang="en-US" sz="3200" dirty="0">
                <a:latin typeface="Amasis MT Pro Black" panose="02040A04050005020304" pitchFamily="18" charset="0"/>
              </a:rPr>
              <a:t>         what’s at risk/at stake ?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5C9A172-64BA-A36A-61D5-3A9031591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2331" y="132534"/>
            <a:ext cx="2578478" cy="2175543"/>
          </a:xfrm>
          <a:prstGeom prst="ellipse">
            <a:avLst/>
          </a:prstGeom>
          <a:gradFill rotWithShape="0">
            <a:gsLst>
              <a:gs pos="0">
                <a:schemeClr val="hlink">
                  <a:alpha val="55000"/>
                </a:schemeClr>
              </a:gs>
              <a:gs pos="100000">
                <a:schemeClr val="hlink">
                  <a:gamma/>
                  <a:tint val="98039"/>
                  <a:invGamma/>
                  <a:alpha val="20000"/>
                </a:schemeClr>
              </a:gs>
            </a:gsLst>
            <a:lin ang="5400000" scaled="1"/>
          </a:gradFill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en-US" sz="2000" dirty="0">
                <a:latin typeface="Arial" charset="0"/>
              </a:rPr>
              <a:t>What are we </a:t>
            </a:r>
          </a:p>
          <a:p>
            <a:pPr algn="ctr">
              <a:defRPr/>
            </a:pPr>
            <a:r>
              <a:rPr lang="en-US" altLang="en-US" sz="2000" dirty="0">
                <a:latin typeface="Arial" charset="0"/>
              </a:rPr>
              <a:t>identified with </a:t>
            </a:r>
          </a:p>
          <a:p>
            <a:pPr algn="ctr">
              <a:defRPr/>
            </a:pPr>
            <a:r>
              <a:rPr lang="en-US" altLang="en-US" sz="2000" dirty="0">
                <a:latin typeface="Arial" charset="0"/>
              </a:rPr>
              <a:t>and protecting?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D605FA75-FEC8-DC1D-A544-0A4E7E69B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054" y="2260377"/>
            <a:ext cx="11096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latin typeface="Arial" panose="020B0604020202020204" pitchFamily="34" charset="0"/>
              </a:rPr>
              <a:t>from:</a:t>
            </a:r>
            <a:endParaRPr lang="en-US" altLang="en-US" sz="1400" dirty="0">
              <a:latin typeface="Arial" panose="020B0604020202020204" pitchFamily="34" charset="0"/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34A94538-27C1-BF7F-3367-AD5B8EA1A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2543" y="2194902"/>
            <a:ext cx="6365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latin typeface="Arial" panose="020B0604020202020204" pitchFamily="34" charset="0"/>
              </a:rPr>
              <a:t>to:</a:t>
            </a:r>
            <a:endParaRPr lang="en-US" altLang="en-US" sz="1400" dirty="0"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1772D3-8AFD-B90D-3C2D-2CC5EAAA66D2}"/>
              </a:ext>
            </a:extLst>
          </p:cNvPr>
          <p:cNvSpPr txBox="1"/>
          <p:nvPr/>
        </p:nvSpPr>
        <p:spPr>
          <a:xfrm>
            <a:off x="451945" y="3429000"/>
            <a:ext cx="261707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400" dirty="0">
                <a:latin typeface="Amasis MT Pro Medium" panose="02040604050005020304" pitchFamily="18" charset="0"/>
              </a:rPr>
              <a:t>protecting self image</a:t>
            </a:r>
            <a:endParaRPr lang="en-US" altLang="en-US" sz="2400" dirty="0">
              <a:latin typeface="Amasis MT Pro Medium" panose="020406040500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ADE83C-BBA4-E5FB-AFD1-2C4BFF538A09}"/>
              </a:ext>
            </a:extLst>
          </p:cNvPr>
          <p:cNvSpPr txBox="1"/>
          <p:nvPr/>
        </p:nvSpPr>
        <p:spPr>
          <a:xfrm>
            <a:off x="5195094" y="3429000"/>
            <a:ext cx="6096000" cy="8768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r>
              <a:rPr lang="en-GB" altLang="en-US" sz="2400" dirty="0">
                <a:latin typeface="Amasis MT Pro Medium" panose="02040604050005020304" pitchFamily="18" charset="0"/>
              </a:rPr>
              <a:t>expanding and “complexifying” your identity</a:t>
            </a:r>
            <a:endParaRPr lang="en-GB" altLang="en-US" sz="2400" b="1" dirty="0">
              <a:latin typeface="Amasis MT Pro Medium" panose="02040604050005020304" pitchFamily="18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C1D5B400-6EA5-C8E2-C8BC-13CADA8A7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17" y="4449763"/>
            <a:ext cx="44101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masis MT Pro Medium" panose="02040604050005020304" pitchFamily="18" charset="0"/>
              </a:rPr>
              <a:t>self rejection and self criticism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139E1C75-19D8-8674-F76F-05E806F84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5094" y="4372146"/>
            <a:ext cx="5155066" cy="52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3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r>
              <a:rPr lang="en-GB" altLang="en-US" sz="2400" dirty="0">
                <a:latin typeface="Amasis MT Pro Medium" panose="02040604050005020304" pitchFamily="18" charset="0"/>
              </a:rPr>
              <a:t>building self esteem and confidence</a:t>
            </a:r>
            <a:endParaRPr lang="en-GB" altLang="en-US" sz="2400" b="1" dirty="0">
              <a:latin typeface="Amasis MT Pro Medium" panose="02040604050005020304" pitchFamily="18" charset="0"/>
            </a:endParaRP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A88AAFA7-BE80-6D07-9FB9-32CF08A16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48" y="5592762"/>
            <a:ext cx="28873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masis MT Pro Medium" panose="02040604050005020304" pitchFamily="18" charset="0"/>
              </a:rPr>
              <a:t>losing your balance</a:t>
            </a:r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id="{EAFD15F5-3AED-A874-8A3A-7B2EDF8F4D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0843" y="5592762"/>
            <a:ext cx="33420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400" dirty="0">
                <a:latin typeface="Amasis MT Pro Medium" panose="02040604050005020304" pitchFamily="18" charset="0"/>
              </a:rPr>
              <a:t>regaining your balance</a:t>
            </a:r>
          </a:p>
        </p:txBody>
      </p:sp>
    </p:spTree>
    <p:extLst>
      <p:ext uri="{BB962C8B-B14F-4D97-AF65-F5344CB8AC3E}">
        <p14:creationId xmlns:p14="http://schemas.microsoft.com/office/powerpoint/2010/main" val="5172495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86E11C5-FA15-3FCC-AF01-687D345AF182}"/>
              </a:ext>
            </a:extLst>
          </p:cNvPr>
          <p:cNvSpPr txBox="1">
            <a:spLocks noChangeArrowheads="1"/>
          </p:cNvSpPr>
          <p:nvPr/>
        </p:nvSpPr>
        <p:spPr>
          <a:xfrm>
            <a:off x="1651776" y="528268"/>
            <a:ext cx="7854950" cy="7921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altLang="en-US" sz="3600" dirty="0">
                <a:latin typeface="Amasis MT Pro Black" panose="02040A04050005020304" pitchFamily="18" charset="0"/>
              </a:rPr>
              <a:t>Triggers/ Protective Responses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3C68D55-CDA5-A393-4C60-87A0DF4FB7BD}"/>
              </a:ext>
            </a:extLst>
          </p:cNvPr>
          <p:cNvSpPr txBox="1">
            <a:spLocks noChangeArrowheads="1"/>
          </p:cNvSpPr>
          <p:nvPr/>
        </p:nvSpPr>
        <p:spPr>
          <a:xfrm>
            <a:off x="1651776" y="1211115"/>
            <a:ext cx="8229600" cy="47942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dirty="0">
                <a:latin typeface="Amasis MT Pro Medium" panose="02040604050005020304" pitchFamily="18" charset="0"/>
              </a:rPr>
              <a:t>arise when people experience threat during conflict e.g. threat to needs, interests, values, identity, beliefs</a:t>
            </a:r>
          </a:p>
          <a:p>
            <a:r>
              <a:rPr lang="en-GB" altLang="en-US" dirty="0">
                <a:latin typeface="Amasis MT Pro Medium" panose="02040604050005020304" pitchFamily="18" charset="0"/>
              </a:rPr>
              <a:t>responses (initially) operate below consciousness and rational choice</a:t>
            </a:r>
            <a:r>
              <a:rPr lang="en-GB" altLang="en-US" dirty="0"/>
              <a:t>.  </a:t>
            </a:r>
          </a:p>
          <a:p>
            <a:r>
              <a:rPr lang="en-GB" altLang="en-US" dirty="0">
                <a:latin typeface="Amasis MT Pro Medium" panose="02040604050005020304" pitchFamily="18" charset="0"/>
              </a:rPr>
              <a:t>threat can trigger our survival and defensive instincts/ reactions - fight, flight, play dead(freeze</a:t>
            </a:r>
            <a:r>
              <a:rPr lang="en-GB" altLang="en-US" dirty="0"/>
              <a:t>)</a:t>
            </a:r>
          </a:p>
          <a:p>
            <a:r>
              <a:rPr lang="en-GB" altLang="en-US" dirty="0">
                <a:latin typeface="Amasis MT Pro Medium" panose="02040604050005020304" pitchFamily="18" charset="0"/>
              </a:rPr>
              <a:t>often unable to distinguish between biological (physical) and psychological (identity/ego) threat</a:t>
            </a:r>
          </a:p>
          <a:p>
            <a:r>
              <a:rPr lang="en-GB" altLang="en-US" dirty="0">
                <a:latin typeface="Amasis MT Pro Medium" panose="02040604050005020304" pitchFamily="18" charset="0"/>
              </a:rPr>
              <a:t>We try to separate what is threatened from reaction</a:t>
            </a:r>
          </a:p>
        </p:txBody>
      </p:sp>
    </p:spTree>
    <p:extLst>
      <p:ext uri="{BB962C8B-B14F-4D97-AF65-F5344CB8AC3E}">
        <p14:creationId xmlns:p14="http://schemas.microsoft.com/office/powerpoint/2010/main" val="3149052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7">
            <a:extLst>
              <a:ext uri="{FF2B5EF4-FFF2-40B4-BE49-F238E27FC236}">
                <a16:creationId xmlns:a16="http://schemas.microsoft.com/office/drawing/2014/main" id="{DBCB67AB-1C20-9118-0122-EF79A639B2E8}"/>
              </a:ext>
            </a:extLst>
          </p:cNvPr>
          <p:cNvSpPr txBox="1">
            <a:spLocks noChangeArrowheads="1"/>
          </p:cNvSpPr>
          <p:nvPr/>
        </p:nvSpPr>
        <p:spPr>
          <a:xfrm>
            <a:off x="1143000" y="228600"/>
            <a:ext cx="65532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3200" dirty="0"/>
              <a:t> </a:t>
            </a:r>
            <a:r>
              <a:rPr lang="en-GB" altLang="en-US" sz="3200" dirty="0">
                <a:latin typeface="Amasis MT Pro Black" panose="02040A04050005020304" pitchFamily="18" charset="0"/>
              </a:rPr>
              <a:t>The ‘feelings’ conversation</a:t>
            </a:r>
            <a:r>
              <a:rPr lang="en-GB" altLang="en-US" dirty="0">
                <a:latin typeface="Amasis MT Pro Black" panose="02040A04050005020304" pitchFamily="18" charset="0"/>
              </a:rPr>
              <a:t> </a:t>
            </a:r>
            <a:endParaRPr lang="en-GB" altLang="en-US" sz="2000" dirty="0">
              <a:latin typeface="Amasis MT Pro Black" panose="02040A04050005020304" pitchFamily="18" charset="0"/>
            </a:endParaRPr>
          </a:p>
        </p:txBody>
      </p:sp>
      <p:sp>
        <p:nvSpPr>
          <p:cNvPr id="3" name="Oval 1026">
            <a:extLst>
              <a:ext uri="{FF2B5EF4-FFF2-40B4-BE49-F238E27FC236}">
                <a16:creationId xmlns:a16="http://schemas.microsoft.com/office/drawing/2014/main" id="{31F00EFB-6B11-35F6-B96A-C779240FB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8493" y="31898"/>
            <a:ext cx="3048000" cy="2052010"/>
          </a:xfrm>
          <a:prstGeom prst="ellipse">
            <a:avLst/>
          </a:prstGeom>
          <a:gradFill rotWithShape="0">
            <a:gsLst>
              <a:gs pos="0">
                <a:schemeClr val="hlink">
                  <a:alpha val="55000"/>
                </a:schemeClr>
              </a:gs>
              <a:gs pos="100000">
                <a:schemeClr val="hlink">
                  <a:gamma/>
                  <a:tint val="98039"/>
                  <a:invGamma/>
                  <a:alpha val="20000"/>
                </a:schemeClr>
              </a:gs>
            </a:gsLst>
            <a:lin ang="5400000" scaled="1"/>
          </a:gradFill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en-US" sz="2000" dirty="0">
                <a:latin typeface="Arial" charset="0"/>
              </a:rPr>
              <a:t>How are we </a:t>
            </a:r>
            <a:br>
              <a:rPr lang="en-US" altLang="en-US" sz="2000" dirty="0">
                <a:latin typeface="Arial" charset="0"/>
              </a:rPr>
            </a:br>
            <a:r>
              <a:rPr lang="en-US" altLang="en-US" sz="2000" dirty="0">
                <a:latin typeface="Arial" charset="0"/>
              </a:rPr>
              <a:t>handling </a:t>
            </a:r>
            <a:br>
              <a:rPr lang="en-US" altLang="en-US" sz="2000" dirty="0">
                <a:latin typeface="Arial" charset="0"/>
              </a:rPr>
            </a:br>
            <a:r>
              <a:rPr lang="en-US" altLang="en-US" sz="2000" dirty="0">
                <a:latin typeface="Arial" charset="0"/>
              </a:rPr>
              <a:t>our emotions?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1F536ECE-AEBA-4415-84F0-92F60DDE9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676400"/>
            <a:ext cx="39020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</a:rPr>
              <a:t>“letting ‘</a:t>
            </a:r>
            <a:r>
              <a:rPr lang="en-GB" altLang="en-US" sz="2000" b="1" dirty="0" err="1">
                <a:latin typeface="Arial" panose="020B0604020202020204" pitchFamily="34" charset="0"/>
              </a:rPr>
              <a:t>em</a:t>
            </a:r>
            <a:r>
              <a:rPr lang="en-GB" altLang="en-US" sz="2000" b="1" dirty="0">
                <a:latin typeface="Arial" panose="020B0604020202020204" pitchFamily="34" charset="0"/>
              </a:rPr>
              <a:t> have it”, avoiding/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</a:rPr>
              <a:t>passive aggression</a:t>
            </a:r>
            <a:endParaRPr lang="en-US" altLang="en-US" sz="2000" b="1" dirty="0">
              <a:latin typeface="Arial" panose="020B0604020202020204" pitchFamily="34" charset="0"/>
            </a:endParaRPr>
          </a:p>
        </p:txBody>
      </p:sp>
      <p:sp>
        <p:nvSpPr>
          <p:cNvPr id="5" name="Rectangle 1028">
            <a:extLst>
              <a:ext uri="{FF2B5EF4-FFF2-40B4-BE49-F238E27FC236}">
                <a16:creationId xmlns:a16="http://schemas.microsoft.com/office/drawing/2014/main" id="{2DF9F528-1E13-B6D1-A3EC-52865004C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668463"/>
            <a:ext cx="4419600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r>
              <a:rPr lang="en-GB" altLang="en-US" sz="2000" b="1" dirty="0">
                <a:latin typeface="Arial" panose="020B0604020202020204" pitchFamily="34" charset="0"/>
              </a:rPr>
              <a:t>Owning, understanding, expressing emotions</a:t>
            </a:r>
          </a:p>
          <a:p>
            <a:pPr>
              <a:lnSpc>
                <a:spcPct val="11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endParaRPr lang="en-GB" altLang="en-US" sz="1400" b="1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1032">
            <a:extLst>
              <a:ext uri="{FF2B5EF4-FFF2-40B4-BE49-F238E27FC236}">
                <a16:creationId xmlns:a16="http://schemas.microsoft.com/office/drawing/2014/main" id="{F80D4508-23ED-5CB7-AC76-71D85DD5D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200400"/>
            <a:ext cx="30035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Arial" panose="020B0604020202020204" pitchFamily="34" charset="0"/>
              </a:rPr>
              <a:t>language of alienation/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Arial" panose="020B0604020202020204" pitchFamily="34" charset="0"/>
              </a:rPr>
              <a:t>labeling</a:t>
            </a:r>
          </a:p>
        </p:txBody>
      </p:sp>
      <p:sp>
        <p:nvSpPr>
          <p:cNvPr id="7" name="Rectangle 1030">
            <a:extLst>
              <a:ext uri="{FF2B5EF4-FFF2-40B4-BE49-F238E27FC236}">
                <a16:creationId xmlns:a16="http://schemas.microsoft.com/office/drawing/2014/main" id="{85B334CC-B721-765C-98D6-B5B0F45C3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124200"/>
            <a:ext cx="35052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3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r>
              <a:rPr lang="en-GB" altLang="en-US" sz="2000" b="1" dirty="0">
                <a:latin typeface="Arial" panose="020B0604020202020204" pitchFamily="34" charset="0"/>
              </a:rPr>
              <a:t>Language of compassion/ empathy</a:t>
            </a:r>
          </a:p>
        </p:txBody>
      </p:sp>
      <p:sp>
        <p:nvSpPr>
          <p:cNvPr id="8" name="Rectangle 1033">
            <a:extLst>
              <a:ext uri="{FF2B5EF4-FFF2-40B4-BE49-F238E27FC236}">
                <a16:creationId xmlns:a16="http://schemas.microsoft.com/office/drawing/2014/main" id="{5D24CA09-7205-3B52-0F05-2B3C147C5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343400"/>
            <a:ext cx="2397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Arial" panose="020B0604020202020204" pitchFamily="34" charset="0"/>
              </a:rPr>
              <a:t>strength of feeling</a:t>
            </a:r>
          </a:p>
        </p:txBody>
      </p:sp>
      <p:sp>
        <p:nvSpPr>
          <p:cNvPr id="9" name="Rectangle 1031">
            <a:extLst>
              <a:ext uri="{FF2B5EF4-FFF2-40B4-BE49-F238E27FC236}">
                <a16:creationId xmlns:a16="http://schemas.microsoft.com/office/drawing/2014/main" id="{5EE68E52-F5A7-EF39-A657-4456ADDAD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343400"/>
            <a:ext cx="36576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3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r>
              <a:rPr lang="en-GB" altLang="en-US" sz="2000" b="1" dirty="0">
                <a:latin typeface="Arial" panose="020B0604020202020204" pitchFamily="34" charset="0"/>
              </a:rPr>
              <a:t>Clarifying needs, interests and values</a:t>
            </a:r>
            <a:endParaRPr lang="en-US" altLang="en-US" sz="2000" b="1" dirty="0">
              <a:latin typeface="Arial" panose="020B0604020202020204" pitchFamily="34" charset="0"/>
            </a:endParaRPr>
          </a:p>
        </p:txBody>
      </p:sp>
      <p:sp>
        <p:nvSpPr>
          <p:cNvPr id="10" name="Rectangle 1036">
            <a:extLst>
              <a:ext uri="{FF2B5EF4-FFF2-40B4-BE49-F238E27FC236}">
                <a16:creationId xmlns:a16="http://schemas.microsoft.com/office/drawing/2014/main" id="{A4235C58-D96F-2281-CB4A-D83B08868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5257800"/>
            <a:ext cx="2411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latin typeface="Arial" panose="020B0604020202020204" pitchFamily="34" charset="0"/>
              </a:rPr>
              <a:t>impulsive reaction</a:t>
            </a:r>
          </a:p>
        </p:txBody>
      </p:sp>
      <p:sp>
        <p:nvSpPr>
          <p:cNvPr id="11" name="Rectangle 1037">
            <a:extLst>
              <a:ext uri="{FF2B5EF4-FFF2-40B4-BE49-F238E27FC236}">
                <a16:creationId xmlns:a16="http://schemas.microsoft.com/office/drawing/2014/main" id="{6C8ED543-28C7-FC38-FCA0-E4D1F40B2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5257800"/>
            <a:ext cx="36576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3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r>
              <a:rPr lang="en-GB" altLang="en-US" sz="2000" b="1" dirty="0">
                <a:latin typeface="Arial" panose="020B0604020202020204" pitchFamily="34" charset="0"/>
              </a:rPr>
              <a:t>Inquiry and considered requests</a:t>
            </a:r>
            <a:endParaRPr lang="en-US" altLang="en-US" sz="20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9357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D1B7D82-7632-5ABE-64A1-002BE9282301}"/>
              </a:ext>
            </a:extLst>
          </p:cNvPr>
          <p:cNvSpPr txBox="1">
            <a:spLocks noChangeArrowheads="1"/>
          </p:cNvSpPr>
          <p:nvPr/>
        </p:nvSpPr>
        <p:spPr>
          <a:xfrm>
            <a:off x="1362851" y="249718"/>
            <a:ext cx="8520112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altLang="en-US" sz="3600" dirty="0">
                <a:latin typeface="Amasis MT Pro Black" panose="02040A04050005020304" pitchFamily="18" charset="0"/>
              </a:rPr>
              <a:t>Why are Feelings important in conflict?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08A9F74-EDB1-8874-8F1D-4BCDADC85726}"/>
              </a:ext>
            </a:extLst>
          </p:cNvPr>
          <p:cNvSpPr txBox="1">
            <a:spLocks noChangeArrowheads="1"/>
          </p:cNvSpPr>
          <p:nvPr/>
        </p:nvSpPr>
        <p:spPr>
          <a:xfrm>
            <a:off x="1985168" y="1392718"/>
            <a:ext cx="8221663" cy="44640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GB" dirty="0">
                <a:latin typeface="Amasis MT Pro Medium" panose="02040604050005020304" pitchFamily="18" charset="0"/>
              </a:rPr>
              <a:t>We often suppress feelings or explode or both rather than welcome and unfold their meaning</a:t>
            </a:r>
          </a:p>
          <a:p>
            <a:pPr>
              <a:defRPr/>
            </a:pPr>
            <a:r>
              <a:rPr lang="en-GB" dirty="0">
                <a:latin typeface="Amasis MT Pro Medium" panose="02040604050005020304" pitchFamily="18" charset="0"/>
              </a:rPr>
              <a:t>Feelings of fear, anger, grief, get triggered when something important to us is threatened</a:t>
            </a:r>
          </a:p>
          <a:p>
            <a:pPr>
              <a:defRPr/>
            </a:pPr>
            <a:r>
              <a:rPr lang="en-GB" dirty="0">
                <a:latin typeface="Amasis MT Pro Medium" panose="02040604050005020304" pitchFamily="18" charset="0"/>
              </a:rPr>
              <a:t>Unexpressed feelings leak/burst into conversation</a:t>
            </a:r>
          </a:p>
          <a:p>
            <a:pPr>
              <a:defRPr/>
            </a:pPr>
            <a:r>
              <a:rPr lang="en-GB" dirty="0">
                <a:latin typeface="Amasis MT Pro Medium" panose="02040604050005020304" pitchFamily="18" charset="0"/>
              </a:rPr>
              <a:t>Unexpressed feelings can make it difficult to listen</a:t>
            </a:r>
          </a:p>
          <a:p>
            <a:pPr>
              <a:defRPr/>
            </a:pPr>
            <a:r>
              <a:rPr lang="en-GB" dirty="0">
                <a:latin typeface="Amasis MT Pro Medium" panose="02040604050005020304" pitchFamily="18" charset="0"/>
              </a:rPr>
              <a:t>Unexpressed feelings damage self-esteem and relationships</a:t>
            </a:r>
          </a:p>
          <a:p>
            <a:pPr>
              <a:defRPr/>
            </a:pPr>
            <a:r>
              <a:rPr lang="en-GB" dirty="0">
                <a:latin typeface="Amasis MT Pro Medium" panose="02040604050005020304" pitchFamily="18" charset="0"/>
              </a:rPr>
              <a:t>Abusive feeling expression impedes communication and escalates conflict</a:t>
            </a:r>
          </a:p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96415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18E987E-BB78-7741-C611-DD43F15DA8DB}"/>
              </a:ext>
            </a:extLst>
          </p:cNvPr>
          <p:cNvSpPr txBox="1">
            <a:spLocks noChangeArrowheads="1"/>
          </p:cNvSpPr>
          <p:nvPr/>
        </p:nvSpPr>
        <p:spPr>
          <a:xfrm>
            <a:off x="1411619" y="637584"/>
            <a:ext cx="8208963" cy="7921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altLang="en-US" sz="3600" dirty="0">
                <a:latin typeface="Amasis MT Pro Black" panose="02040A04050005020304" pitchFamily="18" charset="0"/>
              </a:rPr>
              <a:t>Feelings: our emotional dashboard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24009A7-3285-D71C-2D22-C2E3BC74E0DB}"/>
              </a:ext>
            </a:extLst>
          </p:cNvPr>
          <p:cNvSpPr txBox="1">
            <a:spLocks noChangeArrowheads="1"/>
          </p:cNvSpPr>
          <p:nvPr/>
        </p:nvSpPr>
        <p:spPr>
          <a:xfrm>
            <a:off x="1712322" y="1540725"/>
            <a:ext cx="8464550" cy="46005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GB" dirty="0">
                <a:solidFill>
                  <a:srgbClr val="000000"/>
                </a:solidFill>
                <a:latin typeface="Amasis MT Pro Medium" panose="02040604050005020304" pitchFamily="18" charset="0"/>
              </a:rPr>
              <a:t>Emotions are signals – meaningful messages</a:t>
            </a:r>
          </a:p>
          <a:p>
            <a:pPr marL="0" indent="0">
              <a:buFontTx/>
              <a:buNone/>
              <a:defRPr/>
            </a:pPr>
            <a:r>
              <a:rPr lang="en-GB" dirty="0">
                <a:solidFill>
                  <a:srgbClr val="000000"/>
                </a:solidFill>
                <a:latin typeface="Amasis MT Pro Medium" panose="02040604050005020304" pitchFamily="18" charset="0"/>
              </a:rPr>
              <a:t>Our own needs, values, beliefs and expectations create out emotions not the actions of others!</a:t>
            </a:r>
          </a:p>
          <a:p>
            <a:pPr>
              <a:defRPr/>
            </a:pPr>
            <a:r>
              <a:rPr lang="en-GB" dirty="0">
                <a:latin typeface="Amasis MT Pro Medium" panose="02040604050005020304" pitchFamily="18" charset="0"/>
              </a:rPr>
              <a:t>We experience positive emotion when </a:t>
            </a:r>
            <a:r>
              <a:rPr lang="en-GB" b="1" i="1" dirty="0">
                <a:latin typeface="Amasis MT Pro Medium" panose="02040604050005020304" pitchFamily="18" charset="0"/>
              </a:rPr>
              <a:t>needs</a:t>
            </a:r>
            <a:r>
              <a:rPr lang="en-GB" b="1" dirty="0">
                <a:latin typeface="Amasis MT Pro Medium" panose="02040604050005020304" pitchFamily="18" charset="0"/>
              </a:rPr>
              <a:t> </a:t>
            </a:r>
            <a:r>
              <a:rPr lang="en-GB" dirty="0">
                <a:latin typeface="Amasis MT Pro Medium" panose="02040604050005020304" pitchFamily="18" charset="0"/>
              </a:rPr>
              <a:t>are satisfied – negative emotions when not met</a:t>
            </a:r>
          </a:p>
          <a:p>
            <a:pPr>
              <a:defRPr/>
            </a:pPr>
            <a:r>
              <a:rPr lang="en-GB" dirty="0">
                <a:latin typeface="Amasis MT Pro Medium" panose="02040604050005020304" pitchFamily="18" charset="0"/>
              </a:rPr>
              <a:t>Emotions are generated in response to whether our </a:t>
            </a:r>
            <a:r>
              <a:rPr lang="en-GB" b="1" i="1" dirty="0">
                <a:latin typeface="Amasis MT Pro Medium" panose="02040604050005020304" pitchFamily="18" charset="0"/>
              </a:rPr>
              <a:t>values</a:t>
            </a:r>
            <a:r>
              <a:rPr lang="en-GB" i="1" dirty="0">
                <a:latin typeface="Amasis MT Pro Medium" panose="02040604050005020304" pitchFamily="18" charset="0"/>
              </a:rPr>
              <a:t> </a:t>
            </a:r>
            <a:r>
              <a:rPr lang="en-GB" dirty="0">
                <a:latin typeface="Amasis MT Pro Medium" panose="02040604050005020304" pitchFamily="18" charset="0"/>
              </a:rPr>
              <a:t>are violated or respected </a:t>
            </a:r>
          </a:p>
          <a:p>
            <a:pPr>
              <a:defRPr/>
            </a:pPr>
            <a:r>
              <a:rPr lang="en-GB" dirty="0">
                <a:latin typeface="Amasis MT Pro Medium" panose="02040604050005020304" pitchFamily="18" charset="0"/>
              </a:rPr>
              <a:t>Our </a:t>
            </a:r>
            <a:r>
              <a:rPr lang="en-GB" b="1" i="1" dirty="0">
                <a:latin typeface="Amasis MT Pro Medium" panose="02040604050005020304" pitchFamily="18" charset="0"/>
              </a:rPr>
              <a:t>beliefs and expectations</a:t>
            </a:r>
            <a:r>
              <a:rPr lang="en-GB" dirty="0">
                <a:latin typeface="Amasis MT Pro Medium" panose="02040604050005020304" pitchFamily="18" charset="0"/>
              </a:rPr>
              <a:t> also trigger positive and negative emotional responses if someone does or does not fulfil them</a:t>
            </a:r>
          </a:p>
        </p:txBody>
      </p:sp>
    </p:spTree>
    <p:extLst>
      <p:ext uri="{BB962C8B-B14F-4D97-AF65-F5344CB8AC3E}">
        <p14:creationId xmlns:p14="http://schemas.microsoft.com/office/powerpoint/2010/main" val="1412548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AFC083-86BC-74EB-E006-6C6CC8DB6A98}"/>
              </a:ext>
            </a:extLst>
          </p:cNvPr>
          <p:cNvSpPr txBox="1"/>
          <p:nvPr/>
        </p:nvSpPr>
        <p:spPr>
          <a:xfrm flipH="1">
            <a:off x="2795751" y="1219200"/>
            <a:ext cx="90283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6000" dirty="0">
                <a:latin typeface="Amasis MT Pro Black" panose="02040A04050005020304" pitchFamily="18" charset="0"/>
              </a:rPr>
              <a:t>INTRODUCTION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534AAE-8509-10B4-FA02-7F8FC632E61B}"/>
              </a:ext>
            </a:extLst>
          </p:cNvPr>
          <p:cNvSpPr txBox="1"/>
          <p:nvPr/>
        </p:nvSpPr>
        <p:spPr>
          <a:xfrm>
            <a:off x="3023331" y="3142593"/>
            <a:ext cx="6145336" cy="2739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E" sz="2800" dirty="0">
                <a:latin typeface="Amasis MT Pro Black" panose="02040A04050005020304" pitchFamily="18" charset="0"/>
              </a:rPr>
              <a:t>Pat Lynch</a:t>
            </a:r>
          </a:p>
          <a:p>
            <a:pPr algn="ctr"/>
            <a:endParaRPr lang="en-IE" sz="2400" dirty="0">
              <a:latin typeface="Amasis MT Pro Black" panose="02040A04050005020304" pitchFamily="18" charset="0"/>
            </a:endParaRPr>
          </a:p>
          <a:p>
            <a:pPr algn="ctr"/>
            <a:r>
              <a:rPr lang="en-IE" sz="2400" dirty="0">
                <a:latin typeface="Amasis MT Pro Black" panose="02040A04050005020304" pitchFamily="18" charset="0"/>
              </a:rPr>
              <a:t>Certified Mediator and Conflict Coach</a:t>
            </a:r>
          </a:p>
          <a:p>
            <a:pPr algn="ctr"/>
            <a:endParaRPr lang="en-IE" sz="2400" dirty="0">
              <a:latin typeface="Amasis MT Pro Black" panose="02040A04050005020304" pitchFamily="18" charset="0"/>
            </a:endParaRPr>
          </a:p>
          <a:p>
            <a:pPr algn="ctr"/>
            <a:r>
              <a:rPr lang="en-IE" sz="2400" dirty="0">
                <a:latin typeface="Amasis MT Pro Black" panose="02040A04050005020304" pitchFamily="18" charset="0"/>
              </a:rPr>
              <a:t>@</a:t>
            </a:r>
          </a:p>
          <a:p>
            <a:pPr algn="ctr"/>
            <a:endParaRPr lang="en-IE" sz="2400" dirty="0">
              <a:latin typeface="Amasis MT Pro Black" panose="02040A04050005020304" pitchFamily="18" charset="0"/>
            </a:endParaRPr>
          </a:p>
          <a:p>
            <a:pPr algn="ctr"/>
            <a:r>
              <a:rPr lang="en-IE" sz="2400" dirty="0">
                <a:latin typeface="Amasis MT Pro Black" panose="02040A04050005020304" pitchFamily="18" charset="0"/>
              </a:rPr>
              <a:t>DCM and BCLC</a:t>
            </a:r>
          </a:p>
        </p:txBody>
      </p:sp>
    </p:spTree>
    <p:extLst>
      <p:ext uri="{BB962C8B-B14F-4D97-AF65-F5344CB8AC3E}">
        <p14:creationId xmlns:p14="http://schemas.microsoft.com/office/powerpoint/2010/main" val="42368240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CEBD802-C4CD-0B6B-50A2-AC3DAFB98F1F}"/>
              </a:ext>
            </a:extLst>
          </p:cNvPr>
          <p:cNvSpPr txBox="1">
            <a:spLocks noChangeArrowheads="1"/>
          </p:cNvSpPr>
          <p:nvPr/>
        </p:nvSpPr>
        <p:spPr>
          <a:xfrm>
            <a:off x="1667668" y="377031"/>
            <a:ext cx="8856662" cy="7159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altLang="en-US" sz="3600" dirty="0">
                <a:latin typeface="Amasis MT Pro Black" panose="02040A04050005020304" pitchFamily="18" charset="0"/>
              </a:rPr>
              <a:t>Uncovering needs in conversation</a:t>
            </a:r>
          </a:p>
        </p:txBody>
      </p:sp>
      <p:sp>
        <p:nvSpPr>
          <p:cNvPr id="5" name="Oval 8">
            <a:extLst>
              <a:ext uri="{FF2B5EF4-FFF2-40B4-BE49-F238E27FC236}">
                <a16:creationId xmlns:a16="http://schemas.microsoft.com/office/drawing/2014/main" id="{7183449C-6431-7BB9-CF22-87D22075F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2719" y="1557338"/>
            <a:ext cx="6746875" cy="48085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IE" altLang="en-US" sz="2400">
              <a:latin typeface="Arial" panose="020B0604020202020204" pitchFamily="34" charset="0"/>
            </a:endParaRPr>
          </a:p>
        </p:txBody>
      </p:sp>
      <p:sp>
        <p:nvSpPr>
          <p:cNvPr id="6" name="Oval 14">
            <a:extLst>
              <a:ext uri="{FF2B5EF4-FFF2-40B4-BE49-F238E27FC236}">
                <a16:creationId xmlns:a16="http://schemas.microsoft.com/office/drawing/2014/main" id="{378BC9EC-DC96-769A-5B30-BA99DB33B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7756" y="2209006"/>
            <a:ext cx="4876800" cy="35052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IE" altLang="en-US" sz="2400">
              <a:latin typeface="Arial" panose="020B0604020202020204" pitchFamily="34" charset="0"/>
            </a:endParaRPr>
          </a:p>
        </p:txBody>
      </p:sp>
      <p:sp>
        <p:nvSpPr>
          <p:cNvPr id="7" name="Oval 15">
            <a:extLst>
              <a:ext uri="{FF2B5EF4-FFF2-40B4-BE49-F238E27FC236}">
                <a16:creationId xmlns:a16="http://schemas.microsoft.com/office/drawing/2014/main" id="{362D1EC5-CAC4-9BC8-B8E9-3ED2CD9D4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212" y="3001962"/>
            <a:ext cx="2655888" cy="1919288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IE" altLang="en-US" sz="2400">
              <a:latin typeface="Arial" panose="020B0604020202020204" pitchFamily="34" charset="0"/>
            </a:endParaRPr>
          </a:p>
        </p:txBody>
      </p:sp>
      <p:sp>
        <p:nvSpPr>
          <p:cNvPr id="8" name="Text Box 18">
            <a:extLst>
              <a:ext uri="{FF2B5EF4-FFF2-40B4-BE49-F238E27FC236}">
                <a16:creationId xmlns:a16="http://schemas.microsoft.com/office/drawing/2014/main" id="{AA0D2D27-5F83-942E-3F5D-EEACAF557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8718" y="1602582"/>
            <a:ext cx="217487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u="sng" dirty="0">
                <a:solidFill>
                  <a:srgbClr val="000000"/>
                </a:solidFill>
                <a:latin typeface="Times" panose="02020603050405020304" pitchFamily="18" charset="0"/>
              </a:rPr>
              <a:t>Positions</a:t>
            </a:r>
            <a:r>
              <a:rPr lang="en-GB" altLang="en-US" dirty="0">
                <a:solidFill>
                  <a:srgbClr val="000000"/>
                </a:solidFill>
                <a:latin typeface="Times" panose="02020603050405020304" pitchFamily="18" charset="0"/>
              </a:rPr>
              <a:t>:</a:t>
            </a:r>
          </a:p>
        </p:txBody>
      </p:sp>
      <p:sp>
        <p:nvSpPr>
          <p:cNvPr id="9" name="Text Box 17">
            <a:extLst>
              <a:ext uri="{FF2B5EF4-FFF2-40B4-BE49-F238E27FC236}">
                <a16:creationId xmlns:a16="http://schemas.microsoft.com/office/drawing/2014/main" id="{BB132A97-27C9-08D9-AC05-AE1D81453B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0716" y="2313384"/>
            <a:ext cx="218757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u="sng" dirty="0">
                <a:solidFill>
                  <a:srgbClr val="C00000"/>
                </a:solidFill>
                <a:latin typeface="Times" panose="02020603050405020304" pitchFamily="18" charset="0"/>
              </a:rPr>
              <a:t>Interests</a:t>
            </a:r>
            <a:r>
              <a:rPr lang="en-GB" altLang="en-US" sz="2800" dirty="0">
                <a:solidFill>
                  <a:srgbClr val="C00000"/>
                </a:solidFill>
                <a:latin typeface="Times" panose="02020603050405020304" pitchFamily="18" charset="0"/>
              </a:rPr>
              <a:t>:</a:t>
            </a:r>
          </a:p>
        </p:txBody>
      </p:sp>
      <p:sp>
        <p:nvSpPr>
          <p:cNvPr id="10" name="Text Box 16">
            <a:extLst>
              <a:ext uri="{FF2B5EF4-FFF2-40B4-BE49-F238E27FC236}">
                <a16:creationId xmlns:a16="http://schemas.microsoft.com/office/drawing/2014/main" id="{518B4D99-9C02-096C-510A-95918FC96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7719" y="3207543"/>
            <a:ext cx="2657475" cy="15081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altLang="en-US" sz="3200" b="1" u="sng" dirty="0">
                <a:solidFill>
                  <a:schemeClr val="tx2">
                    <a:lumMod val="75000"/>
                  </a:schemeClr>
                </a:solidFill>
                <a:latin typeface="Times" pitchFamily="18" charset="0"/>
              </a:rPr>
              <a:t>Needs: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GB" altLang="en-US" b="1" dirty="0">
                <a:solidFill>
                  <a:schemeClr val="tx2">
                    <a:lumMod val="75000"/>
                  </a:schemeClr>
                </a:solidFill>
                <a:latin typeface="Times" pitchFamily="18" charset="0"/>
              </a:rPr>
              <a:t>-what we must have</a:t>
            </a:r>
          </a:p>
        </p:txBody>
      </p:sp>
      <p:sp>
        <p:nvSpPr>
          <p:cNvPr id="11" name="Text Box 17">
            <a:extLst>
              <a:ext uri="{FF2B5EF4-FFF2-40B4-BE49-F238E27FC236}">
                <a16:creationId xmlns:a16="http://schemas.microsoft.com/office/drawing/2014/main" id="{11F79B9F-3A73-A361-8965-1C42E9832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3081" y="4897956"/>
            <a:ext cx="32067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2800" dirty="0">
                <a:solidFill>
                  <a:srgbClr val="C00000"/>
                </a:solidFill>
                <a:latin typeface="Times" panose="02020603050405020304" pitchFamily="18" charset="0"/>
              </a:rPr>
              <a:t>-what we really want</a:t>
            </a:r>
          </a:p>
        </p:txBody>
      </p:sp>
      <p:sp>
        <p:nvSpPr>
          <p:cNvPr id="12" name="Text Box 18">
            <a:extLst>
              <a:ext uri="{FF2B5EF4-FFF2-40B4-BE49-F238E27FC236}">
                <a16:creationId xmlns:a16="http://schemas.microsoft.com/office/drawing/2014/main" id="{BC823E1B-8F1C-8191-C928-ED82EC032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3531" y="5634556"/>
            <a:ext cx="3944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2800" dirty="0">
                <a:solidFill>
                  <a:srgbClr val="000000"/>
                </a:solidFill>
                <a:latin typeface="Times" panose="02020603050405020304" pitchFamily="18" charset="0"/>
              </a:rPr>
              <a:t>-what we say we want</a:t>
            </a:r>
          </a:p>
        </p:txBody>
      </p:sp>
    </p:spTree>
    <p:extLst>
      <p:ext uri="{BB962C8B-B14F-4D97-AF65-F5344CB8AC3E}">
        <p14:creationId xmlns:p14="http://schemas.microsoft.com/office/powerpoint/2010/main" val="6313226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D5F88F-FB3E-4ECB-D4F0-B3D5C7D1AD5E}"/>
              </a:ext>
            </a:extLst>
          </p:cNvPr>
          <p:cNvSpPr txBox="1"/>
          <p:nvPr/>
        </p:nvSpPr>
        <p:spPr>
          <a:xfrm>
            <a:off x="2063388" y="698710"/>
            <a:ext cx="806522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en-US" sz="3600" b="1" dirty="0">
                <a:latin typeface="Amasis MT Pro Black" panose="02040A04050005020304" pitchFamily="18" charset="0"/>
              </a:rPr>
              <a:t>Taking the heat out of conflict </a:t>
            </a:r>
            <a:br>
              <a:rPr lang="en-GB" altLang="en-US" sz="2400" b="1" dirty="0"/>
            </a:br>
            <a:r>
              <a:rPr lang="en-GB" altLang="en-US" sz="1800" b="1" dirty="0"/>
              <a:t>Rosenberg Non-Violent Communication (NVC)</a:t>
            </a:r>
            <a:endParaRPr lang="en-I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2C6182-7488-5DBD-4EF0-AF32ACC593C9}"/>
              </a:ext>
            </a:extLst>
          </p:cNvPr>
          <p:cNvSpPr txBox="1">
            <a:spLocks noChangeArrowheads="1"/>
          </p:cNvSpPr>
          <p:nvPr/>
        </p:nvSpPr>
        <p:spPr>
          <a:xfrm>
            <a:off x="1487849" y="2120690"/>
            <a:ext cx="8640762" cy="4038600"/>
          </a:xfrm>
          <a:prstGeom prst="rect">
            <a:avLst/>
          </a:prstGeom>
        </p:spPr>
        <p:txBody>
          <a:bodyPr lIns="92075" tIns="46038" rIns="92075" bIns="46038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defRPr/>
            </a:pPr>
            <a:r>
              <a:rPr lang="en-GB" dirty="0">
                <a:latin typeface="Amasis MT Pro Medium" panose="02040604050005020304" pitchFamily="18" charset="0"/>
              </a:rPr>
              <a:t>“WHEN I NOTICE</a:t>
            </a:r>
            <a:r>
              <a:rPr lang="en-GB" sz="2400" dirty="0">
                <a:latin typeface="Amasis MT Pro Medium" panose="02040604050005020304" pitchFamily="18" charset="0"/>
              </a:rPr>
              <a:t>…(observation not evaluation/  judgement)</a:t>
            </a:r>
          </a:p>
          <a:p>
            <a:pPr>
              <a:defRPr/>
            </a:pPr>
            <a:r>
              <a:rPr lang="en-GB" dirty="0">
                <a:latin typeface="Amasis MT Pro Medium" panose="02040604050005020304" pitchFamily="18" charset="0"/>
              </a:rPr>
              <a:t>“I FEEL……                        (</a:t>
            </a:r>
            <a:r>
              <a:rPr lang="en-GB" sz="2400" dirty="0">
                <a:latin typeface="Amasis MT Pro Medium" panose="02040604050005020304" pitchFamily="18" charset="0"/>
              </a:rPr>
              <a:t>emotion</a:t>
            </a:r>
            <a:r>
              <a:rPr lang="en-GB" dirty="0">
                <a:latin typeface="Amasis MT Pro Medium" panose="02040604050005020304" pitchFamily="18" charset="0"/>
              </a:rPr>
              <a:t>)</a:t>
            </a:r>
          </a:p>
          <a:p>
            <a:pPr>
              <a:defRPr/>
            </a:pPr>
            <a:r>
              <a:rPr lang="en-GB" dirty="0">
                <a:latin typeface="Amasis MT Pro Medium" panose="02040604050005020304" pitchFamily="18" charset="0"/>
              </a:rPr>
              <a:t>“BECAUSE I NEED/VALUE……    (</a:t>
            </a:r>
            <a:r>
              <a:rPr lang="en-GB" sz="2400" dirty="0">
                <a:latin typeface="Amasis MT Pro Medium" panose="02040604050005020304" pitchFamily="18" charset="0"/>
              </a:rPr>
              <a:t>motivation</a:t>
            </a:r>
            <a:r>
              <a:rPr lang="en-GB" dirty="0">
                <a:latin typeface="Amasis MT Pro Medium" panose="02040604050005020304" pitchFamily="18" charset="0"/>
              </a:rPr>
              <a:t>)</a:t>
            </a:r>
          </a:p>
          <a:p>
            <a:pPr>
              <a:defRPr/>
            </a:pPr>
            <a:r>
              <a:rPr lang="en-GB" dirty="0">
                <a:latin typeface="Amasis MT Pro Medium" panose="02040604050005020304" pitchFamily="18" charset="0"/>
              </a:rPr>
              <a:t>“ AND I WOULD LIKE YOU TO…...    (</a:t>
            </a:r>
            <a:r>
              <a:rPr lang="en-GB" sz="2400" dirty="0">
                <a:latin typeface="Amasis MT Pro Medium" panose="02040604050005020304" pitchFamily="18" charset="0"/>
              </a:rPr>
              <a:t>request for action</a:t>
            </a:r>
            <a:r>
              <a:rPr lang="en-GB" dirty="0">
                <a:latin typeface="Amasis MT Pro Medium" panose="02040604050005020304" pitchFamily="18" charset="0"/>
              </a:rPr>
              <a:t>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GB" dirty="0">
                <a:latin typeface="Amasis MT Pro Medium" panose="02040604050005020304" pitchFamily="18" charset="0"/>
              </a:rPr>
              <a:t>Then wait for response in silence!</a:t>
            </a:r>
          </a:p>
        </p:txBody>
      </p:sp>
    </p:spTree>
    <p:extLst>
      <p:ext uri="{BB962C8B-B14F-4D97-AF65-F5344CB8AC3E}">
        <p14:creationId xmlns:p14="http://schemas.microsoft.com/office/powerpoint/2010/main" val="15178870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7A4691E1-A5FD-B67D-72FA-462CBAFE3D2E}"/>
              </a:ext>
            </a:extLst>
          </p:cNvPr>
          <p:cNvSpPr txBox="1">
            <a:spLocks noChangeArrowheads="1"/>
          </p:cNvSpPr>
          <p:nvPr/>
        </p:nvSpPr>
        <p:spPr>
          <a:xfrm>
            <a:off x="529148" y="583774"/>
            <a:ext cx="7513674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3600" dirty="0"/>
              <a:t> </a:t>
            </a:r>
            <a:r>
              <a:rPr lang="en-GB" altLang="en-US" sz="3200" dirty="0">
                <a:latin typeface="Amasis MT Pro Black" panose="02040A04050005020304" pitchFamily="18" charset="0"/>
              </a:rPr>
              <a:t>The “Power” conversation</a:t>
            </a:r>
            <a:br>
              <a:rPr lang="en-GB" altLang="en-US" sz="3600" dirty="0">
                <a:latin typeface="Amasis MT Pro Black" panose="02040A04050005020304" pitchFamily="18" charset="0"/>
              </a:rPr>
            </a:br>
            <a:r>
              <a:rPr lang="en-GB" altLang="en-US" sz="3200" dirty="0">
                <a:latin typeface="Amasis MT Pro Black" panose="02040A04050005020304" pitchFamily="18" charset="0"/>
              </a:rPr>
              <a:t>Rank,</a:t>
            </a:r>
            <a:r>
              <a:rPr lang="en-GB" altLang="en-US" sz="3600" dirty="0">
                <a:latin typeface="Amasis MT Pro Black" panose="02040A04050005020304" pitchFamily="18" charset="0"/>
              </a:rPr>
              <a:t> </a:t>
            </a:r>
            <a:r>
              <a:rPr lang="en-GB" altLang="en-US" sz="3200" dirty="0">
                <a:latin typeface="Amasis MT Pro Black" panose="02040A04050005020304" pitchFamily="18" charset="0"/>
              </a:rPr>
              <a:t>power &amp; our relationship</a:t>
            </a:r>
            <a:r>
              <a:rPr lang="en-GB" altLang="en-US" sz="3600" dirty="0">
                <a:latin typeface="Amasis MT Pro Black" panose="02040A04050005020304" pitchFamily="18" charset="0"/>
              </a:rPr>
              <a:t> 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9562E75-3DD8-3BFC-C7E0-027EC3E53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187637"/>
            <a:ext cx="2962940" cy="1935273"/>
          </a:xfrm>
          <a:prstGeom prst="ellipse">
            <a:avLst/>
          </a:prstGeom>
          <a:gradFill rotWithShape="0">
            <a:gsLst>
              <a:gs pos="0">
                <a:schemeClr val="hlink">
                  <a:alpha val="55000"/>
                </a:schemeClr>
              </a:gs>
              <a:gs pos="100000">
                <a:schemeClr val="hlink">
                  <a:gamma/>
                  <a:tint val="98039"/>
                  <a:invGamma/>
                  <a:alpha val="20000"/>
                </a:schemeClr>
              </a:gs>
            </a:gsLst>
            <a:lin ang="5400000" scaled="1"/>
          </a:gradFill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How are we using</a:t>
            </a:r>
          </a:p>
          <a:p>
            <a:pPr algn="ctr">
              <a:defRPr/>
            </a:pPr>
            <a:r>
              <a:rPr lang="en-US" altLang="en-US" sz="2000" dirty="0">
                <a:solidFill>
                  <a:srgbClr val="000000"/>
                </a:solidFill>
                <a:latin typeface="Arial" charset="0"/>
              </a:rPr>
              <a:t> our powers?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447194A1-24C1-A673-A2C2-458A81E85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073275"/>
            <a:ext cx="8686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Clr>
                <a:srgbClr val="FF9933"/>
              </a:buClr>
              <a:buSzTx/>
              <a:buFont typeface="Marlett" pitchFamily="2" charset="2"/>
              <a:buNone/>
            </a:pPr>
            <a:r>
              <a:rPr lang="en-GB" altLang="en-US" sz="2400" dirty="0">
                <a:latin typeface="Amasis MT Pro Medium" panose="02040604050005020304" pitchFamily="18" charset="0"/>
              </a:rPr>
              <a:t>power balance/imbalance based on multiple sources of power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69E61891-965B-8909-F579-AA730F38F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798" y="2831841"/>
            <a:ext cx="11096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latin typeface="Arial" panose="020B0604020202020204" pitchFamily="34" charset="0"/>
              </a:rPr>
              <a:t>from:</a:t>
            </a:r>
            <a:endParaRPr lang="en-US" altLang="en-US" sz="1400" dirty="0">
              <a:latin typeface="Arial" panose="020B0604020202020204" pitchFamily="34" charset="0"/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2AC64B02-5B45-43F1-36B7-0251AC2C5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0812" y="2843153"/>
            <a:ext cx="6365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latin typeface="Arial" panose="020B0604020202020204" pitchFamily="34" charset="0"/>
              </a:rPr>
              <a:t>to:</a:t>
            </a:r>
            <a:endParaRPr lang="en-US" altLang="en-US" sz="1400" dirty="0">
              <a:latin typeface="Arial" panose="020B0604020202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9F78983-55D5-9991-ADDA-D2F565A32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680" y="3447871"/>
            <a:ext cx="3276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masis MT Pro Medium" panose="02040604050005020304" pitchFamily="18" charset="0"/>
              </a:rPr>
              <a:t>power struggles &amp; unconscious use of power</a:t>
            </a:r>
            <a:r>
              <a:rPr lang="en-US" altLang="en-US" sz="2400" dirty="0">
                <a:solidFill>
                  <a:schemeClr val="bg2"/>
                </a:solidFill>
                <a:latin typeface="Amasis MT Pro Medium" panose="02040604050005020304" pitchFamily="18" charset="0"/>
              </a:rPr>
              <a:t> 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4EF70CC3-CC1B-77C8-22F1-D64F2D4D9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1999" y="3429000"/>
            <a:ext cx="4827181" cy="876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r>
              <a:rPr lang="en-GB" altLang="en-US" sz="2400" dirty="0">
                <a:latin typeface="Amasis MT Pro Medium" panose="02040604050005020304" pitchFamily="18" charset="0"/>
              </a:rPr>
              <a:t>power balancing &amp; aware/ uplifting use of rank and power</a:t>
            </a:r>
            <a:endParaRPr lang="en-GB" altLang="en-US" sz="2400" b="1" dirty="0">
              <a:latin typeface="Amasis MT Pro Medium" panose="02040604050005020304" pitchFamily="18" charset="0"/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86B3317F-B111-9BD5-EF98-265222BE0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641" y="4740275"/>
            <a:ext cx="37721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masis MT Pro Medium" panose="02040604050005020304" pitchFamily="18" charset="0"/>
              </a:rPr>
              <a:t>coercion &amp; powerlessness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7082FA4C-4990-CA11-C09D-EE8E68CB4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648200"/>
            <a:ext cx="3470822" cy="52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30000"/>
              </a:lnSpc>
              <a:buClr>
                <a:srgbClr val="FF9933"/>
              </a:buClr>
              <a:buSzTx/>
              <a:buFont typeface="Marlett" pitchFamily="2" charset="2"/>
              <a:buNone/>
            </a:pPr>
            <a:r>
              <a:rPr lang="en-GB" altLang="en-US" sz="2400" dirty="0">
                <a:latin typeface="Amasis MT Pro Medium" panose="02040604050005020304" pitchFamily="18" charset="0"/>
              </a:rPr>
              <a:t>choice &amp; power-sharing</a:t>
            </a:r>
            <a:endParaRPr lang="en-GB" altLang="en-US" sz="2400" b="1" dirty="0">
              <a:latin typeface="Amasis MT Pro Medium" panose="02040604050005020304" pitchFamily="18" charset="0"/>
            </a:endParaRP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6C70FD55-34FA-D642-585E-66460707D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2348" y="5715000"/>
            <a:ext cx="45980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masis MT Pro Medium" panose="02040604050005020304" pitchFamily="18" charset="0"/>
              </a:rPr>
              <a:t>dependence/ independence</a:t>
            </a:r>
            <a:r>
              <a:rPr lang="en-US" altLang="en-US" sz="2400" dirty="0">
                <a:solidFill>
                  <a:schemeClr val="bg2"/>
                </a:solidFill>
                <a:latin typeface="Amasis MT Pro Medium" panose="02040604050005020304" pitchFamily="18" charset="0"/>
              </a:rPr>
              <a:t> </a:t>
            </a:r>
          </a:p>
        </p:txBody>
      </p:sp>
      <p:sp>
        <p:nvSpPr>
          <p:cNvPr id="12" name="Text Box 12">
            <a:extLst>
              <a:ext uri="{FF2B5EF4-FFF2-40B4-BE49-F238E27FC236}">
                <a16:creationId xmlns:a16="http://schemas.microsoft.com/office/drawing/2014/main" id="{6BC9C8A5-885A-1074-92B0-6DBCF82272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715000"/>
            <a:ext cx="2590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interdependence</a:t>
            </a:r>
          </a:p>
        </p:txBody>
      </p:sp>
    </p:spTree>
    <p:extLst>
      <p:ext uri="{BB962C8B-B14F-4D97-AF65-F5344CB8AC3E}">
        <p14:creationId xmlns:p14="http://schemas.microsoft.com/office/powerpoint/2010/main" val="35296719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B692B83-6C75-FA4C-8D72-A243E242A249}"/>
              </a:ext>
            </a:extLst>
          </p:cNvPr>
          <p:cNvSpPr txBox="1">
            <a:spLocks noChangeArrowheads="1"/>
          </p:cNvSpPr>
          <p:nvPr/>
        </p:nvSpPr>
        <p:spPr>
          <a:xfrm>
            <a:off x="1600200" y="533400"/>
            <a:ext cx="7188200" cy="8985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4000" b="1" dirty="0">
                <a:latin typeface="Amasis MT Pro Black" panose="02040A04050005020304" pitchFamily="18" charset="0"/>
              </a:rPr>
              <a:t>The nature of  power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F6386CE-2D7E-4914-EA89-07D4BB004BF1}"/>
              </a:ext>
            </a:extLst>
          </p:cNvPr>
          <p:cNvSpPr txBox="1">
            <a:spLocks noChangeArrowheads="1"/>
          </p:cNvSpPr>
          <p:nvPr/>
        </p:nvSpPr>
        <p:spPr>
          <a:xfrm>
            <a:off x="1600200" y="1748724"/>
            <a:ext cx="8229600" cy="44180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GB" altLang="en-US" dirty="0">
                <a:latin typeface="Amasis MT Pro Medium" panose="02040604050005020304" pitchFamily="18" charset="0"/>
              </a:rPr>
              <a:t>Our power  </a:t>
            </a:r>
          </a:p>
          <a:p>
            <a:pPr lvl="1">
              <a:buFontTx/>
              <a:buNone/>
            </a:pPr>
            <a:r>
              <a:rPr lang="en-GB" altLang="en-US" dirty="0">
                <a:latin typeface="Amasis MT Pro Medium" panose="02040604050005020304" pitchFamily="18" charset="0"/>
              </a:rPr>
              <a:t>– is often outside our awareness</a:t>
            </a:r>
          </a:p>
          <a:p>
            <a:pPr lvl="1">
              <a:buFontTx/>
              <a:buNone/>
            </a:pPr>
            <a:r>
              <a:rPr lang="en-GB" altLang="en-US" dirty="0">
                <a:latin typeface="Amasis MT Pro Medium" panose="02040604050005020304" pitchFamily="18" charset="0"/>
              </a:rPr>
              <a:t>– is often gifted as well as gained</a:t>
            </a:r>
          </a:p>
          <a:p>
            <a:pPr lvl="1">
              <a:buFontTx/>
              <a:buNone/>
            </a:pPr>
            <a:r>
              <a:rPr lang="en-GB" altLang="en-US" dirty="0">
                <a:latin typeface="Amasis MT Pro Medium" panose="02040604050005020304" pitchFamily="18" charset="0"/>
              </a:rPr>
              <a:t>– stems from sources we can access /over which we have control</a:t>
            </a:r>
          </a:p>
          <a:p>
            <a:pPr lvl="1">
              <a:buFontTx/>
              <a:buNone/>
            </a:pPr>
            <a:r>
              <a:rPr lang="en-GB" altLang="en-US" dirty="0">
                <a:latin typeface="Amasis MT Pro Medium" panose="02040604050005020304" pitchFamily="18" charset="0"/>
              </a:rPr>
              <a:t>– enables us to influence people and make things happen</a:t>
            </a:r>
          </a:p>
          <a:p>
            <a:pPr lvl="1">
              <a:buFontTx/>
              <a:buNone/>
            </a:pPr>
            <a:r>
              <a:rPr lang="en-GB" altLang="en-US" dirty="0">
                <a:latin typeface="Amasis MT Pro Medium" panose="02040604050005020304" pitchFamily="18" charset="0"/>
              </a:rPr>
              <a:t>– is relative and shifts constantly</a:t>
            </a:r>
          </a:p>
          <a:p>
            <a:pPr lvl="1">
              <a:buFontTx/>
              <a:buNone/>
            </a:pPr>
            <a:r>
              <a:rPr lang="en-GB" altLang="en-US" dirty="0">
                <a:latin typeface="Amasis MT Pro Medium" panose="02040604050005020304" pitchFamily="18" charset="0"/>
              </a:rPr>
              <a:t>– is more visible to those with less power</a:t>
            </a:r>
          </a:p>
        </p:txBody>
      </p:sp>
    </p:spTree>
    <p:extLst>
      <p:ext uri="{BB962C8B-B14F-4D97-AF65-F5344CB8AC3E}">
        <p14:creationId xmlns:p14="http://schemas.microsoft.com/office/powerpoint/2010/main" val="20497178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D676FD1-B4BD-2A62-8D3E-AA0BAFDD2CFE}"/>
              </a:ext>
            </a:extLst>
          </p:cNvPr>
          <p:cNvSpPr txBox="1">
            <a:spLocks noChangeArrowheads="1"/>
          </p:cNvSpPr>
          <p:nvPr/>
        </p:nvSpPr>
        <p:spPr>
          <a:xfrm>
            <a:off x="1564758" y="315432"/>
            <a:ext cx="7772400" cy="7207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altLang="en-US" sz="3600" dirty="0">
                <a:latin typeface="Amasis MT Pro Black" panose="02040A04050005020304" pitchFamily="18" charset="0"/>
              </a:rPr>
              <a:t>Rank is complex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8C89B13-FBC0-7C72-ECFC-A974315A538A}"/>
              </a:ext>
            </a:extLst>
          </p:cNvPr>
          <p:cNvSpPr txBox="1">
            <a:spLocks noChangeArrowheads="1"/>
          </p:cNvSpPr>
          <p:nvPr/>
        </p:nvSpPr>
        <p:spPr>
          <a:xfrm>
            <a:off x="1383783" y="832884"/>
            <a:ext cx="8134350" cy="4114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dirty="0">
                <a:latin typeface="Amasis MT Pro Medium" panose="02040604050005020304" pitchFamily="18" charset="0"/>
              </a:rPr>
              <a:t>Everyone has high rank in some areas low in others</a:t>
            </a:r>
          </a:p>
          <a:p>
            <a:r>
              <a:rPr lang="en-GB" altLang="en-US" dirty="0">
                <a:latin typeface="Amasis MT Pro Medium" panose="02040604050005020304" pitchFamily="18" charset="0"/>
              </a:rPr>
              <a:t>Can change from moment to moment even with the same person</a:t>
            </a:r>
          </a:p>
          <a:p>
            <a:r>
              <a:rPr lang="en-GB" altLang="en-US" dirty="0">
                <a:latin typeface="Amasis MT Pro Medium" panose="02040604050005020304" pitchFamily="18" charset="0"/>
              </a:rPr>
              <a:t>Some kinds of rank are more enduring e.g. social</a:t>
            </a:r>
          </a:p>
          <a:p>
            <a:r>
              <a:rPr lang="en-GB" altLang="en-US" dirty="0">
                <a:latin typeface="Amasis MT Pro Medium" panose="02040604050005020304" pitchFamily="18" charset="0"/>
              </a:rPr>
              <a:t>People with a lot of rank lack awareness of why those without rank complain or what they suffer from – this escalates conflict</a:t>
            </a:r>
          </a:p>
          <a:p>
            <a:r>
              <a:rPr lang="en-GB" altLang="en-US" dirty="0">
                <a:latin typeface="Amasis MT Pro Medium" panose="02040604050005020304" pitchFamily="18" charset="0"/>
              </a:rPr>
              <a:t>Unconscious use of rank may lead to abuse and revenge and retaliation ( a wake-up call!)</a:t>
            </a:r>
          </a:p>
          <a:p>
            <a:r>
              <a:rPr lang="en-GB" altLang="en-US" dirty="0">
                <a:latin typeface="Amasis MT Pro Medium" panose="02040604050005020304" pitchFamily="18" charset="0"/>
              </a:rPr>
              <a:t>Rank is not a bad thing – it is essential for effective living/working.  How we use it is often problematic</a:t>
            </a:r>
          </a:p>
        </p:txBody>
      </p:sp>
    </p:spTree>
    <p:extLst>
      <p:ext uri="{BB962C8B-B14F-4D97-AF65-F5344CB8AC3E}">
        <p14:creationId xmlns:p14="http://schemas.microsoft.com/office/powerpoint/2010/main" val="16506315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D958C-AAD9-834E-2CCD-7D54D718F20B}"/>
              </a:ext>
            </a:extLst>
          </p:cNvPr>
          <p:cNvSpPr txBox="1">
            <a:spLocks noChangeArrowheads="1"/>
          </p:cNvSpPr>
          <p:nvPr/>
        </p:nvSpPr>
        <p:spPr>
          <a:xfrm>
            <a:off x="1295400" y="609600"/>
            <a:ext cx="7704138" cy="7159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4000" dirty="0">
                <a:latin typeface="Amasis MT Pro Black" panose="02040A04050005020304" pitchFamily="18" charset="0"/>
              </a:rPr>
              <a:t>Rank and rankism in action</a:t>
            </a:r>
            <a:endParaRPr lang="en-IE" altLang="en-US" sz="4000" dirty="0">
              <a:latin typeface="Amasis MT Pro Black" panose="02040A04050005020304" pitchFamily="18" charset="0"/>
            </a:endParaRPr>
          </a:p>
        </p:txBody>
      </p:sp>
      <p:pic>
        <p:nvPicPr>
          <p:cNvPr id="3" name="Picture 2" descr="C:\Users\Owner\Pictures\feuding2.jpg">
            <a:extLst>
              <a:ext uri="{FF2B5EF4-FFF2-40B4-BE49-F238E27FC236}">
                <a16:creationId xmlns:a16="http://schemas.microsoft.com/office/drawing/2014/main" id="{631FAA89-4570-570A-EE1A-86A6E0773B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447800"/>
            <a:ext cx="5486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28341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0653FE9F-A88B-C162-7A82-6A3207FEB74B}"/>
              </a:ext>
            </a:extLst>
          </p:cNvPr>
          <p:cNvSpPr txBox="1">
            <a:spLocks noChangeArrowheads="1"/>
          </p:cNvSpPr>
          <p:nvPr/>
        </p:nvSpPr>
        <p:spPr>
          <a:xfrm>
            <a:off x="2119423" y="2271971"/>
            <a:ext cx="7772400" cy="4114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dirty="0">
                <a:latin typeface="Amasis MT Pro Medium" panose="02040604050005020304" pitchFamily="18" charset="0"/>
              </a:rPr>
              <a:t>Many conversations are thinly veiled attempts to persuade or coerce others to agree with our view of reality.</a:t>
            </a:r>
          </a:p>
          <a:p>
            <a:r>
              <a:rPr lang="en-GB" altLang="en-US" dirty="0">
                <a:latin typeface="Amasis MT Pro Medium" panose="02040604050005020304" pitchFamily="18" charset="0"/>
              </a:rPr>
              <a:t>How can we raise sensitive or difficult issues in a way that is acceptable to all parties?</a:t>
            </a:r>
          </a:p>
          <a:p>
            <a:r>
              <a:rPr lang="en-GB" altLang="en-US" dirty="0">
                <a:latin typeface="Amasis MT Pro Medium" panose="02040604050005020304" pitchFamily="18" charset="0"/>
              </a:rPr>
              <a:t>How do we make the un-discussable discussable?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46006F-E667-E0B6-7705-5BC3750E5BAD}"/>
              </a:ext>
            </a:extLst>
          </p:cNvPr>
          <p:cNvSpPr txBox="1"/>
          <p:nvPr/>
        </p:nvSpPr>
        <p:spPr>
          <a:xfrm>
            <a:off x="2598988" y="750757"/>
            <a:ext cx="57827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3600" dirty="0">
                <a:latin typeface="Amasis MT Pro Black" panose="02040A04050005020304" pitchFamily="18" charset="0"/>
              </a:rPr>
              <a:t>Difficult Conversations </a:t>
            </a:r>
          </a:p>
        </p:txBody>
      </p:sp>
    </p:spTree>
    <p:extLst>
      <p:ext uri="{BB962C8B-B14F-4D97-AF65-F5344CB8AC3E}">
        <p14:creationId xmlns:p14="http://schemas.microsoft.com/office/powerpoint/2010/main" val="29658903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48DE1EA-D5F5-C1A7-3DE6-5FDED49DA245}"/>
              </a:ext>
            </a:extLst>
          </p:cNvPr>
          <p:cNvSpPr txBox="1">
            <a:spLocks noChangeArrowheads="1"/>
          </p:cNvSpPr>
          <p:nvPr/>
        </p:nvSpPr>
        <p:spPr>
          <a:xfrm>
            <a:off x="2209800" y="423530"/>
            <a:ext cx="77724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3200" dirty="0">
                <a:latin typeface="Amasis MT Pro Black" panose="02040A04050005020304" pitchFamily="18" charset="0"/>
              </a:rPr>
              <a:t>Key aspects of our thinking that influence how we handle difficult conversations</a:t>
            </a:r>
            <a:br>
              <a:rPr lang="en-GB" altLang="en-US" sz="3200" dirty="0">
                <a:latin typeface="Amasis MT Pro Black" panose="02040A04050005020304" pitchFamily="18" charset="0"/>
              </a:rPr>
            </a:br>
            <a:r>
              <a:rPr lang="en-GB" altLang="en-US" sz="3200" dirty="0">
                <a:latin typeface="Amasis MT Pro Black" panose="02040A04050005020304" pitchFamily="18" charset="0"/>
              </a:rPr>
              <a:t>  (Clark &amp; Myers)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2E03958-61E4-0A62-A3A7-B1DB72F65FCF}"/>
              </a:ext>
            </a:extLst>
          </p:cNvPr>
          <p:cNvSpPr txBox="1">
            <a:spLocks noChangeArrowheads="1"/>
          </p:cNvSpPr>
          <p:nvPr/>
        </p:nvSpPr>
        <p:spPr>
          <a:xfrm>
            <a:off x="1525772" y="2583712"/>
            <a:ext cx="8153400" cy="3505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dirty="0">
                <a:latin typeface="Amasis MT Pro Medium" panose="02040604050005020304" pitchFamily="18" charset="0"/>
              </a:rPr>
              <a:t>Assumptions – examining taken for granted beliefs</a:t>
            </a:r>
          </a:p>
          <a:p>
            <a:endParaRPr lang="en-GB" altLang="en-US" dirty="0">
              <a:latin typeface="Amasis MT Pro Medium" panose="02040604050005020304" pitchFamily="18" charset="0"/>
            </a:endParaRPr>
          </a:p>
          <a:p>
            <a:r>
              <a:rPr lang="en-GB" altLang="en-US" dirty="0">
                <a:latin typeface="Amasis MT Pro Medium" panose="02040604050005020304" pitchFamily="18" charset="0"/>
              </a:rPr>
              <a:t>Partnership – sharing power/ decision making</a:t>
            </a:r>
          </a:p>
          <a:p>
            <a:endParaRPr lang="en-GB" altLang="en-US" dirty="0">
              <a:latin typeface="Amasis MT Pro Medium" panose="02040604050005020304" pitchFamily="18" charset="0"/>
            </a:endParaRPr>
          </a:p>
          <a:p>
            <a:r>
              <a:rPr lang="en-GB" altLang="en-US" dirty="0">
                <a:latin typeface="Amasis MT Pro Medium" panose="02040604050005020304" pitchFamily="18" charset="0"/>
              </a:rPr>
              <a:t>Information – exchanging all relevant information</a:t>
            </a:r>
          </a:p>
        </p:txBody>
      </p:sp>
    </p:spTree>
    <p:extLst>
      <p:ext uri="{BB962C8B-B14F-4D97-AF65-F5344CB8AC3E}">
        <p14:creationId xmlns:p14="http://schemas.microsoft.com/office/powerpoint/2010/main" val="31059292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074">
            <a:extLst>
              <a:ext uri="{FF2B5EF4-FFF2-40B4-BE49-F238E27FC236}">
                <a16:creationId xmlns:a16="http://schemas.microsoft.com/office/drawing/2014/main" id="{8DC9D6DC-97B8-04F9-9319-7EDA5A6ABEBC}"/>
              </a:ext>
            </a:extLst>
          </p:cNvPr>
          <p:cNvSpPr txBox="1">
            <a:spLocks noChangeArrowheads="1"/>
          </p:cNvSpPr>
          <p:nvPr/>
        </p:nvSpPr>
        <p:spPr>
          <a:xfrm>
            <a:off x="1066799" y="838200"/>
            <a:ext cx="9576391" cy="9144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3600" dirty="0">
                <a:latin typeface="Amasis MT Pro Black" panose="02040A04050005020304" pitchFamily="18" charset="0"/>
              </a:rPr>
              <a:t>Why learning rather than resolution?</a:t>
            </a:r>
          </a:p>
        </p:txBody>
      </p:sp>
      <p:sp>
        <p:nvSpPr>
          <p:cNvPr id="3" name="Rectangle 3075">
            <a:extLst>
              <a:ext uri="{FF2B5EF4-FFF2-40B4-BE49-F238E27FC236}">
                <a16:creationId xmlns:a16="http://schemas.microsoft.com/office/drawing/2014/main" id="{408B0070-CA11-6B20-4446-CFD91EF049C7}"/>
              </a:ext>
            </a:extLst>
          </p:cNvPr>
          <p:cNvSpPr txBox="1">
            <a:spLocks noChangeArrowheads="1"/>
          </p:cNvSpPr>
          <p:nvPr/>
        </p:nvSpPr>
        <p:spPr>
          <a:xfrm>
            <a:off x="1660451" y="1752600"/>
            <a:ext cx="7772400" cy="4114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dirty="0">
                <a:latin typeface="Amasis MT Pro Medium" panose="02040604050005020304" pitchFamily="18" charset="0"/>
              </a:rPr>
              <a:t>less threatening</a:t>
            </a:r>
          </a:p>
          <a:p>
            <a:r>
              <a:rPr lang="en-GB" altLang="en-US" dirty="0">
                <a:latin typeface="Amasis MT Pro Medium" panose="02040604050005020304" pitchFamily="18" charset="0"/>
              </a:rPr>
              <a:t>can do it on your own/ together/ in group</a:t>
            </a:r>
          </a:p>
          <a:p>
            <a:r>
              <a:rPr lang="en-GB" altLang="en-US" dirty="0">
                <a:latin typeface="Amasis MT Pro Medium" panose="02040604050005020304" pitchFamily="18" charset="0"/>
              </a:rPr>
              <a:t>makes the un-discussable discussable</a:t>
            </a:r>
          </a:p>
          <a:p>
            <a:r>
              <a:rPr lang="en-GB" altLang="en-US" dirty="0">
                <a:latin typeface="Amasis MT Pro Medium" panose="02040604050005020304" pitchFamily="18" charset="0"/>
              </a:rPr>
              <a:t>does not commit you to anything you do not choose to do</a:t>
            </a:r>
          </a:p>
          <a:p>
            <a:r>
              <a:rPr lang="en-GB" altLang="en-US" dirty="0">
                <a:latin typeface="Amasis MT Pro Medium" panose="02040604050005020304" pitchFamily="18" charset="0"/>
              </a:rPr>
              <a:t>creates awareness and understanding</a:t>
            </a:r>
          </a:p>
          <a:p>
            <a:r>
              <a:rPr lang="en-GB" altLang="en-US" dirty="0">
                <a:latin typeface="Amasis MT Pro Medium" panose="02040604050005020304" pitchFamily="18" charset="0"/>
              </a:rPr>
              <a:t>opens up choices and possibilities for dissolution/ resolution/ transformation</a:t>
            </a:r>
          </a:p>
          <a:p>
            <a:r>
              <a:rPr lang="en-GB" altLang="en-US" dirty="0">
                <a:latin typeface="Amasis MT Pro Medium" panose="02040604050005020304" pitchFamily="18" charset="0"/>
              </a:rPr>
              <a:t>offers an alternative to power based methods</a:t>
            </a:r>
          </a:p>
        </p:txBody>
      </p:sp>
    </p:spTree>
    <p:extLst>
      <p:ext uri="{BB962C8B-B14F-4D97-AF65-F5344CB8AC3E}">
        <p14:creationId xmlns:p14="http://schemas.microsoft.com/office/powerpoint/2010/main" val="39775362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DCADCC3-6F66-9CF8-0629-6FF8C941870E}"/>
              </a:ext>
            </a:extLst>
          </p:cNvPr>
          <p:cNvSpPr txBox="1">
            <a:spLocks noChangeArrowheads="1"/>
          </p:cNvSpPr>
          <p:nvPr/>
        </p:nvSpPr>
        <p:spPr>
          <a:xfrm>
            <a:off x="2491563" y="520996"/>
            <a:ext cx="77724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4000" dirty="0">
                <a:latin typeface="Amasis MT Pro Black" panose="02040A04050005020304" pitchFamily="18" charset="0"/>
              </a:rPr>
              <a:t>Negative emotions alert us ……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DAB80D9-C017-1C8F-12F9-B4A89757DB34}"/>
              </a:ext>
            </a:extLst>
          </p:cNvPr>
          <p:cNvSpPr txBox="1">
            <a:spLocks noChangeArrowheads="1"/>
          </p:cNvSpPr>
          <p:nvPr/>
        </p:nvSpPr>
        <p:spPr>
          <a:xfrm>
            <a:off x="2023730" y="1793506"/>
            <a:ext cx="7772400" cy="4114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en-US" dirty="0">
                <a:latin typeface="Amasis MT Pro Medium" panose="02040604050005020304" pitchFamily="18" charset="0"/>
              </a:rPr>
              <a:t>What makes difficult conversations difficult is often the negative emotions we experience before, during, after the conversation</a:t>
            </a:r>
          </a:p>
          <a:p>
            <a:endParaRPr lang="en-GB" altLang="en-US" dirty="0">
              <a:latin typeface="Amasis MT Pro Medium" panose="02040604050005020304" pitchFamily="18" charset="0"/>
            </a:endParaRPr>
          </a:p>
          <a:p>
            <a:r>
              <a:rPr lang="en-GB" altLang="en-US" dirty="0">
                <a:latin typeface="Amasis MT Pro Medium" panose="02040604050005020304" pitchFamily="18" charset="0"/>
              </a:rPr>
              <a:t>When negative emotions are experienced this is a sign that assumptions need to be questioned</a:t>
            </a:r>
          </a:p>
          <a:p>
            <a:endParaRPr lang="en-GB" altLang="en-US" dirty="0">
              <a:latin typeface="Amasis MT Pro Medium" panose="02040604050005020304" pitchFamily="18" charset="0"/>
            </a:endParaRPr>
          </a:p>
          <a:p>
            <a:r>
              <a:rPr lang="en-GB" altLang="en-US" dirty="0">
                <a:latin typeface="Amasis MT Pro Medium" panose="02040604050005020304" pitchFamily="18" charset="0"/>
              </a:rPr>
              <a:t>Feelings needed to be attended to first – not just obvious ones – the more subtle ones are often key</a:t>
            </a:r>
          </a:p>
        </p:txBody>
      </p:sp>
    </p:spTree>
    <p:extLst>
      <p:ext uri="{BB962C8B-B14F-4D97-AF65-F5344CB8AC3E}">
        <p14:creationId xmlns:p14="http://schemas.microsoft.com/office/powerpoint/2010/main" val="203491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BD2C21-BBA2-4EDD-2568-3BA5DCB7E79C}"/>
              </a:ext>
            </a:extLst>
          </p:cNvPr>
          <p:cNvSpPr txBox="1"/>
          <p:nvPr/>
        </p:nvSpPr>
        <p:spPr>
          <a:xfrm>
            <a:off x="1074048" y="1359172"/>
            <a:ext cx="1004390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6000" dirty="0">
                <a:latin typeface="Amasis MT Pro Black" panose="02040A04050005020304" pitchFamily="18" charset="0"/>
              </a:rPr>
              <a:t>THIS EVENINGS AGENDA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D081DA-093B-1DA8-3521-D4FBD0345228}"/>
              </a:ext>
            </a:extLst>
          </p:cNvPr>
          <p:cNvSpPr txBox="1"/>
          <p:nvPr/>
        </p:nvSpPr>
        <p:spPr>
          <a:xfrm>
            <a:off x="2247028" y="2775006"/>
            <a:ext cx="703808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E" sz="2400" dirty="0">
                <a:latin typeface="Amasis MT Pro Medium" panose="02040604050005020304" pitchFamily="18" charset="0"/>
              </a:rPr>
              <a:t>Introduction</a:t>
            </a:r>
          </a:p>
          <a:p>
            <a:pPr algn="ctr"/>
            <a:endParaRPr lang="en-IE" sz="2400" dirty="0">
              <a:latin typeface="Amasis MT Pro Medium" panose="02040604050005020304" pitchFamily="18" charset="0"/>
            </a:endParaRPr>
          </a:p>
          <a:p>
            <a:pPr algn="ctr"/>
            <a:r>
              <a:rPr lang="en-IE" sz="2400" dirty="0">
                <a:latin typeface="Amasis MT Pro Medium" panose="02040604050005020304" pitchFamily="18" charset="0"/>
              </a:rPr>
              <a:t>Mediation Awareness and Process</a:t>
            </a:r>
          </a:p>
          <a:p>
            <a:pPr algn="ctr"/>
            <a:endParaRPr lang="en-IE" sz="2400" dirty="0">
              <a:latin typeface="Amasis MT Pro Medium" panose="02040604050005020304" pitchFamily="18" charset="0"/>
            </a:endParaRPr>
          </a:p>
          <a:p>
            <a:pPr algn="ctr"/>
            <a:r>
              <a:rPr lang="en-IE" sz="2400" dirty="0">
                <a:latin typeface="Amasis MT Pro Medium" panose="02040604050005020304" pitchFamily="18" charset="0"/>
              </a:rPr>
              <a:t>Conflict Coaching Awareness and Process</a:t>
            </a:r>
          </a:p>
          <a:p>
            <a:pPr algn="ctr"/>
            <a:endParaRPr lang="en-IE" sz="2400" dirty="0">
              <a:latin typeface="Amasis MT Pro Medium" panose="02040604050005020304" pitchFamily="18" charset="0"/>
            </a:endParaRPr>
          </a:p>
          <a:p>
            <a:pPr algn="ctr"/>
            <a:r>
              <a:rPr lang="en-IE" sz="2400" dirty="0">
                <a:latin typeface="Amasis MT Pro Medium" panose="02040604050005020304" pitchFamily="18" charset="0"/>
              </a:rPr>
              <a:t>Thoughts When Handling Difficult Conversations</a:t>
            </a:r>
          </a:p>
          <a:p>
            <a:pPr algn="ctr"/>
            <a:endParaRPr lang="en-IE" sz="2400" dirty="0">
              <a:latin typeface="Amasis MT Pro Medium" panose="02040604050005020304" pitchFamily="18" charset="0"/>
            </a:endParaRPr>
          </a:p>
          <a:p>
            <a:pPr algn="ctr"/>
            <a:r>
              <a:rPr lang="en-IE" sz="2400" dirty="0">
                <a:latin typeface="Amasis MT Pro Medium" panose="02040604050005020304" pitchFamily="18" charset="0"/>
              </a:rPr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35858388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92C2B6D-E248-DD4B-5A37-9C8C76A67006}"/>
              </a:ext>
            </a:extLst>
          </p:cNvPr>
          <p:cNvSpPr txBox="1">
            <a:spLocks noChangeArrowheads="1"/>
          </p:cNvSpPr>
          <p:nvPr/>
        </p:nvSpPr>
        <p:spPr>
          <a:xfrm>
            <a:off x="1219200" y="381000"/>
            <a:ext cx="73914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4000" dirty="0">
                <a:latin typeface="Amasis MT Pro Black" panose="02040A04050005020304" pitchFamily="18" charset="0"/>
              </a:rPr>
              <a:t>Forms of speech: Advocacy and Inquiry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B5DCF33-CEE1-DB9D-4846-B4855FBA9FA8}"/>
              </a:ext>
            </a:extLst>
          </p:cNvPr>
          <p:cNvSpPr txBox="1">
            <a:spLocks noChangeArrowheads="1"/>
          </p:cNvSpPr>
          <p:nvPr/>
        </p:nvSpPr>
        <p:spPr>
          <a:xfrm>
            <a:off x="762000" y="1828800"/>
            <a:ext cx="7772400" cy="4114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en-GB" altLang="en-US" sz="2400" b="1" dirty="0">
                <a:latin typeface="Amasis MT Pro Medium" panose="02040604050005020304" pitchFamily="18" charset="0"/>
              </a:rPr>
              <a:t>This is my world:</a:t>
            </a:r>
            <a:r>
              <a:rPr lang="en-GB" altLang="en-US" sz="2400" dirty="0">
                <a:latin typeface="Amasis MT Pro Medium" panose="02040604050005020304" pitchFamily="18" charset="0"/>
              </a:rPr>
              <a:t> </a:t>
            </a:r>
            <a:r>
              <a:rPr lang="en-GB" altLang="en-US" sz="2400" b="1" dirty="0">
                <a:latin typeface="Amasis MT Pro Medium" panose="02040604050005020304" pitchFamily="18" charset="0"/>
              </a:rPr>
              <a:t>Advocacy</a:t>
            </a:r>
            <a:r>
              <a:rPr lang="en-GB" altLang="en-US" sz="2400" dirty="0">
                <a:latin typeface="Amasis MT Pro Medium" panose="02040604050005020304" pitchFamily="18" charset="0"/>
              </a:rPr>
              <a:t> is primarily about presenting your ideas, needs, concerns, values, beliefs, interpretations – usually how you experience the world and how you or those you represent would like things to proceed.</a:t>
            </a:r>
          </a:p>
          <a:p>
            <a:pPr marL="342900" indent="-342900"/>
            <a:endParaRPr lang="en-GB" altLang="en-US" sz="2400" dirty="0">
              <a:latin typeface="Amasis MT Pro Medium" panose="02040604050005020304" pitchFamily="18" charset="0"/>
            </a:endParaRPr>
          </a:p>
          <a:p>
            <a:pPr marL="342900" indent="-342900"/>
            <a:r>
              <a:rPr lang="en-GB" altLang="en-US" sz="2400" b="1" dirty="0">
                <a:latin typeface="Amasis MT Pro Medium" panose="02040604050005020304" pitchFamily="18" charset="0"/>
              </a:rPr>
              <a:t>What is your world like? Inquiry</a:t>
            </a:r>
            <a:r>
              <a:rPr lang="en-GB" altLang="en-US" sz="2400" dirty="0">
                <a:latin typeface="Amasis MT Pro Medium" panose="02040604050005020304" pitchFamily="18" charset="0"/>
              </a:rPr>
              <a:t> is primarily about listening, gathering information from all available sources, finding out, usually about how others see or experience the world, their feelings, reasoning, problems and so on but self-discovery is also inquiry</a:t>
            </a:r>
          </a:p>
        </p:txBody>
      </p:sp>
    </p:spTree>
    <p:extLst>
      <p:ext uri="{BB962C8B-B14F-4D97-AF65-F5344CB8AC3E}">
        <p14:creationId xmlns:p14="http://schemas.microsoft.com/office/powerpoint/2010/main" val="39816975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7702D-827A-5875-5CA0-0B4E7E349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Links that may be helpful to committees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56907-4CCE-5FBE-C6DE-7F4A4461E0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b="1" dirty="0"/>
              <a:t>Guidelines for taking effective Minutes of Meetings </a:t>
            </a:r>
            <a:endParaRPr lang="en-IE" dirty="0"/>
          </a:p>
          <a:p>
            <a:r>
              <a:rPr lang="en-GB" dirty="0"/>
              <a:t> </a:t>
            </a:r>
            <a:endParaRPr lang="en-IE" dirty="0"/>
          </a:p>
          <a:p>
            <a:pPr lvl="0"/>
            <a:r>
              <a:rPr lang="en-GB" b="1" dirty="0" err="1">
                <a:hlinkClick r:id="rId2" tooltip="Posts by Kristin Guzder"/>
              </a:rPr>
              <a:t>Guzder</a:t>
            </a:r>
            <a:r>
              <a:rPr lang="en-GB" b="1" dirty="0"/>
              <a:t>  (K)  2019  How To Take Useful Minutes Of A Meeting. This is a short four minute read</a:t>
            </a:r>
            <a:endParaRPr lang="en-IE" dirty="0"/>
          </a:p>
          <a:p>
            <a:r>
              <a:rPr lang="en-US" u="sng" dirty="0">
                <a:hlinkClick r:id="rId3"/>
              </a:rPr>
              <a:t>https://www.highspeedtraining.co.uk/hub/meeting-minutes-how-to/</a:t>
            </a:r>
            <a:endParaRPr lang="en-IE" dirty="0"/>
          </a:p>
          <a:p>
            <a:r>
              <a:rPr lang="en-US" dirty="0"/>
              <a:t> </a:t>
            </a:r>
            <a:endParaRPr lang="en-IE" dirty="0"/>
          </a:p>
          <a:p>
            <a:r>
              <a:rPr lang="en-US" dirty="0"/>
              <a:t> </a:t>
            </a:r>
            <a:endParaRPr lang="en-IE" dirty="0"/>
          </a:p>
          <a:p>
            <a:pPr lvl="0"/>
            <a:r>
              <a:rPr lang="en-GB" b="1" dirty="0"/>
              <a:t>DIY Committee Guide Resources</a:t>
            </a:r>
            <a:endParaRPr lang="en-IE" dirty="0"/>
          </a:p>
          <a:p>
            <a:r>
              <a:rPr lang="en-US" u="sng" dirty="0">
                <a:hlinkClick r:id="rId4"/>
              </a:rPr>
              <a:t>https://www.diycommitteeguide.org/governance-resources</a:t>
            </a:r>
            <a:endParaRPr lang="en-IE" dirty="0"/>
          </a:p>
          <a:p>
            <a:r>
              <a:rPr lang="en-US" dirty="0"/>
              <a:t> </a:t>
            </a:r>
            <a:endParaRPr lang="en-IE" dirty="0"/>
          </a:p>
          <a:p>
            <a:pPr lvl="0"/>
            <a:r>
              <a:rPr lang="en-GB" b="1" dirty="0"/>
              <a:t>Action Orientated Minutes of Meeting Template</a:t>
            </a:r>
            <a:endParaRPr lang="en-IE" dirty="0"/>
          </a:p>
          <a:p>
            <a:r>
              <a:rPr lang="en-US" u="sng" dirty="0">
                <a:hlinkClick r:id="rId5"/>
              </a:rPr>
              <a:t>https://www.meeting-minutes-template.com/action-oriented-minutes-of-meeting-template</a:t>
            </a:r>
            <a:endParaRPr lang="en-IE" dirty="0"/>
          </a:p>
          <a:p>
            <a:r>
              <a:rPr lang="en-US" dirty="0"/>
              <a:t> </a:t>
            </a:r>
            <a:endParaRPr lang="en-IE" dirty="0"/>
          </a:p>
          <a:p>
            <a:r>
              <a:rPr lang="en-US" dirty="0"/>
              <a:t> </a:t>
            </a:r>
            <a:endParaRPr lang="en-IE" dirty="0"/>
          </a:p>
          <a:p>
            <a:r>
              <a:rPr lang="en-US" dirty="0"/>
              <a:t> </a:t>
            </a:r>
            <a:endParaRPr lang="en-IE" dirty="0"/>
          </a:p>
          <a:p>
            <a:r>
              <a:rPr lang="en-GB" dirty="0"/>
              <a:t> </a:t>
            </a:r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76780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831A80-7674-E9FC-C8CA-791474106FF8}"/>
              </a:ext>
            </a:extLst>
          </p:cNvPr>
          <p:cNvSpPr txBox="1"/>
          <p:nvPr/>
        </p:nvSpPr>
        <p:spPr>
          <a:xfrm>
            <a:off x="3256971" y="206374"/>
            <a:ext cx="496661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E" sz="6000" dirty="0">
                <a:latin typeface="Amasis MT Pro Black" panose="02040A04050005020304" pitchFamily="18" charset="0"/>
              </a:rPr>
              <a:t>MEDIATION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54EF9F-95E4-409C-FCA0-8061BCE5B306}"/>
              </a:ext>
            </a:extLst>
          </p:cNvPr>
          <p:cNvSpPr txBox="1"/>
          <p:nvPr/>
        </p:nvSpPr>
        <p:spPr>
          <a:xfrm>
            <a:off x="742277" y="1332094"/>
            <a:ext cx="1130732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>
                <a:latin typeface="Amasis MT Pro Medium" panose="02040604050005020304" pitchFamily="18" charset="0"/>
              </a:rPr>
              <a:t>Process of bringing  two or more parties together in a safe and confidential environment </a:t>
            </a:r>
          </a:p>
          <a:p>
            <a:r>
              <a:rPr lang="en-IE" sz="2400" dirty="0">
                <a:latin typeface="Amasis MT Pro Medium" panose="02040604050005020304" pitchFamily="18" charset="0"/>
              </a:rPr>
              <a:t>to assist in a resolution of the difficulties between them.</a:t>
            </a:r>
          </a:p>
          <a:p>
            <a:endParaRPr lang="en-IE" sz="2400" dirty="0">
              <a:latin typeface="Amasis MT Pro Medium" panose="02040604050005020304" pitchFamily="18" charset="0"/>
            </a:endParaRPr>
          </a:p>
          <a:p>
            <a:r>
              <a:rPr lang="en-IE" sz="2400" dirty="0">
                <a:latin typeface="Amasis MT Pro Medium" panose="02040604050005020304" pitchFamily="18" charset="0"/>
              </a:rPr>
              <a:t>The mediator is an impartial participant whose conduct is governed by the Mediation Act</a:t>
            </a:r>
          </a:p>
          <a:p>
            <a:endParaRPr lang="en-IE" sz="2400" dirty="0">
              <a:latin typeface="Amasis MT Pro Medium" panose="02040604050005020304" pitchFamily="18" charset="0"/>
            </a:endParaRPr>
          </a:p>
          <a:p>
            <a:r>
              <a:rPr lang="en-IE" sz="2400" dirty="0">
                <a:latin typeface="Amasis MT Pro Medium" panose="02040604050005020304" pitchFamily="18" charset="0"/>
              </a:rPr>
              <a:t>There are normally 2 private meeting  before the parties get into joint session (if the difficulties are mediatable)</a:t>
            </a:r>
          </a:p>
          <a:p>
            <a:endParaRPr lang="en-IE" sz="2400" dirty="0">
              <a:latin typeface="Amasis MT Pro Medium" panose="02040604050005020304" pitchFamily="18" charset="0"/>
            </a:endParaRPr>
          </a:p>
          <a:p>
            <a:r>
              <a:rPr lang="en-IE" sz="2400" dirty="0">
                <a:latin typeface="Amasis MT Pro Medium" panose="02040604050005020304" pitchFamily="18" charset="0"/>
              </a:rPr>
              <a:t>Issues can be resolved in 1 or more joint sessions, determined by the willingness of the parties to work together and/or the number of issues between them.</a:t>
            </a:r>
          </a:p>
          <a:p>
            <a:endParaRPr lang="en-IE" sz="2400" dirty="0">
              <a:latin typeface="Amasis MT Pro Medium" panose="02040604050005020304" pitchFamily="18" charset="0"/>
            </a:endParaRPr>
          </a:p>
          <a:p>
            <a:r>
              <a:rPr lang="en-IE" sz="2400" dirty="0">
                <a:latin typeface="Amasis MT Pro Medium" panose="02040604050005020304" pitchFamily="18" charset="0"/>
              </a:rPr>
              <a:t>Either party can withdraw from the mediation at any time</a:t>
            </a:r>
            <a:r>
              <a:rPr lang="en-IE" sz="2400" dirty="0">
                <a:latin typeface="Amasis MT Pro Black" panose="02040A040500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6268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FA4EA03-35D8-1CFA-3AF7-1557B1AAAF3B}"/>
              </a:ext>
            </a:extLst>
          </p:cNvPr>
          <p:cNvSpPr txBox="1"/>
          <p:nvPr/>
        </p:nvSpPr>
        <p:spPr>
          <a:xfrm>
            <a:off x="1332093" y="84454"/>
            <a:ext cx="88707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6000" dirty="0">
                <a:latin typeface="Amasis MT Pro Black" panose="02040A04050005020304" pitchFamily="18" charset="0"/>
              </a:rPr>
              <a:t>CONFLICT COACHING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153AFC-9F4E-A1B2-A043-A57A57DF6E5D}"/>
              </a:ext>
            </a:extLst>
          </p:cNvPr>
          <p:cNvSpPr txBox="1"/>
          <p:nvPr/>
        </p:nvSpPr>
        <p:spPr>
          <a:xfrm>
            <a:off x="0" y="1006521"/>
            <a:ext cx="11103809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>
                <a:latin typeface="Amasis MT Pro Medium" panose="02040604050005020304" pitchFamily="18" charset="0"/>
              </a:rPr>
              <a:t>I would be confident that we are all going to experience conflict at some </a:t>
            </a:r>
          </a:p>
          <a:p>
            <a:r>
              <a:rPr lang="en-IE" sz="2400" dirty="0">
                <a:latin typeface="Amasis MT Pro Medium" panose="02040604050005020304" pitchFamily="18" charset="0"/>
              </a:rPr>
              <a:t>stage of our lives.</a:t>
            </a:r>
          </a:p>
          <a:p>
            <a:r>
              <a:rPr lang="en-IE" sz="2400" dirty="0">
                <a:latin typeface="Amasis MT Pro Medium" panose="02040604050005020304" pitchFamily="18" charset="0"/>
              </a:rPr>
              <a:t>This conflict can manifest itself in many ways and sometimes its difficult to </a:t>
            </a:r>
          </a:p>
          <a:p>
            <a:r>
              <a:rPr lang="en-IE" sz="2400" dirty="0">
                <a:latin typeface="Amasis MT Pro Medium" panose="02040604050005020304" pitchFamily="18" charset="0"/>
              </a:rPr>
              <a:t>solve it on you own.</a:t>
            </a:r>
          </a:p>
          <a:p>
            <a:endParaRPr lang="en-IE" sz="2400" dirty="0">
              <a:latin typeface="Amasis MT Pro Medium" panose="02040604050005020304" pitchFamily="18" charset="0"/>
            </a:endParaRPr>
          </a:p>
          <a:p>
            <a:r>
              <a:rPr lang="en-IE" sz="2400" dirty="0">
                <a:latin typeface="Amasis MT Pro Medium" panose="02040604050005020304" pitchFamily="18" charset="0"/>
              </a:rPr>
              <a:t>Conflict Coaching can help in many ways.</a:t>
            </a:r>
          </a:p>
          <a:p>
            <a:r>
              <a:rPr lang="en-IE" sz="2400" dirty="0">
                <a:latin typeface="Amasis MT Pro Medium" panose="02040604050005020304" pitchFamily="18" charset="0"/>
              </a:rPr>
              <a:t>	It can  help in preparing you for Mediation.</a:t>
            </a:r>
          </a:p>
          <a:p>
            <a:r>
              <a:rPr lang="en-IE" sz="2400" dirty="0">
                <a:latin typeface="Amasis MT Pro Medium" panose="02040604050005020304" pitchFamily="18" charset="0"/>
              </a:rPr>
              <a:t>	It can help in preparing you for a difficult conversation that you want</a:t>
            </a:r>
          </a:p>
          <a:p>
            <a:r>
              <a:rPr lang="en-IE" sz="2400" dirty="0">
                <a:latin typeface="Amasis MT Pro Medium" panose="02040604050005020304" pitchFamily="18" charset="0"/>
              </a:rPr>
              <a:t>		 to have.</a:t>
            </a:r>
          </a:p>
          <a:p>
            <a:r>
              <a:rPr lang="en-IE" sz="2400" dirty="0">
                <a:latin typeface="Amasis MT Pro Medium" panose="02040604050005020304" pitchFamily="18" charset="0"/>
              </a:rPr>
              <a:t>	If you are the type of person who is easily triggered or reacts negatively </a:t>
            </a:r>
          </a:p>
          <a:p>
            <a:r>
              <a:rPr lang="en-IE" sz="2400" dirty="0">
                <a:latin typeface="Amasis MT Pro Medium" panose="02040604050005020304" pitchFamily="18" charset="0"/>
              </a:rPr>
              <a:t>		on conversation it can help you identify and control you triggers.</a:t>
            </a:r>
          </a:p>
          <a:p>
            <a:endParaRPr lang="en-IE" sz="2400" dirty="0">
              <a:latin typeface="Amasis MT Pro Medium" panose="02040604050005020304" pitchFamily="18" charset="0"/>
            </a:endParaRPr>
          </a:p>
          <a:p>
            <a:r>
              <a:rPr lang="en-IE" sz="2400" dirty="0">
                <a:latin typeface="Amasis MT Pro Medium" panose="02040604050005020304" pitchFamily="18" charset="0"/>
              </a:rPr>
              <a:t>The process is  one on one coaching where the difficulties being </a:t>
            </a:r>
          </a:p>
          <a:p>
            <a:r>
              <a:rPr lang="en-IE" sz="2400" dirty="0">
                <a:latin typeface="Amasis MT Pro Medium" panose="02040604050005020304" pitchFamily="18" charset="0"/>
              </a:rPr>
              <a:t>experienced in conversation can be identified, solutions found and </a:t>
            </a:r>
          </a:p>
          <a:p>
            <a:r>
              <a:rPr lang="en-IE" sz="2400" dirty="0">
                <a:latin typeface="Amasis MT Pro Medium" panose="02040604050005020304" pitchFamily="18" charset="0"/>
              </a:rPr>
              <a:t>preparation for difficult conversations going forward established.</a:t>
            </a:r>
          </a:p>
        </p:txBody>
      </p:sp>
    </p:spTree>
    <p:extLst>
      <p:ext uri="{BB962C8B-B14F-4D97-AF65-F5344CB8AC3E}">
        <p14:creationId xmlns:p14="http://schemas.microsoft.com/office/powerpoint/2010/main" val="3958354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7FEB4AB-74C3-06CC-10A5-FBBC97B95597}"/>
              </a:ext>
            </a:extLst>
          </p:cNvPr>
          <p:cNvSpPr txBox="1"/>
          <p:nvPr/>
        </p:nvSpPr>
        <p:spPr>
          <a:xfrm>
            <a:off x="1930070" y="492997"/>
            <a:ext cx="117558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6000" dirty="0">
                <a:latin typeface="Amasis MT Pro Black" panose="02040A04050005020304" pitchFamily="18" charset="0"/>
              </a:rPr>
              <a:t>HANDLING DIFFICULT CONVERSATIONS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890739-A73D-7C94-70E5-18FD8B1957F6}"/>
              </a:ext>
            </a:extLst>
          </p:cNvPr>
          <p:cNvSpPr txBox="1">
            <a:spLocks/>
          </p:cNvSpPr>
          <p:nvPr/>
        </p:nvSpPr>
        <p:spPr>
          <a:xfrm>
            <a:off x="1342232" y="2921586"/>
            <a:ext cx="9144000" cy="23281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                 </a:t>
            </a:r>
            <a:r>
              <a:rPr lang="en-US" sz="2400" dirty="0">
                <a:latin typeface="Amasis MT Pro Black" panose="02040A04050005020304" pitchFamily="18" charset="0"/>
              </a:rPr>
              <a:t>Think about the powerful impact within these                		four simple phrases: </a:t>
            </a:r>
          </a:p>
          <a:p>
            <a:pPr marL="0" indent="0">
              <a:buNone/>
            </a:pPr>
            <a:endParaRPr lang="en-US" sz="2400" dirty="0">
              <a:latin typeface="Amasis MT Pro Black" panose="02040A04050005020304" pitchFamily="18" charset="0"/>
            </a:endParaRPr>
          </a:p>
          <a:p>
            <a:pPr algn="ctr"/>
            <a:r>
              <a:rPr lang="en-US" sz="2400" dirty="0">
                <a:latin typeface="Amasis MT Pro Black" panose="02040A04050005020304" pitchFamily="18" charset="0"/>
              </a:rPr>
              <a:t>I love you.</a:t>
            </a:r>
          </a:p>
          <a:p>
            <a:pPr algn="ctr"/>
            <a:r>
              <a:rPr lang="en-US" sz="2400" dirty="0">
                <a:latin typeface="Amasis MT Pro Black" panose="02040A04050005020304" pitchFamily="18" charset="0"/>
              </a:rPr>
              <a:t> I hate you. </a:t>
            </a:r>
          </a:p>
          <a:p>
            <a:pPr algn="ctr"/>
            <a:r>
              <a:rPr lang="en-US" sz="2400" dirty="0">
                <a:latin typeface="Amasis MT Pro Black" panose="02040A04050005020304" pitchFamily="18" charset="0"/>
              </a:rPr>
              <a:t>I’m sorry</a:t>
            </a:r>
          </a:p>
          <a:p>
            <a:pPr algn="ctr"/>
            <a:r>
              <a:rPr lang="en-US" sz="2400" dirty="0">
                <a:latin typeface="Amasis MT Pro Black" panose="02040A04050005020304" pitchFamily="18" charset="0"/>
              </a:rPr>
              <a:t>I Forgive you</a:t>
            </a:r>
          </a:p>
          <a:p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2186697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D95160-F640-B86F-BD51-C003773BD114}"/>
              </a:ext>
            </a:extLst>
          </p:cNvPr>
          <p:cNvSpPr txBox="1"/>
          <p:nvPr/>
        </p:nvSpPr>
        <p:spPr>
          <a:xfrm>
            <a:off x="935421" y="365403"/>
            <a:ext cx="10195034" cy="55476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300"/>
              </a:spcAft>
              <a:buNone/>
            </a:pPr>
            <a:r>
              <a:rPr lang="en-GB" sz="3200" b="1" kern="1600" dirty="0">
                <a:effectLst/>
                <a:latin typeface="Amasis MT Pro Black" panose="02040A04050005020304" pitchFamily="18" charset="0"/>
              </a:rPr>
              <a:t>Difficult conversations – putting it all together</a:t>
            </a:r>
            <a:endParaRPr lang="en-IE" sz="3200" b="1" kern="1600" dirty="0">
              <a:effectLst/>
              <a:latin typeface="Amasis MT Pro Black" panose="02040A04050005020304" pitchFamily="18" charset="0"/>
            </a:endParaRPr>
          </a:p>
          <a:p>
            <a:pPr algn="ctr">
              <a:buNone/>
            </a:pPr>
            <a:r>
              <a:rPr lang="en-GB" sz="32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 </a:t>
            </a:r>
            <a:endParaRPr lang="en-IE" sz="32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Creating a learning conversation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 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What is/ are your purposes?  Do they make sense?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- some useful purposes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Learning their story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Expressing your views and feelings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Problem-solving together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Improving communication/ relationship between you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 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 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If you decide to go ahead with a conversation - remember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You can’t change the other person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Don’t hit and run e.g. give a quick evaluation or judgement and then walk away without unfolding or leaving them without the opportunity to respond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Don’t focus on short term relief at the expense of </a:t>
            </a:r>
            <a:r>
              <a:rPr lang="en-GB" sz="1800" dirty="0" err="1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longterm</a:t>
            </a: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 cost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I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040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CB79595-DD18-564E-9FF0-92D2E3DA3297}"/>
              </a:ext>
            </a:extLst>
          </p:cNvPr>
          <p:cNvSpPr txBox="1"/>
          <p:nvPr/>
        </p:nvSpPr>
        <p:spPr>
          <a:xfrm>
            <a:off x="882869" y="199973"/>
            <a:ext cx="10279117" cy="6678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3200" b="1" kern="1600" dirty="0">
                <a:latin typeface="Amasis MT Pro Black" panose="02040A04050005020304" pitchFamily="18" charset="0"/>
              </a:rPr>
              <a:t>Difficult conversations – putting it all together</a:t>
            </a:r>
            <a:endParaRPr lang="en-IE" sz="3200" b="1" kern="1600" dirty="0">
              <a:latin typeface="Amasis MT Pro Black" panose="02040A04050005020304" pitchFamily="18" charset="0"/>
            </a:endParaRPr>
          </a:p>
          <a:p>
            <a:pPr>
              <a:buNone/>
            </a:pP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Some liberating assumptions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It is not my responsibility to make it better/ to solve the problem; it is my responsibility to do my best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They have limitations too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This conflict does not define who I am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Letting go does not mean I have lost or no longer care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 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 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If you decide to raise the issues what kind of attitude or meta-skill would be helpful towards achieving your purposes?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Awareness – notice multiple signals and multiple levels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Mindfulness - slow down – a lot is happening – things are more complex than they seem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Curiosity – be open to learning – there is a lot of relevant information you are not aware of yet.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Kindness – we all have our shortcomings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Transparency – willingness to share your story, views, feelings, observations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Guesthouse – welcome all – listen well 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Eldership -  all voices need to be heard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GB" sz="1800" dirty="0">
                <a:effectLst/>
                <a:latin typeface="Amasis MT Pro Black" panose="02040A04050005020304" pitchFamily="18" charset="0"/>
                <a:ea typeface="Times New Roman" panose="02020603050405020304" pitchFamily="18" charset="0"/>
              </a:rPr>
              <a:t> </a:t>
            </a:r>
            <a:endParaRPr lang="en-IE" sz="1800" dirty="0">
              <a:effectLst/>
              <a:latin typeface="Amasis MT Pro Black" panose="02040A040500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497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AEF0E3-4AE0-6B39-8FC1-7EB9E6C5656D}"/>
              </a:ext>
            </a:extLst>
          </p:cNvPr>
          <p:cNvSpPr txBox="1"/>
          <p:nvPr/>
        </p:nvSpPr>
        <p:spPr>
          <a:xfrm>
            <a:off x="924910" y="1942320"/>
            <a:ext cx="1090973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2400" b="1" dirty="0">
                <a:latin typeface="Amasis MT Pro Black" panose="02040A04050005020304" pitchFamily="18" charset="0"/>
              </a:rPr>
              <a:t>Intractability</a:t>
            </a:r>
            <a:r>
              <a:rPr lang="en-GB" altLang="en-US" sz="2400" dirty="0">
                <a:latin typeface="Amasis MT Pro Black" panose="02040A04050005020304" pitchFamily="18" charset="0"/>
              </a:rPr>
              <a:t>: </a:t>
            </a:r>
            <a:r>
              <a:rPr lang="en-GB" altLang="en-US" sz="2400" dirty="0">
                <a:latin typeface="Amasis MT Pro Medium" panose="02040604050005020304" pitchFamily="18" charset="0"/>
              </a:rPr>
              <a:t>longstanding history/suffering, exhausted efforts to solve, unable to put baggage from past aside</a:t>
            </a:r>
          </a:p>
          <a:p>
            <a:pPr eaLnBrk="1" hangingPunct="1"/>
            <a:r>
              <a:rPr lang="en-GB" altLang="en-US" sz="2400" b="1" dirty="0">
                <a:latin typeface="Amasis MT Pro Black" panose="02040A04050005020304" pitchFamily="18" charset="0"/>
              </a:rPr>
              <a:t>Taboo</a:t>
            </a:r>
            <a:r>
              <a:rPr lang="en-GB" altLang="en-US" sz="2400" dirty="0">
                <a:latin typeface="Amasis MT Pro Black" panose="02040A04050005020304" pitchFamily="18" charset="0"/>
              </a:rPr>
              <a:t>: </a:t>
            </a:r>
            <a:r>
              <a:rPr lang="en-GB" altLang="en-US" sz="2400" dirty="0">
                <a:latin typeface="Amasis MT Pro Medium" panose="02040604050005020304" pitchFamily="18" charset="0"/>
              </a:rPr>
              <a:t>too sensitive to mention/ un-discussable without major blow-up </a:t>
            </a:r>
          </a:p>
          <a:p>
            <a:pPr eaLnBrk="1" hangingPunct="1"/>
            <a:r>
              <a:rPr lang="en-GB" altLang="en-US" sz="2400" b="1" dirty="0">
                <a:latin typeface="Amasis MT Pro Black" panose="02040A04050005020304" pitchFamily="18" charset="0"/>
              </a:rPr>
              <a:t>Threat</a:t>
            </a:r>
            <a:r>
              <a:rPr lang="en-GB" altLang="en-US" sz="2400" dirty="0">
                <a:latin typeface="Amasis MT Pro Black" panose="02040A04050005020304" pitchFamily="18" charset="0"/>
              </a:rPr>
              <a:t>: </a:t>
            </a:r>
            <a:r>
              <a:rPr lang="en-GB" altLang="en-US" sz="2400" dirty="0">
                <a:latin typeface="Amasis MT Pro Medium" panose="02040604050005020304" pitchFamily="18" charset="0"/>
              </a:rPr>
              <a:t>fear of critical attack/ harassment re. behaviour, competence, judgement</a:t>
            </a:r>
          </a:p>
          <a:p>
            <a:pPr eaLnBrk="1" hangingPunct="1"/>
            <a:r>
              <a:rPr lang="en-GB" altLang="en-US" sz="2400" b="1" dirty="0">
                <a:latin typeface="Amasis MT Pro Black" panose="02040A04050005020304" pitchFamily="18" charset="0"/>
              </a:rPr>
              <a:t>Aggression</a:t>
            </a:r>
            <a:r>
              <a:rPr lang="en-GB" altLang="en-US" sz="2400" dirty="0">
                <a:latin typeface="Amasis MT Pro Black" panose="02040A04050005020304" pitchFamily="18" charset="0"/>
              </a:rPr>
              <a:t>: </a:t>
            </a:r>
            <a:r>
              <a:rPr lang="en-GB" altLang="en-US" sz="2400" dirty="0">
                <a:latin typeface="Amasis MT Pro Medium" panose="02040604050005020304" pitchFamily="18" charset="0"/>
              </a:rPr>
              <a:t>oppressive/ intimidating manner of criticism, disdainful/ dismissive responses, etc.</a:t>
            </a:r>
          </a:p>
          <a:p>
            <a:pPr eaLnBrk="1" hangingPunct="1"/>
            <a:r>
              <a:rPr lang="en-GB" altLang="en-US" sz="2400" b="1" dirty="0">
                <a:latin typeface="Amasis MT Pro Black" panose="02040A04050005020304" pitchFamily="18" charset="0"/>
              </a:rPr>
              <a:t>Evasion</a:t>
            </a:r>
            <a:r>
              <a:rPr lang="en-GB" altLang="en-US" sz="2400" dirty="0">
                <a:latin typeface="Amasis MT Pro Black" panose="02040A04050005020304" pitchFamily="18" charset="0"/>
              </a:rPr>
              <a:t>: </a:t>
            </a:r>
            <a:r>
              <a:rPr lang="en-GB" altLang="en-US" sz="2400" dirty="0">
                <a:latin typeface="Amasis MT Pro Medium" panose="02040604050005020304" pitchFamily="18" charset="0"/>
              </a:rPr>
              <a:t>of issue, discussion, accountability using socially acceptable techniques</a:t>
            </a:r>
          </a:p>
          <a:p>
            <a:pPr eaLnBrk="1" hangingPunct="1"/>
            <a:r>
              <a:rPr lang="en-GB" altLang="en-US" sz="2400" b="1" dirty="0">
                <a:latin typeface="Amasis MT Pro Black" panose="02040A04050005020304" pitchFamily="18" charset="0"/>
              </a:rPr>
              <a:t>Subversion</a:t>
            </a:r>
            <a:r>
              <a:rPr lang="en-GB" altLang="en-US" sz="2400" dirty="0">
                <a:latin typeface="Amasis MT Pro Black" panose="02040A04050005020304" pitchFamily="18" charset="0"/>
              </a:rPr>
              <a:t>: </a:t>
            </a:r>
            <a:r>
              <a:rPr lang="en-GB" altLang="en-US" sz="2400" dirty="0">
                <a:latin typeface="Amasis MT Pro Medium" panose="02040604050005020304" pitchFamily="18" charset="0"/>
              </a:rPr>
              <a:t>efforts to derail, disrupt to avoid difficulties</a:t>
            </a:r>
          </a:p>
          <a:p>
            <a:pPr eaLnBrk="1" hangingPunct="1"/>
            <a:r>
              <a:rPr lang="en-GB" altLang="en-US" sz="2400" b="1" dirty="0">
                <a:latin typeface="Amasis MT Pro Black" panose="02040A04050005020304" pitchFamily="18" charset="0"/>
              </a:rPr>
              <a:t>Incompetence</a:t>
            </a:r>
            <a:r>
              <a:rPr lang="en-GB" altLang="en-US" sz="2400" dirty="0">
                <a:latin typeface="Amasis MT Pro Black" panose="02040A04050005020304" pitchFamily="18" charset="0"/>
              </a:rPr>
              <a:t>: </a:t>
            </a:r>
            <a:r>
              <a:rPr lang="en-GB" altLang="en-US" sz="2400" dirty="0">
                <a:latin typeface="Amasis MT Pro Medium" panose="02040604050005020304" pitchFamily="18" charset="0"/>
              </a:rPr>
              <a:t>limited self-awareness, sensitivity to others</a:t>
            </a:r>
            <a:r>
              <a:rPr lang="en-GB" altLang="en-US" sz="2400" dirty="0">
                <a:latin typeface="Amasis MT Pro Black" panose="02040A04050005020304" pitchFamily="18" charset="0"/>
              </a:rPr>
              <a:t>, </a:t>
            </a:r>
            <a:r>
              <a:rPr lang="en-GB" altLang="en-US" sz="2400" dirty="0">
                <a:latin typeface="Amasis MT Pro Medium" panose="02040604050005020304" pitchFamily="18" charset="0"/>
              </a:rPr>
              <a:t>processing and communication skills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EE1F91-463D-79D0-6A9C-C4E431021CDF}"/>
              </a:ext>
            </a:extLst>
          </p:cNvPr>
          <p:cNvSpPr txBox="1"/>
          <p:nvPr/>
        </p:nvSpPr>
        <p:spPr>
          <a:xfrm>
            <a:off x="1160995" y="861849"/>
            <a:ext cx="98700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kern="1600" dirty="0">
                <a:latin typeface="Amasis MT Pro Black" panose="02040A04050005020304" pitchFamily="18" charset="0"/>
              </a:rPr>
              <a:t>Difficult conversations – putting it all together</a:t>
            </a:r>
            <a:endParaRPr lang="en-IE" sz="3200" b="1" kern="16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94804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1506</TotalTime>
  <Words>2002</Words>
  <Application>Microsoft Office PowerPoint</Application>
  <PresentationFormat>Widescreen</PresentationFormat>
  <Paragraphs>287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3" baseType="lpstr">
      <vt:lpstr>Amasis MT Pro Black</vt:lpstr>
      <vt:lpstr>Amasis MT Pro Medium</vt:lpstr>
      <vt:lpstr>Aptos</vt:lpstr>
      <vt:lpstr>Arial</vt:lpstr>
      <vt:lpstr>Calibri</vt:lpstr>
      <vt:lpstr>Marlett</vt:lpstr>
      <vt:lpstr>Times</vt:lpstr>
      <vt:lpstr>Times New Roman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Links that may be helpful to committees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 Lynch</dc:creator>
  <cp:lastModifiedBy>Luke Quinlan</cp:lastModifiedBy>
  <cp:revision>2</cp:revision>
  <dcterms:created xsi:type="dcterms:W3CDTF">2026-05-18T10:53:53Z</dcterms:created>
  <dcterms:modified xsi:type="dcterms:W3CDTF">2026-06-03T08:35:10Z</dcterms:modified>
</cp:coreProperties>
</file>