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2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708" r:id="rId3"/>
    <p:sldMasterId id="2147483726" r:id="rId4"/>
    <p:sldMasterId id="2147483744" r:id="rId5"/>
    <p:sldMasterId id="2147483915" r:id="rId6"/>
    <p:sldMasterId id="2147483688" r:id="rId7"/>
    <p:sldMasterId id="2147483767" r:id="rId8"/>
    <p:sldMasterId id="2147483775" r:id="rId9"/>
    <p:sldMasterId id="2147483759" r:id="rId10"/>
    <p:sldMasterId id="2147483798" r:id="rId11"/>
    <p:sldMasterId id="2147483806" r:id="rId12"/>
    <p:sldMasterId id="2147483790" r:id="rId13"/>
    <p:sldMasterId id="2147483907" r:id="rId14"/>
    <p:sldMasterId id="2147483899" r:id="rId15"/>
    <p:sldMasterId id="2147483822" r:id="rId16"/>
    <p:sldMasterId id="2147483830" r:id="rId17"/>
    <p:sldMasterId id="2147483814" r:id="rId18"/>
    <p:sldMasterId id="2147483846" r:id="rId19"/>
    <p:sldMasterId id="2147483854" r:id="rId20"/>
    <p:sldMasterId id="2147483862" r:id="rId21"/>
    <p:sldMasterId id="2147483870" r:id="rId22"/>
    <p:sldMasterId id="2147483878" r:id="rId23"/>
    <p:sldMasterId id="2147483886" r:id="rId24"/>
    <p:sldMasterId id="2147483894" r:id="rId25"/>
  </p:sldMasterIdLst>
  <p:notesMasterIdLst>
    <p:notesMasterId r:id="rId61"/>
  </p:notesMasterIdLst>
  <p:sldIdLst>
    <p:sldId id="256" r:id="rId26"/>
    <p:sldId id="284" r:id="rId27"/>
    <p:sldId id="282" r:id="rId28"/>
    <p:sldId id="292" r:id="rId29"/>
    <p:sldId id="414" r:id="rId30"/>
    <p:sldId id="415" r:id="rId31"/>
    <p:sldId id="416" r:id="rId32"/>
    <p:sldId id="417" r:id="rId33"/>
    <p:sldId id="418" r:id="rId34"/>
    <p:sldId id="419" r:id="rId35"/>
    <p:sldId id="422" r:id="rId36"/>
    <p:sldId id="400" r:id="rId37"/>
    <p:sldId id="396" r:id="rId38"/>
    <p:sldId id="325" r:id="rId39"/>
    <p:sldId id="399" r:id="rId40"/>
    <p:sldId id="398" r:id="rId41"/>
    <p:sldId id="342" r:id="rId42"/>
    <p:sldId id="397" r:id="rId43"/>
    <p:sldId id="401" r:id="rId44"/>
    <p:sldId id="423" r:id="rId45"/>
    <p:sldId id="257" r:id="rId46"/>
    <p:sldId id="424" r:id="rId47"/>
    <p:sldId id="421" r:id="rId48"/>
    <p:sldId id="392" r:id="rId49"/>
    <p:sldId id="425" r:id="rId50"/>
    <p:sldId id="426" r:id="rId51"/>
    <p:sldId id="427" r:id="rId52"/>
    <p:sldId id="428" r:id="rId53"/>
    <p:sldId id="429" r:id="rId54"/>
    <p:sldId id="430" r:id="rId55"/>
    <p:sldId id="431" r:id="rId56"/>
    <p:sldId id="395" r:id="rId57"/>
    <p:sldId id="433" r:id="rId58"/>
    <p:sldId id="432" r:id="rId59"/>
    <p:sldId id="27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83168" autoAdjust="0"/>
  </p:normalViewPr>
  <p:slideViewPr>
    <p:cSldViewPr snapToGrid="0" snapToObjects="1">
      <p:cViewPr>
        <p:scale>
          <a:sx n="60" d="100"/>
          <a:sy n="60" d="100"/>
        </p:scale>
        <p:origin x="426" y="4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018E1-B98E-459F-851E-71744C156A2C}" type="datetimeFigureOut">
              <a:rPr lang="en-IE" smtClean="0"/>
              <a:t>19/05/2026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613CB-A230-4370-9DFA-9C147D39FEB1}" type="slidenum">
              <a:rPr lang="en-IE" smtClean="0"/>
              <a:t>‹#›</a:t>
            </a:fld>
            <a:endParaRPr lang="en-IE"/>
          </a:p>
        </p:txBody>
      </p:sp>
    </p:spTree>
    <p:extLst>
      <p:ext uri="{BB962C8B-B14F-4D97-AF65-F5344CB8AC3E}">
        <p14:creationId xmlns:p14="http://schemas.microsoft.com/office/powerpoint/2010/main" val="41135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States cannot regulate in areas that fall under the exclusive competence of the Union unless they are specifically authorized to do so</a:t>
            </a:r>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6</a:t>
            </a:fld>
            <a:endParaRPr lang="en-IE"/>
          </a:p>
        </p:txBody>
      </p:sp>
    </p:spTree>
    <p:extLst>
      <p:ext uri="{BB962C8B-B14F-4D97-AF65-F5344CB8AC3E}">
        <p14:creationId xmlns:p14="http://schemas.microsoft.com/office/powerpoint/2010/main" val="300613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24</a:t>
            </a:fld>
            <a:endParaRPr lang="en-IE"/>
          </a:p>
        </p:txBody>
      </p:sp>
    </p:spTree>
    <p:extLst>
      <p:ext uri="{BB962C8B-B14F-4D97-AF65-F5344CB8AC3E}">
        <p14:creationId xmlns:p14="http://schemas.microsoft.com/office/powerpoint/2010/main" val="184162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3BE7-87C1-02C4-5AAF-84AC97EED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075CE-940A-05BB-DF72-B72704B14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AAE3C-0A4B-D1EF-8E08-DE35093DEB3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60C7DF43-7CB9-E1E2-CF5D-9D6E745EE7F1}"/>
              </a:ext>
            </a:extLst>
          </p:cNvPr>
          <p:cNvSpPr>
            <a:spLocks noGrp="1"/>
          </p:cNvSpPr>
          <p:nvPr>
            <p:ph type="sldNum" sz="quarter" idx="5"/>
          </p:nvPr>
        </p:nvSpPr>
        <p:spPr/>
        <p:txBody>
          <a:bodyPr/>
          <a:lstStyle/>
          <a:p>
            <a:fld id="{203613CB-A230-4370-9DFA-9C147D39FEB1}" type="slidenum">
              <a:rPr lang="en-IE" smtClean="0"/>
              <a:t>25</a:t>
            </a:fld>
            <a:endParaRPr lang="en-IE"/>
          </a:p>
        </p:txBody>
      </p:sp>
    </p:spTree>
    <p:extLst>
      <p:ext uri="{BB962C8B-B14F-4D97-AF65-F5344CB8AC3E}">
        <p14:creationId xmlns:p14="http://schemas.microsoft.com/office/powerpoint/2010/main" val="212266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917A9-B1A7-C4E4-74DE-0A0E4EBA1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8F22B-1D7C-F59A-563B-F89B4A005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5570E-97A4-6378-567A-5FD427D3F17B}"/>
              </a:ext>
            </a:extLst>
          </p:cNvPr>
          <p:cNvSpPr>
            <a:spLocks noGrp="1"/>
          </p:cNvSpPr>
          <p:nvPr>
            <p:ph type="body" idx="1"/>
          </p:nvPr>
        </p:nvSpPr>
        <p:spPr/>
        <p:txBody>
          <a:bodyPr/>
          <a:lstStyle/>
          <a:p>
            <a:r>
              <a:rPr lang="en-US" dirty="0"/>
              <a:t>It follows that Member States have a certain degree of discretion in identifying the most representative peatland sites</a:t>
            </a:r>
          </a:p>
          <a:p>
            <a:endParaRPr lang="en-US" dirty="0"/>
          </a:p>
          <a:p>
            <a:r>
              <a:rPr lang="en-US" dirty="0"/>
              <a:t>Ireland has failed to designate 217 of the SCIs, of which 20 are raised bogs. Given the large number of privately owned lands among the areas designated as SACs, Ireland relied on the complexity of the formal designation process which can result in the need to engage with thousands of landowners individually and to handle hundreds of appeals filed by them.49 The CJEU did not however accept this argument, recalling that ‘Member States cannot plead provisions, practices or situations prevailing in its domestic legal order to justify failure to observe obligations arising under EU law’.</a:t>
            </a:r>
            <a:endParaRPr lang="en-IE" dirty="0"/>
          </a:p>
        </p:txBody>
      </p:sp>
      <p:sp>
        <p:nvSpPr>
          <p:cNvPr id="4" name="Slide Number Placeholder 3">
            <a:extLst>
              <a:ext uri="{FF2B5EF4-FFF2-40B4-BE49-F238E27FC236}">
                <a16:creationId xmlns:a16="http://schemas.microsoft.com/office/drawing/2014/main" id="{CBC8DAA8-BC01-075B-F125-226BD81EB126}"/>
              </a:ext>
            </a:extLst>
          </p:cNvPr>
          <p:cNvSpPr>
            <a:spLocks noGrp="1"/>
          </p:cNvSpPr>
          <p:nvPr>
            <p:ph type="sldNum" sz="quarter" idx="5"/>
          </p:nvPr>
        </p:nvSpPr>
        <p:spPr/>
        <p:txBody>
          <a:bodyPr/>
          <a:lstStyle/>
          <a:p>
            <a:fld id="{203613CB-A230-4370-9DFA-9C147D39FEB1}" type="slidenum">
              <a:rPr lang="en-IE" smtClean="0"/>
              <a:t>26</a:t>
            </a:fld>
            <a:endParaRPr lang="en-IE"/>
          </a:p>
        </p:txBody>
      </p:sp>
    </p:spTree>
    <p:extLst>
      <p:ext uri="{BB962C8B-B14F-4D97-AF65-F5344CB8AC3E}">
        <p14:creationId xmlns:p14="http://schemas.microsoft.com/office/powerpoint/2010/main" val="59730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98C1-6BB2-D8C1-9B2A-C0FF52FBE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EEDCA-EA39-C2DB-34BD-3E7051723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89154-8853-68CD-8685-BCD8E7B2B591}"/>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96E8EAFF-BC66-B8AA-E7B6-2322CB7016E2}"/>
              </a:ext>
            </a:extLst>
          </p:cNvPr>
          <p:cNvSpPr>
            <a:spLocks noGrp="1"/>
          </p:cNvSpPr>
          <p:nvPr>
            <p:ph type="sldNum" sz="quarter" idx="5"/>
          </p:nvPr>
        </p:nvSpPr>
        <p:spPr/>
        <p:txBody>
          <a:bodyPr/>
          <a:lstStyle/>
          <a:p>
            <a:fld id="{203613CB-A230-4370-9DFA-9C147D39FEB1}" type="slidenum">
              <a:rPr lang="en-IE" smtClean="0"/>
              <a:t>27</a:t>
            </a:fld>
            <a:endParaRPr lang="en-IE"/>
          </a:p>
        </p:txBody>
      </p:sp>
    </p:spTree>
    <p:extLst>
      <p:ext uri="{BB962C8B-B14F-4D97-AF65-F5344CB8AC3E}">
        <p14:creationId xmlns:p14="http://schemas.microsoft.com/office/powerpoint/2010/main" val="372535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CF84-888B-3376-BCEB-F576EA403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D5269-51FE-F9F2-6976-B0523BF6C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A3D22-02FA-C31E-2ACA-7AFBE2DF58BD}"/>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A3C61802-30B4-2336-AE8A-904FE054C268}"/>
              </a:ext>
            </a:extLst>
          </p:cNvPr>
          <p:cNvSpPr>
            <a:spLocks noGrp="1"/>
          </p:cNvSpPr>
          <p:nvPr>
            <p:ph type="sldNum" sz="quarter" idx="5"/>
          </p:nvPr>
        </p:nvSpPr>
        <p:spPr/>
        <p:txBody>
          <a:bodyPr/>
          <a:lstStyle/>
          <a:p>
            <a:fld id="{203613CB-A230-4370-9DFA-9C147D39FEB1}" type="slidenum">
              <a:rPr lang="en-IE" smtClean="0"/>
              <a:t>28</a:t>
            </a:fld>
            <a:endParaRPr lang="en-IE"/>
          </a:p>
        </p:txBody>
      </p:sp>
    </p:spTree>
    <p:extLst>
      <p:ext uri="{BB962C8B-B14F-4D97-AF65-F5344CB8AC3E}">
        <p14:creationId xmlns:p14="http://schemas.microsoft.com/office/powerpoint/2010/main" val="218242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3B21-5765-FF46-39F3-9986EEE26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4225B-29B4-286B-F428-79B4993F8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356B1-6B96-C88A-4464-F2FD68832AFE}"/>
              </a:ext>
            </a:extLst>
          </p:cNvPr>
          <p:cNvSpPr>
            <a:spLocks noGrp="1"/>
          </p:cNvSpPr>
          <p:nvPr>
            <p:ph type="body" idx="1"/>
          </p:nvPr>
        </p:nvSpPr>
        <p:spPr/>
        <p:txBody>
          <a:bodyPr/>
          <a:lstStyle/>
          <a:p>
            <a:r>
              <a:rPr lang="en-US" dirty="0"/>
              <a:t>Specifically, the national planning authority decided in 2019 to refuse permission to implement certain modifications in the two peat-</a:t>
            </a:r>
            <a:r>
              <a:rPr lang="en-US" dirty="0" err="1"/>
              <a:t>fuelled</a:t>
            </a:r>
            <a:r>
              <a:rPr lang="en-US" dirty="0"/>
              <a:t> power plants owned by ESB</a:t>
            </a:r>
          </a:p>
          <a:p>
            <a:endParaRPr lang="en-US" dirty="0"/>
          </a:p>
          <a:p>
            <a:r>
              <a:rPr lang="en-US" dirty="0"/>
              <a:t>ESB decided to stop using peat in these plants as early as the end of 2020, which led to BNM’s consequent withdrawal from peat extraction on an industrial scale, impacting workers in the industry</a:t>
            </a:r>
            <a:endParaRPr lang="en-IE" dirty="0"/>
          </a:p>
        </p:txBody>
      </p:sp>
      <p:sp>
        <p:nvSpPr>
          <p:cNvPr id="4" name="Slide Number Placeholder 3">
            <a:extLst>
              <a:ext uri="{FF2B5EF4-FFF2-40B4-BE49-F238E27FC236}">
                <a16:creationId xmlns:a16="http://schemas.microsoft.com/office/drawing/2014/main" id="{B01383EE-651D-13AB-36BD-D7C173A66865}"/>
              </a:ext>
            </a:extLst>
          </p:cNvPr>
          <p:cNvSpPr>
            <a:spLocks noGrp="1"/>
          </p:cNvSpPr>
          <p:nvPr>
            <p:ph type="sldNum" sz="quarter" idx="5"/>
          </p:nvPr>
        </p:nvSpPr>
        <p:spPr/>
        <p:txBody>
          <a:bodyPr/>
          <a:lstStyle/>
          <a:p>
            <a:fld id="{203613CB-A230-4370-9DFA-9C147D39FEB1}" type="slidenum">
              <a:rPr lang="en-IE" smtClean="0"/>
              <a:t>29</a:t>
            </a:fld>
            <a:endParaRPr lang="en-IE"/>
          </a:p>
        </p:txBody>
      </p:sp>
    </p:spTree>
    <p:extLst>
      <p:ext uri="{BB962C8B-B14F-4D97-AF65-F5344CB8AC3E}">
        <p14:creationId xmlns:p14="http://schemas.microsoft.com/office/powerpoint/2010/main" val="409283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7AB68-D5D5-640D-C408-A55DE576F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19061-6F9B-2FB6-CCBC-76CE0C296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627CF-32B1-04FC-B59B-B4EB3F807240}"/>
              </a:ext>
            </a:extLst>
          </p:cNvPr>
          <p:cNvSpPr>
            <a:spLocks noGrp="1"/>
          </p:cNvSpPr>
          <p:nvPr>
            <p:ph type="body" idx="1"/>
          </p:nvPr>
        </p:nvSpPr>
        <p:spPr/>
        <p:txBody>
          <a:bodyPr/>
          <a:lstStyle/>
          <a:p>
            <a:r>
              <a:rPr lang="en-US" dirty="0"/>
              <a:t>The National Just Transition Fund is, for instance, a key pillar of the Government’s plan to support local and community-led projects with a view to creating alternative employment opportunities and reskilling workers to engage with the green economy</a:t>
            </a:r>
            <a:endParaRPr lang="en-IE" dirty="0"/>
          </a:p>
        </p:txBody>
      </p:sp>
      <p:sp>
        <p:nvSpPr>
          <p:cNvPr id="4" name="Slide Number Placeholder 3">
            <a:extLst>
              <a:ext uri="{FF2B5EF4-FFF2-40B4-BE49-F238E27FC236}">
                <a16:creationId xmlns:a16="http://schemas.microsoft.com/office/drawing/2014/main" id="{97D1E061-596D-E487-CCA7-D6152B015013}"/>
              </a:ext>
            </a:extLst>
          </p:cNvPr>
          <p:cNvSpPr>
            <a:spLocks noGrp="1"/>
          </p:cNvSpPr>
          <p:nvPr>
            <p:ph type="sldNum" sz="quarter" idx="5"/>
          </p:nvPr>
        </p:nvSpPr>
        <p:spPr/>
        <p:txBody>
          <a:bodyPr/>
          <a:lstStyle/>
          <a:p>
            <a:fld id="{203613CB-A230-4370-9DFA-9C147D39FEB1}" type="slidenum">
              <a:rPr lang="en-IE" smtClean="0"/>
              <a:t>30</a:t>
            </a:fld>
            <a:endParaRPr lang="en-IE"/>
          </a:p>
        </p:txBody>
      </p:sp>
    </p:spTree>
    <p:extLst>
      <p:ext uri="{BB962C8B-B14F-4D97-AF65-F5344CB8AC3E}">
        <p14:creationId xmlns:p14="http://schemas.microsoft.com/office/powerpoint/2010/main" val="3379981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at local level</a:t>
            </a:r>
          </a:p>
          <a:p>
            <a:r>
              <a:rPr lang="en-US" dirty="0"/>
              <a:t>Planning applications: EU law guarantees your community the legal right to access environmental information and object to local planning decisions that breach EU rules</a:t>
            </a:r>
          </a:p>
          <a:p>
            <a:r>
              <a:rPr lang="en-US" dirty="0"/>
              <a:t>Engage at national level</a:t>
            </a:r>
          </a:p>
          <a:p>
            <a:r>
              <a:rPr lang="en-US" dirty="0"/>
              <a:t>National public consultations: every EU directive must undergo a national public consultation before it becomes Irish law</a:t>
            </a:r>
          </a:p>
          <a:p>
            <a:r>
              <a:rPr lang="en-US" dirty="0"/>
              <a:t>Direct Lobbying: Use national advocacy groups (like the Irish Rural Link or environmental networks) to voice community concerns directly to TDs and Ministers.</a:t>
            </a:r>
          </a:p>
          <a:p>
            <a:r>
              <a:rPr lang="en-US" dirty="0"/>
              <a:t>Engage at EU level</a:t>
            </a:r>
          </a:p>
          <a:p>
            <a:r>
              <a:rPr lang="en-US" dirty="0"/>
              <a:t>Public consultations by the EU Commission: Have your say via the EU's online "Have Your Say" portal during the early drafting stages of new European laws.</a:t>
            </a:r>
          </a:p>
          <a:p>
            <a:r>
              <a:rPr lang="en-US" dirty="0"/>
              <a:t>NGOs / umbrella </a:t>
            </a:r>
            <a:r>
              <a:rPr lang="en-US" dirty="0" err="1"/>
              <a:t>organisations</a:t>
            </a:r>
            <a:r>
              <a:rPr lang="en-US" dirty="0"/>
              <a:t>: Team up with European-level networks that pool the voices of local community groups to lobby directly in Brussels.</a:t>
            </a:r>
          </a:p>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33</a:t>
            </a:fld>
            <a:endParaRPr lang="en-IE"/>
          </a:p>
        </p:txBody>
      </p:sp>
    </p:spTree>
    <p:extLst>
      <p:ext uri="{BB962C8B-B14F-4D97-AF65-F5344CB8AC3E}">
        <p14:creationId xmlns:p14="http://schemas.microsoft.com/office/powerpoint/2010/main" val="6455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proposed by the European Council and elected by the Parliament; she/he shall: lay down guidelines; decide on the internal </a:t>
            </a:r>
            <a:r>
              <a:rPr lang="en-US" dirty="0" err="1"/>
              <a:t>organisation</a:t>
            </a:r>
            <a:r>
              <a:rPr lang="en-US" dirty="0"/>
              <a:t> of the Commission, ensuring that it acts consistently, efficiently and as a collegiate body; appoint Vice-Presidents</a:t>
            </a:r>
          </a:p>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14</a:t>
            </a:fld>
            <a:endParaRPr lang="en-IE"/>
          </a:p>
        </p:txBody>
      </p:sp>
    </p:spTree>
    <p:extLst>
      <p:ext uri="{BB962C8B-B14F-4D97-AF65-F5344CB8AC3E}">
        <p14:creationId xmlns:p14="http://schemas.microsoft.com/office/powerpoint/2010/main" val="214357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15</a:t>
            </a:fld>
            <a:endParaRPr lang="en-IE"/>
          </a:p>
        </p:txBody>
      </p:sp>
    </p:spTree>
    <p:extLst>
      <p:ext uri="{BB962C8B-B14F-4D97-AF65-F5344CB8AC3E}">
        <p14:creationId xmlns:p14="http://schemas.microsoft.com/office/powerpoint/2010/main" val="185655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European Council’s President prepares and drives the work (continuity)</a:t>
            </a:r>
          </a:p>
          <a:p>
            <a:r>
              <a:rPr lang="en-US" dirty="0"/>
              <a:t>Elected for 2,5 years, renewable once</a:t>
            </a:r>
          </a:p>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16</a:t>
            </a:fld>
            <a:endParaRPr lang="en-IE"/>
          </a:p>
        </p:txBody>
      </p:sp>
    </p:spTree>
    <p:extLst>
      <p:ext uri="{BB962C8B-B14F-4D97-AF65-F5344CB8AC3E}">
        <p14:creationId xmlns:p14="http://schemas.microsoft.com/office/powerpoint/2010/main" val="391535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Ministers from each member state meet to hash out common positions, usually in Brussels. Sometimes they need to agree by consensus, sometimes a majority vote will do.</a:t>
            </a:r>
          </a:p>
          <a:p>
            <a:endParaRPr lang="en-US" dirty="0"/>
          </a:p>
          <a:p>
            <a:r>
              <a:rPr lang="en-US" dirty="0"/>
              <a:t>Finance, foreign affairs and agriculture ministers gather for EU council meetings about once a month, others less frequently. Health and education ministers are a rarer sight, because the EU does not have as much remit to set common policy in those fields</a:t>
            </a:r>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17</a:t>
            </a:fld>
            <a:endParaRPr lang="en-IE"/>
          </a:p>
        </p:txBody>
      </p:sp>
    </p:spTree>
    <p:extLst>
      <p:ext uri="{BB962C8B-B14F-4D97-AF65-F5344CB8AC3E}">
        <p14:creationId xmlns:p14="http://schemas.microsoft.com/office/powerpoint/2010/main" val="236549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https://www.irishtimes.com/ireland/2026/02/26/irelands-eu-presidency-how-it-works-and-what-to-expect/</a:t>
            </a:r>
          </a:p>
          <a:p>
            <a:endParaRPr lang="en-GB" dirty="0"/>
          </a:p>
          <a:p>
            <a:r>
              <a:rPr lang="en-US" dirty="0"/>
              <a:t>The chair is meant to focus on the broader EU agenda, rather than their own narrow national interest.</a:t>
            </a:r>
          </a:p>
          <a:p>
            <a:endParaRPr lang="en-US" dirty="0"/>
          </a:p>
          <a:p>
            <a:r>
              <a:rPr lang="en-US" dirty="0"/>
              <a:t>Ireland will be expected to get all 27 governments to agree on the </a:t>
            </a:r>
            <a:r>
              <a:rPr lang="en-US" b="1" dirty="0"/>
              <a:t>size and shape of the EU’s next seven-year budget by Christmas</a:t>
            </a:r>
            <a:r>
              <a:rPr lang="en-US" dirty="0"/>
              <a:t>.</a:t>
            </a:r>
          </a:p>
          <a:p>
            <a:endParaRPr lang="en-US" dirty="0"/>
          </a:p>
          <a:p>
            <a:r>
              <a:rPr lang="en-US" dirty="0"/>
              <a:t>Ireland will be expected to drive forward EU efforts to increase the amount countries spend on </a:t>
            </a:r>
            <a:r>
              <a:rPr lang="en-US" b="1" dirty="0" err="1"/>
              <a:t>defence</a:t>
            </a:r>
            <a:r>
              <a:rPr lang="en-US" dirty="0"/>
              <a:t> and their militaries. Developments in the Ukraine war and volatile relations between Europe and the Trump administration will no doubt feature heavily. Ireland believes it can act as something of a bridge between Brussels and Washington, according to a confidential early draft of its priorities for the EU role. A peace deal in Ukraine would have massive ramifications for the future security of Europe, for better or worse depending on the terms of any settlement.</a:t>
            </a:r>
            <a:endParaRPr lang="en-GB" dirty="0"/>
          </a:p>
        </p:txBody>
      </p:sp>
      <p:sp>
        <p:nvSpPr>
          <p:cNvPr id="4" name="Slide Number Placeholder 3"/>
          <p:cNvSpPr>
            <a:spLocks noGrp="1"/>
          </p:cNvSpPr>
          <p:nvPr>
            <p:ph type="sldNum" sz="quarter" idx="5"/>
          </p:nvPr>
        </p:nvSpPr>
        <p:spPr/>
        <p:txBody>
          <a:bodyPr/>
          <a:lstStyle/>
          <a:p>
            <a:fld id="{203613CB-A230-4370-9DFA-9C147D39FEB1}" type="slidenum">
              <a:rPr lang="en-IE" smtClean="0"/>
              <a:t>18</a:t>
            </a:fld>
            <a:endParaRPr lang="en-IE"/>
          </a:p>
        </p:txBody>
      </p:sp>
    </p:spTree>
    <p:extLst>
      <p:ext uri="{BB962C8B-B14F-4D97-AF65-F5344CB8AC3E}">
        <p14:creationId xmlns:p14="http://schemas.microsoft.com/office/powerpoint/2010/main" val="238450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EU legislative act normally starts as a “proposal” from the Commission</a:t>
            </a:r>
          </a:p>
          <a:p>
            <a:r>
              <a:rPr lang="en-US" dirty="0"/>
              <a:t>The text of the Commission’s proposal forms the starting point of all subsequent negotiations between the European Parliament and the Council</a:t>
            </a:r>
          </a:p>
          <a:p>
            <a:r>
              <a:rPr lang="en-US" dirty="0"/>
              <a:t>Any suggestion for a change to the Commission proposal must be presented in the form of a textual amendment</a:t>
            </a:r>
          </a:p>
          <a:p>
            <a:r>
              <a:rPr lang="en-US" dirty="0"/>
              <a:t>Art 289(1) TFEU: The OLP shall consist in the joint adoption by the European Parliament and the Council of a regulation, directive or decision on a proposal from the Commission</a:t>
            </a:r>
          </a:p>
          <a:p>
            <a:r>
              <a:rPr lang="en-US" dirty="0"/>
              <a:t>European Parliament is a co-legislator with the Council</a:t>
            </a:r>
          </a:p>
          <a:p>
            <a:r>
              <a:rPr lang="en-US" dirty="0"/>
              <a:t>This procedure is the most widely used method of EU decision-making: covers most EU's areas of competence</a:t>
            </a:r>
          </a:p>
          <a:p>
            <a:endParaRPr lang="en-US" dirty="0"/>
          </a:p>
          <a:p>
            <a:r>
              <a:rPr lang="en-US" dirty="0"/>
              <a:t>Special Legislative Procedures: An exception from the ‘ordinary’ legislative procedure</a:t>
            </a:r>
          </a:p>
          <a:p>
            <a:r>
              <a:rPr lang="en-US" dirty="0"/>
              <a:t>Council in practice the sole legislator</a:t>
            </a:r>
          </a:p>
          <a:p>
            <a:r>
              <a:rPr lang="en-US" dirty="0"/>
              <a:t>More sensitive policy areas, importance of national sovereignty E.g. foreign policy, immigration and justice</a:t>
            </a:r>
          </a:p>
          <a:p>
            <a:r>
              <a:rPr lang="en-US" dirty="0"/>
              <a:t>In this procedure, the Parliament is asked for its (non-binding) opinion or consent on proposed legislation before the CM adopts it</a:t>
            </a:r>
          </a:p>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19</a:t>
            </a:fld>
            <a:endParaRPr lang="en-IE"/>
          </a:p>
        </p:txBody>
      </p:sp>
    </p:spTree>
    <p:extLst>
      <p:ext uri="{BB962C8B-B14F-4D97-AF65-F5344CB8AC3E}">
        <p14:creationId xmlns:p14="http://schemas.microsoft.com/office/powerpoint/2010/main" val="99223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14DAD-02ED-C41A-C09B-B2E1527FC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6708C-B8CE-D311-B54B-3A1B2C141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53984-AAA7-E494-AEB9-C635477BD99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F5B3D53-5A4C-54E5-7564-54FF25E842B7}"/>
              </a:ext>
            </a:extLst>
          </p:cNvPr>
          <p:cNvSpPr>
            <a:spLocks noGrp="1"/>
          </p:cNvSpPr>
          <p:nvPr>
            <p:ph type="sldNum" sz="quarter" idx="5"/>
          </p:nvPr>
        </p:nvSpPr>
        <p:spPr/>
        <p:txBody>
          <a:bodyPr/>
          <a:lstStyle/>
          <a:p>
            <a:fld id="{203613CB-A230-4370-9DFA-9C147D39FEB1}" type="slidenum">
              <a:rPr lang="en-IE" smtClean="0"/>
              <a:t>20</a:t>
            </a:fld>
            <a:endParaRPr lang="en-IE"/>
          </a:p>
        </p:txBody>
      </p:sp>
    </p:spTree>
    <p:extLst>
      <p:ext uri="{BB962C8B-B14F-4D97-AF65-F5344CB8AC3E}">
        <p14:creationId xmlns:p14="http://schemas.microsoft.com/office/powerpoint/2010/main" val="67060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GB" b="1" dirty="0"/>
              <a:t>Regulation</a:t>
            </a:r>
            <a:r>
              <a:rPr lang="en-GB" dirty="0"/>
              <a:t>:  has general application, binding in its entirety and directly applicable in all Member States.</a:t>
            </a:r>
          </a:p>
          <a:p>
            <a:pPr algn="just">
              <a:lnSpc>
                <a:spcPct val="150000"/>
              </a:lnSpc>
            </a:pPr>
            <a:r>
              <a:rPr lang="en-GB" b="1" dirty="0"/>
              <a:t>Directive</a:t>
            </a:r>
            <a:r>
              <a:rPr lang="en-GB" dirty="0"/>
              <a:t>: binding, as to the result to be achieved, upon each Member State to which it is addressed, but leaves to the national authorities the choice of form and methods.</a:t>
            </a:r>
          </a:p>
          <a:p>
            <a:pPr algn="just">
              <a:lnSpc>
                <a:spcPct val="150000"/>
              </a:lnSpc>
            </a:pPr>
            <a:r>
              <a:rPr lang="en-GB" b="1" dirty="0"/>
              <a:t>Decision</a:t>
            </a:r>
            <a:r>
              <a:rPr lang="en-GB" dirty="0"/>
              <a:t>: binding in its entirety. A decision which specifies those to whom it is addressed shall be binding only on them.</a:t>
            </a:r>
          </a:p>
          <a:p>
            <a:pPr algn="just">
              <a:lnSpc>
                <a:spcPct val="150000"/>
              </a:lnSpc>
            </a:pPr>
            <a:r>
              <a:rPr lang="en-GB" b="1" dirty="0"/>
              <a:t>Recommendations &amp; Opinions</a:t>
            </a:r>
            <a:r>
              <a:rPr lang="en-GB" dirty="0"/>
              <a:t>: no binding force.</a:t>
            </a:r>
            <a:endParaRPr lang="en-IE" dirty="0"/>
          </a:p>
          <a:p>
            <a:endParaRPr lang="en-IE" dirty="0"/>
          </a:p>
        </p:txBody>
      </p:sp>
      <p:sp>
        <p:nvSpPr>
          <p:cNvPr id="4" name="Slide Number Placeholder 3"/>
          <p:cNvSpPr>
            <a:spLocks noGrp="1"/>
          </p:cNvSpPr>
          <p:nvPr>
            <p:ph type="sldNum" sz="quarter" idx="5"/>
          </p:nvPr>
        </p:nvSpPr>
        <p:spPr/>
        <p:txBody>
          <a:bodyPr/>
          <a:lstStyle/>
          <a:p>
            <a:fld id="{203613CB-A230-4370-9DFA-9C147D39FEB1}" type="slidenum">
              <a:rPr lang="en-IE" smtClean="0"/>
              <a:t>21</a:t>
            </a:fld>
            <a:endParaRPr lang="en-IE"/>
          </a:p>
        </p:txBody>
      </p:sp>
    </p:spTree>
    <p:extLst>
      <p:ext uri="{BB962C8B-B14F-4D97-AF65-F5344CB8AC3E}">
        <p14:creationId xmlns:p14="http://schemas.microsoft.com/office/powerpoint/2010/main" val="119400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7904205"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7487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39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03512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645641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6462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563874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8022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70615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92898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53756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722930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6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238644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221757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98232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83010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5171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57639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039929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422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832955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7541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4508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19155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14930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4077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201267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555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80119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44606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552760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16936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28281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81336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421645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25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668550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24074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166726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35503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990779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16827249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19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90565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266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599696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281590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48033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821515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42303332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67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630689" y="1548671"/>
            <a:ext cx="10073887"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630689" y="3655519"/>
            <a:ext cx="1007388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388491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a:xfrm>
            <a:off x="343930" y="1327306"/>
            <a:ext cx="10311878" cy="932334"/>
          </a:xfrm>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2581728"/>
            <a:ext cx="10311878" cy="30631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76968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473504" y="893033"/>
            <a:ext cx="9011872"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429000"/>
            <a:ext cx="901187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765081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34826"/>
            <a:ext cx="1069287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76835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5855208" y="1788361"/>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1626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00876" y="38950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00876" y="2011222"/>
            <a:ext cx="5157787"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00876" y="2965165"/>
            <a:ext cx="5157787" cy="33496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733288" y="2011222"/>
            <a:ext cx="5183188" cy="7490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733288" y="2965165"/>
            <a:ext cx="5183188" cy="33496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931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4796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490234" y="1241962"/>
            <a:ext cx="10311878" cy="932334"/>
          </a:xfrm>
        </p:spPr>
        <p:txBody>
          <a:bodyPr/>
          <a:lstStyle/>
          <a:p>
            <a:r>
              <a:rPr lang="en-GB"/>
              <a:t>Click to edit Master title style</a:t>
            </a:r>
            <a:endParaRPr lang="en-US"/>
          </a:p>
        </p:txBody>
      </p:sp>
    </p:spTree>
    <p:extLst>
      <p:ext uri="{BB962C8B-B14F-4D97-AF65-F5344CB8AC3E}">
        <p14:creationId xmlns:p14="http://schemas.microsoft.com/office/powerpoint/2010/main" val="219749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824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08769" y="2160166"/>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08769" y="4267014"/>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442848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971386"/>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5398127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807226" y="3429000"/>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7005634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10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581921" y="1322152"/>
            <a:ext cx="506297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581921" y="3429000"/>
            <a:ext cx="5148319"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144779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283430"/>
            <a:ext cx="5403040"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812890"/>
            <a:ext cx="5403040"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35080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563386" y="3282696"/>
            <a:ext cx="5166854" cy="93233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506789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90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875229"/>
            <a:ext cx="5383427" cy="1293362"/>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5383427"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7417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1" y="2719301"/>
            <a:ext cx="5562600" cy="2103824"/>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02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36434" y="1166042"/>
            <a:ext cx="5284745"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36434" y="3566083"/>
            <a:ext cx="5284745"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1032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5389606"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112623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6230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4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5082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42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669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72786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325832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2969741" y="1999693"/>
            <a:ext cx="8830962"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2969741" y="4106541"/>
            <a:ext cx="8830962"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7653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099487" y="3429000"/>
            <a:ext cx="826872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42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hasCustomPrompt="1"/>
          </p:nvPr>
        </p:nvSpPr>
        <p:spPr>
          <a:xfrm>
            <a:off x="2957211" y="2018658"/>
            <a:ext cx="8818777" cy="2145570"/>
          </a:xfrm>
        </p:spPr>
        <p:txBody>
          <a:bodyPr anchor="b"/>
          <a:lstStyle>
            <a:lvl1pPr>
              <a:defRPr sz="6000"/>
            </a:lvl1pPr>
          </a:lstStyle>
          <a:p>
            <a:r>
              <a:rPr lang="en-GB" dirty="0"/>
              <a:t>Click to edit Master </a:t>
            </a:r>
            <a:br>
              <a:rPr lang="en-GB" dirty="0"/>
            </a:br>
            <a:r>
              <a:rPr lang="en-GB" dirty="0"/>
              <a:t>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2957211" y="4554625"/>
            <a:ext cx="8818777"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13366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8756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097895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099487" y="2013939"/>
            <a:ext cx="8626046"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099486" y="3320791"/>
            <a:ext cx="4129217" cy="24236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7499522" y="3344090"/>
            <a:ext cx="4226011" cy="24003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2979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124200" y="3429000"/>
            <a:ext cx="8268729" cy="932334"/>
          </a:xfrm>
        </p:spPr>
        <p:txBody>
          <a:bodyPr/>
          <a:lstStyle/>
          <a:p>
            <a:r>
              <a:rPr lang="en-GB"/>
              <a:t>Click to edit Master title style</a:t>
            </a:r>
            <a:endParaRPr lang="en-US"/>
          </a:p>
        </p:txBody>
      </p:sp>
    </p:spTree>
    <p:extLst>
      <p:ext uri="{BB962C8B-B14F-4D97-AF65-F5344CB8AC3E}">
        <p14:creationId xmlns:p14="http://schemas.microsoft.com/office/powerpoint/2010/main" val="4181843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60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6516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348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67542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4460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818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74871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3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4412007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06568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5108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352739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9756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5675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39019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138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319174"/>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2426022"/>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16792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28248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61948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55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290986"/>
            <a:ext cx="8824784"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516707"/>
            <a:ext cx="4314567"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942705" y="1516707"/>
            <a:ext cx="4226009" cy="4006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263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391624" y="340497"/>
            <a:ext cx="9002832" cy="104350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391624" y="1681163"/>
            <a:ext cx="4384964"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362416"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09493" y="1681163"/>
            <a:ext cx="4384963" cy="7550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09493" y="2733394"/>
            <a:ext cx="4384963" cy="27653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100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368644" y="2441061"/>
            <a:ext cx="8355227" cy="932334"/>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57500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89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67524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78881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41791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84332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88050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660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A59F3-AEB3-204E-8300-58EF74F8C3B3}"/>
              </a:ext>
            </a:extLst>
          </p:cNvPr>
          <p:cNvSpPr>
            <a:spLocks noGrp="1"/>
          </p:cNvSpPr>
          <p:nvPr>
            <p:ph type="ctrTitle"/>
          </p:nvPr>
        </p:nvSpPr>
        <p:spPr>
          <a:xfrm>
            <a:off x="350108" y="584846"/>
            <a:ext cx="7904205" cy="1293362"/>
          </a:xfrm>
        </p:spPr>
        <p:txBody>
          <a:bodyPr anchor="t">
            <a:normAutofit/>
          </a:bodyPr>
          <a:lstStyle>
            <a:lvl1pPr algn="l">
              <a:defRPr sz="4400" b="1"/>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FF77F7AA-28BF-274E-AEFB-1D0AD137F72D}"/>
              </a:ext>
            </a:extLst>
          </p:cNvPr>
          <p:cNvSpPr>
            <a:spLocks noGrp="1"/>
          </p:cNvSpPr>
          <p:nvPr>
            <p:ph type="subTitle" idx="1"/>
          </p:nvPr>
        </p:nvSpPr>
        <p:spPr>
          <a:xfrm>
            <a:off x="350108" y="2135639"/>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6934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37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0696762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7697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569874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30198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2796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33286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88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362465"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362465"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76727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545409"/>
            <a:ext cx="8483077"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407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343930" y="1434198"/>
            <a:ext cx="7737389" cy="2103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0466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1179387"/>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3715354"/>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71708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343930" y="510442"/>
            <a:ext cx="8800072"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343930"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4867656" y="1996220"/>
            <a:ext cx="4276344"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725261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449644" y="355600"/>
            <a:ext cx="8974771"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449644" y="1993900"/>
            <a:ext cx="43160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449644" y="2817812"/>
            <a:ext cx="431604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5087111" y="2033524"/>
            <a:ext cx="433730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5087111" y="2857436"/>
            <a:ext cx="433730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33649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63210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91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2622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2020896"/>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1164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02472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1001021"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027959"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489192" y="1596553"/>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2474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9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473504" y="338139"/>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473504" y="2874106"/>
            <a:ext cx="5622496"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412456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25342596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090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935489" y="1322152"/>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935489" y="3429000"/>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921596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001021" y="1812072"/>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597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058720" y="67951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058720" y="3215482"/>
            <a:ext cx="7657242" cy="106770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753143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a:xfrm>
            <a:off x="891293" y="456176"/>
            <a:ext cx="10189958" cy="93233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918231"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379464" y="1596553"/>
            <a:ext cx="5181600" cy="3389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00846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986092" y="669925"/>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986092" y="1985963"/>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986092" y="2809875"/>
            <a:ext cx="5157787"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318504" y="1985963"/>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318504" y="2809875"/>
            <a:ext cx="5183188" cy="21156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41514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001021" y="2000914"/>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3136522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01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1439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543C47-599B-DE42-8EE6-81B465151B86}"/>
              </a:ext>
            </a:extLst>
          </p:cNvPr>
          <p:cNvSpPr>
            <a:spLocks noGrp="1"/>
          </p:cNvSpPr>
          <p:nvPr>
            <p:ph type="title"/>
          </p:nvPr>
        </p:nvSpPr>
        <p:spPr>
          <a:xfrm>
            <a:off x="356286" y="1514304"/>
            <a:ext cx="7737390" cy="1914695"/>
          </a:xfrm>
        </p:spPr>
        <p:txBody>
          <a:bodyPr>
            <a:normAutofit/>
          </a:bodyPr>
          <a:lstStyle>
            <a:lvl1pPr>
              <a:defRPr sz="5400" b="1"/>
            </a:lvl1pPr>
          </a:lstStyle>
          <a:p>
            <a:r>
              <a:rPr lang="en-GB" dirty="0"/>
              <a:t>Click to edit Master title style</a:t>
            </a:r>
            <a:endParaRPr lang="en-US" dirty="0"/>
          </a:p>
        </p:txBody>
      </p:sp>
    </p:spTree>
    <p:extLst>
      <p:ext uri="{BB962C8B-B14F-4D97-AF65-F5344CB8AC3E}">
        <p14:creationId xmlns:p14="http://schemas.microsoft.com/office/powerpoint/2010/main" val="25568963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3869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27477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8775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C41-D2B3-2241-865F-3F932D6F2E34}"/>
              </a:ext>
            </a:extLst>
          </p:cNvPr>
          <p:cNvSpPr>
            <a:spLocks noGrp="1"/>
          </p:cNvSpPr>
          <p:nvPr>
            <p:ph type="title"/>
          </p:nvPr>
        </p:nvSpPr>
        <p:spPr>
          <a:xfrm>
            <a:off x="1242124" y="1633093"/>
            <a:ext cx="10515600" cy="99799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949F22-E1D8-3C43-B4F5-B34A5C88F30B}"/>
              </a:ext>
            </a:extLst>
          </p:cNvPr>
          <p:cNvSpPr>
            <a:spLocks noGrp="1"/>
          </p:cNvSpPr>
          <p:nvPr>
            <p:ph type="body" idx="1"/>
          </p:nvPr>
        </p:nvSpPr>
        <p:spPr>
          <a:xfrm>
            <a:off x="1242124" y="2949131"/>
            <a:ext cx="5157787"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ECD05-BE49-AF44-B530-C776D05525B9}"/>
              </a:ext>
            </a:extLst>
          </p:cNvPr>
          <p:cNvSpPr>
            <a:spLocks noGrp="1"/>
          </p:cNvSpPr>
          <p:nvPr>
            <p:ph sz="half" idx="2"/>
          </p:nvPr>
        </p:nvSpPr>
        <p:spPr>
          <a:xfrm>
            <a:off x="1242124" y="3773043"/>
            <a:ext cx="5157787"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95936D-1625-A24C-A1D4-1C0B4EB80339}"/>
              </a:ext>
            </a:extLst>
          </p:cNvPr>
          <p:cNvSpPr>
            <a:spLocks noGrp="1"/>
          </p:cNvSpPr>
          <p:nvPr>
            <p:ph type="body" sz="quarter" idx="3"/>
          </p:nvPr>
        </p:nvSpPr>
        <p:spPr>
          <a:xfrm>
            <a:off x="6574536" y="2949131"/>
            <a:ext cx="5183188" cy="620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50112F-DF30-FF48-A146-E87A8CF50701}"/>
              </a:ext>
            </a:extLst>
          </p:cNvPr>
          <p:cNvSpPr>
            <a:spLocks noGrp="1"/>
          </p:cNvSpPr>
          <p:nvPr>
            <p:ph sz="quarter" idx="4"/>
          </p:nvPr>
        </p:nvSpPr>
        <p:spPr>
          <a:xfrm>
            <a:off x="6574536" y="3773043"/>
            <a:ext cx="5183188" cy="27740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211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670-BA49-0942-84B7-8AF0DFA1842D}"/>
              </a:ext>
            </a:extLst>
          </p:cNvPr>
          <p:cNvSpPr>
            <a:spLocks noGrp="1"/>
          </p:cNvSpPr>
          <p:nvPr>
            <p:ph type="title"/>
          </p:nvPr>
        </p:nvSpPr>
        <p:spPr>
          <a:xfrm>
            <a:off x="1294906" y="2452018"/>
            <a:ext cx="10189958" cy="932334"/>
          </a:xfrm>
        </p:spPr>
        <p:txBody>
          <a:bodyPr/>
          <a:lstStyle/>
          <a:p>
            <a:r>
              <a:rPr lang="en-GB"/>
              <a:t>Click to edit Master title style</a:t>
            </a:r>
            <a:endParaRPr lang="en-US"/>
          </a:p>
        </p:txBody>
      </p:sp>
    </p:spTree>
    <p:extLst>
      <p:ext uri="{BB962C8B-B14F-4D97-AF65-F5344CB8AC3E}">
        <p14:creationId xmlns:p14="http://schemas.microsoft.com/office/powerpoint/2010/main" val="1524963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6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14EE-B654-E64C-B5B5-7F1F189F0B91}"/>
              </a:ext>
            </a:extLst>
          </p:cNvPr>
          <p:cNvSpPr>
            <a:spLocks noGrp="1"/>
          </p:cNvSpPr>
          <p:nvPr>
            <p:ph type="ctrTitle"/>
          </p:nvPr>
        </p:nvSpPr>
        <p:spPr>
          <a:xfrm>
            <a:off x="1362209" y="1806598"/>
            <a:ext cx="7904205" cy="1880329"/>
          </a:xfrm>
        </p:spPr>
        <p:txBody>
          <a:bodyPr anchor="t">
            <a:normAutofit/>
          </a:bodyPr>
          <a:lstStyle>
            <a:lvl1pPr algn="l">
              <a:defRPr sz="44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57F341D-9A29-4142-A870-A50D3D60432B}"/>
              </a:ext>
            </a:extLst>
          </p:cNvPr>
          <p:cNvSpPr>
            <a:spLocks noGrp="1"/>
          </p:cNvSpPr>
          <p:nvPr>
            <p:ph type="subTitle" idx="1"/>
          </p:nvPr>
        </p:nvSpPr>
        <p:spPr>
          <a:xfrm>
            <a:off x="1362209" y="3913446"/>
            <a:ext cx="7904205" cy="129336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206839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3594-CC13-C247-9823-B0FF37777EF5}"/>
              </a:ext>
            </a:extLst>
          </p:cNvPr>
          <p:cNvSpPr>
            <a:spLocks noGrp="1"/>
          </p:cNvSpPr>
          <p:nvPr>
            <p:ph type="title"/>
          </p:nvPr>
        </p:nvSpPr>
        <p:spPr/>
        <p:txBody>
          <a:bodyPr>
            <a:normAutofit/>
          </a:bodyPr>
          <a:lstStyle>
            <a:lvl1pPr>
              <a:defRPr sz="3600"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05D9D01-EE28-4C44-8372-476E83E3B9EF}"/>
              </a:ext>
            </a:extLst>
          </p:cNvPr>
          <p:cNvSpPr>
            <a:spLocks noGrp="1"/>
          </p:cNvSpPr>
          <p:nvPr>
            <p:ph idx="1"/>
          </p:nvPr>
        </p:nvSpPr>
        <p:spPr>
          <a:xfrm>
            <a:off x="1270522" y="2984064"/>
            <a:ext cx="10189958" cy="32338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9594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400F-6EC7-9E48-A2FF-08DF030FCDF7}"/>
              </a:ext>
            </a:extLst>
          </p:cNvPr>
          <p:cNvSpPr>
            <a:spLocks noGrp="1"/>
          </p:cNvSpPr>
          <p:nvPr>
            <p:ph type="title"/>
          </p:nvPr>
        </p:nvSpPr>
        <p:spPr>
          <a:xfrm>
            <a:off x="1387904" y="1837755"/>
            <a:ext cx="7657242" cy="2145570"/>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C11897-C713-A142-980E-DDF6224A7B7A}"/>
              </a:ext>
            </a:extLst>
          </p:cNvPr>
          <p:cNvSpPr>
            <a:spLocks noGrp="1"/>
          </p:cNvSpPr>
          <p:nvPr>
            <p:ph type="body" idx="1"/>
          </p:nvPr>
        </p:nvSpPr>
        <p:spPr>
          <a:xfrm>
            <a:off x="1387904" y="4373722"/>
            <a:ext cx="7657242" cy="1067700"/>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533761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10F7-1811-F248-ACDB-8D95675507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BF6C81-EA7E-5B48-8E0D-ED145E2BFDA3}"/>
              </a:ext>
            </a:extLst>
          </p:cNvPr>
          <p:cNvSpPr>
            <a:spLocks noGrp="1"/>
          </p:cNvSpPr>
          <p:nvPr>
            <p:ph sz="half" idx="1"/>
          </p:nvPr>
        </p:nvSpPr>
        <p:spPr>
          <a:xfrm>
            <a:off x="1270522"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DFE4CFA-B073-6840-A434-12B36BFC25F2}"/>
              </a:ext>
            </a:extLst>
          </p:cNvPr>
          <p:cNvSpPr>
            <a:spLocks noGrp="1"/>
          </p:cNvSpPr>
          <p:nvPr>
            <p:ph sz="half" idx="2"/>
          </p:nvPr>
        </p:nvSpPr>
        <p:spPr>
          <a:xfrm>
            <a:off x="6659880" y="2918787"/>
            <a:ext cx="5181600" cy="36648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7710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0.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1.jp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13.jp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14.jp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17.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18.jp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19.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20.jp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21.jp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22.jp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23.jpg"/></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image" Target="../media/image24.jpg"/><Relationship Id="rId5" Type="http://schemas.openxmlformats.org/officeDocument/2006/relationships/theme" Target="../theme/theme24.xml"/><Relationship Id="rId4" Type="http://schemas.openxmlformats.org/officeDocument/2006/relationships/slideLayout" Target="../slideLayouts/slideLayout155.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58.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image" Target="../media/image25.jpg"/><Relationship Id="rId5" Type="http://schemas.openxmlformats.org/officeDocument/2006/relationships/theme" Target="../theme/theme25.xml"/><Relationship Id="rId4" Type="http://schemas.openxmlformats.org/officeDocument/2006/relationships/slideLayout" Target="../slideLayouts/slideLayout15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513412"/>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70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687395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239415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28" y="510442"/>
            <a:ext cx="848307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6"/>
            <a:ext cx="8483078" cy="29269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317723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212057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288165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001021" y="70551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001021" y="1922871"/>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6544730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2431028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3238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1270522" y="1741834"/>
            <a:ext cx="1018995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1270522" y="3156894"/>
            <a:ext cx="10189958" cy="30122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32822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96639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573705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471269"/>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1853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63386" y="62017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63386" y="1840158"/>
            <a:ext cx="10311878" cy="463379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7631412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677043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195302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99962" y="498250"/>
            <a:ext cx="10311878"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99962" y="1718239"/>
            <a:ext cx="10311878" cy="42924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3954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1962889"/>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3377950"/>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43261167"/>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2" r:id="rId3"/>
    <p:sldLayoutId id="2147483893"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587770" y="778666"/>
            <a:ext cx="530096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587770" y="2193727"/>
            <a:ext cx="5300966"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669018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9856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1501953"/>
            <a:ext cx="5537886"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2768728"/>
            <a:ext cx="5537887" cy="21038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6258062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84420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0" r:id="rId5"/>
    <p:sldLayoutId id="214748375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099487" y="2013939"/>
            <a:ext cx="826872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099487" y="3429000"/>
            <a:ext cx="826872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26923624"/>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75459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70046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8016A-3457-B442-B964-5BE9F9935817}"/>
              </a:ext>
            </a:extLst>
          </p:cNvPr>
          <p:cNvSpPr>
            <a:spLocks noGrp="1"/>
          </p:cNvSpPr>
          <p:nvPr>
            <p:ph type="title"/>
          </p:nvPr>
        </p:nvSpPr>
        <p:spPr>
          <a:xfrm>
            <a:off x="343930" y="290986"/>
            <a:ext cx="7737389" cy="9323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91CB214-2F93-F640-8DC4-3981CCF9AA50}"/>
              </a:ext>
            </a:extLst>
          </p:cNvPr>
          <p:cNvSpPr>
            <a:spLocks noGrp="1"/>
          </p:cNvSpPr>
          <p:nvPr>
            <p:ph type="body" idx="1"/>
          </p:nvPr>
        </p:nvSpPr>
        <p:spPr>
          <a:xfrm>
            <a:off x="343930" y="1706047"/>
            <a:ext cx="7737389" cy="2103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160935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hyperlink" Target="mailto:alessandra.accogli@dcu.ie" TargetMode="External"/><Relationship Id="rId1" Type="http://schemas.openxmlformats.org/officeDocument/2006/relationships/slideLayout" Target="../slideLayouts/slideLayout1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595B-0D75-AC48-884B-E3CFC293CD58}"/>
              </a:ext>
            </a:extLst>
          </p:cNvPr>
          <p:cNvSpPr>
            <a:spLocks noGrp="1"/>
          </p:cNvSpPr>
          <p:nvPr>
            <p:ph type="ctrTitle"/>
          </p:nvPr>
        </p:nvSpPr>
        <p:spPr>
          <a:xfrm>
            <a:off x="362465" y="875228"/>
            <a:ext cx="8500181" cy="1539725"/>
          </a:xfrm>
        </p:spPr>
        <p:txBody>
          <a:bodyPr>
            <a:normAutofit/>
          </a:bodyPr>
          <a:lstStyle/>
          <a:p>
            <a:r>
              <a:rPr lang="en-US" noProof="0" dirty="0"/>
              <a:t>EU Policy &amp; its Impact on Ireland </a:t>
            </a:r>
          </a:p>
        </p:txBody>
      </p:sp>
      <p:sp>
        <p:nvSpPr>
          <p:cNvPr id="3" name="Subtitle 2">
            <a:extLst>
              <a:ext uri="{FF2B5EF4-FFF2-40B4-BE49-F238E27FC236}">
                <a16:creationId xmlns:a16="http://schemas.microsoft.com/office/drawing/2014/main" id="{852A84E2-DCC8-4F41-900C-8FA7BE6A7619}"/>
              </a:ext>
            </a:extLst>
          </p:cNvPr>
          <p:cNvSpPr>
            <a:spLocks noGrp="1"/>
          </p:cNvSpPr>
          <p:nvPr>
            <p:ph type="subTitle" idx="1"/>
          </p:nvPr>
        </p:nvSpPr>
        <p:spPr>
          <a:xfrm>
            <a:off x="362465" y="2782319"/>
            <a:ext cx="7904205" cy="1539725"/>
          </a:xfrm>
        </p:spPr>
        <p:txBody>
          <a:bodyPr>
            <a:normAutofit/>
          </a:bodyPr>
          <a:lstStyle/>
          <a:p>
            <a:r>
              <a:rPr lang="en-US" noProof="0" dirty="0"/>
              <a:t>Dr Alessandra Accogli</a:t>
            </a:r>
          </a:p>
          <a:p>
            <a:r>
              <a:rPr lang="en-US" dirty="0"/>
              <a:t>Teaching Assistant </a:t>
            </a:r>
          </a:p>
          <a:p>
            <a:r>
              <a:rPr lang="en-US" noProof="0" dirty="0"/>
              <a:t>DCU School of Law and Government</a:t>
            </a:r>
          </a:p>
        </p:txBody>
      </p:sp>
    </p:spTree>
    <p:extLst>
      <p:ext uri="{BB962C8B-B14F-4D97-AF65-F5344CB8AC3E}">
        <p14:creationId xmlns:p14="http://schemas.microsoft.com/office/powerpoint/2010/main" val="330465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FABA-C1F1-1F7C-DD37-D99A692E7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1B105-ABC2-16D7-4806-4FA7F54D76A5}"/>
              </a:ext>
            </a:extLst>
          </p:cNvPr>
          <p:cNvSpPr>
            <a:spLocks noGrp="1"/>
          </p:cNvSpPr>
          <p:nvPr>
            <p:ph type="title"/>
          </p:nvPr>
        </p:nvSpPr>
        <p:spPr>
          <a:xfrm>
            <a:off x="361184" y="426807"/>
            <a:ext cx="7737389" cy="932334"/>
          </a:xfrm>
        </p:spPr>
        <p:txBody>
          <a:bodyPr>
            <a:normAutofit fontScale="90000"/>
          </a:bodyPr>
          <a:lstStyle/>
          <a:p>
            <a:r>
              <a:rPr lang="en-GB" dirty="0"/>
              <a:t>Where do you think most of Ireland’s rules come from?</a:t>
            </a:r>
            <a:endParaRPr lang="en-IE" dirty="0"/>
          </a:p>
        </p:txBody>
      </p:sp>
      <p:sp>
        <p:nvSpPr>
          <p:cNvPr id="3" name="Content Placeholder 2">
            <a:extLst>
              <a:ext uri="{FF2B5EF4-FFF2-40B4-BE49-F238E27FC236}">
                <a16:creationId xmlns:a16="http://schemas.microsoft.com/office/drawing/2014/main" id="{536F95F3-E5FD-851A-658E-49C43B001C5C}"/>
              </a:ext>
            </a:extLst>
          </p:cNvPr>
          <p:cNvSpPr>
            <a:spLocks noGrp="1"/>
          </p:cNvSpPr>
          <p:nvPr>
            <p:ph idx="1"/>
          </p:nvPr>
        </p:nvSpPr>
        <p:spPr>
          <a:xfrm>
            <a:off x="361184" y="1716390"/>
            <a:ext cx="6212145" cy="3289262"/>
          </a:xfrm>
        </p:spPr>
        <p:txBody>
          <a:bodyPr>
            <a:normAutofit fontScale="92500" lnSpcReduction="20000"/>
          </a:bodyPr>
          <a:lstStyle/>
          <a:p>
            <a:r>
              <a:rPr lang="en-GB" dirty="0"/>
              <a:t>In some areas, the EU tends to heavily influence certain policies while other areas are left for Member States to decide on</a:t>
            </a:r>
          </a:p>
          <a:p>
            <a:r>
              <a:rPr lang="en-GB" dirty="0"/>
              <a:t>There are policy areas with high shares of ‘Europeanised’ laws, e.g. agriculture, environment </a:t>
            </a:r>
          </a:p>
          <a:p>
            <a:r>
              <a:rPr lang="en-GB" dirty="0"/>
              <a:t>There are also policy areas with lower shares of laws coming from the EU, e.g. employment, health </a:t>
            </a:r>
          </a:p>
        </p:txBody>
      </p:sp>
      <p:sp>
        <p:nvSpPr>
          <p:cNvPr id="4" name="TextBox 3">
            <a:extLst>
              <a:ext uri="{FF2B5EF4-FFF2-40B4-BE49-F238E27FC236}">
                <a16:creationId xmlns:a16="http://schemas.microsoft.com/office/drawing/2014/main" id="{BB930CB8-1840-C542-5326-1EEECC48FE1A}"/>
              </a:ext>
            </a:extLst>
          </p:cNvPr>
          <p:cNvSpPr txBox="1"/>
          <p:nvPr/>
        </p:nvSpPr>
        <p:spPr>
          <a:xfrm>
            <a:off x="361184" y="5055830"/>
            <a:ext cx="8972599" cy="646331"/>
          </a:xfrm>
          <a:prstGeom prst="rect">
            <a:avLst/>
          </a:prstGeom>
          <a:noFill/>
        </p:spPr>
        <p:txBody>
          <a:bodyPr wrap="square" rtlCol="0">
            <a:spAutoFit/>
          </a:bodyPr>
          <a:lstStyle/>
          <a:p>
            <a:r>
              <a:rPr lang="en-GB" dirty="0"/>
              <a:t>Source: Sophia </a:t>
            </a:r>
            <a:r>
              <a:rPr lang="en-GB" dirty="0" err="1"/>
              <a:t>Khatsenkova</a:t>
            </a:r>
            <a:r>
              <a:rPr lang="en-GB" dirty="0"/>
              <a:t>, ‘</a:t>
            </a:r>
            <a:r>
              <a:rPr lang="en-US" dirty="0"/>
              <a:t>Fact-check: Does the EU decide 80% of our laws?’ (Euronews, 22 March 2024)</a:t>
            </a:r>
            <a:endParaRPr lang="en-IE" dirty="0"/>
          </a:p>
        </p:txBody>
      </p:sp>
      <p:pic>
        <p:nvPicPr>
          <p:cNvPr id="5" name="Picture 4">
            <a:extLst>
              <a:ext uri="{FF2B5EF4-FFF2-40B4-BE49-F238E27FC236}">
                <a16:creationId xmlns:a16="http://schemas.microsoft.com/office/drawing/2014/main" id="{C6AEE871-DFE4-D3EE-FCC3-525F86B1C59E}"/>
              </a:ext>
            </a:extLst>
          </p:cNvPr>
          <p:cNvPicPr>
            <a:picLocks noChangeAspect="1"/>
          </p:cNvPicPr>
          <p:nvPr/>
        </p:nvPicPr>
        <p:blipFill>
          <a:blip r:embed="rId2"/>
          <a:stretch>
            <a:fillRect/>
          </a:stretch>
        </p:blipFill>
        <p:spPr>
          <a:xfrm>
            <a:off x="6573329" y="1155272"/>
            <a:ext cx="5447270" cy="3850380"/>
          </a:xfrm>
          <a:prstGeom prst="rect">
            <a:avLst/>
          </a:prstGeom>
        </p:spPr>
      </p:pic>
    </p:spTree>
    <p:extLst>
      <p:ext uri="{BB962C8B-B14F-4D97-AF65-F5344CB8AC3E}">
        <p14:creationId xmlns:p14="http://schemas.microsoft.com/office/powerpoint/2010/main" val="30102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C5FB-2A85-0B45-828A-550DE0DEC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54532-3593-7D1D-2D61-A30D27DCE3B4}"/>
              </a:ext>
            </a:extLst>
          </p:cNvPr>
          <p:cNvSpPr>
            <a:spLocks noGrp="1"/>
          </p:cNvSpPr>
          <p:nvPr>
            <p:ph type="title"/>
          </p:nvPr>
        </p:nvSpPr>
        <p:spPr/>
        <p:txBody>
          <a:bodyPr>
            <a:normAutofit/>
          </a:bodyPr>
          <a:lstStyle/>
          <a:p>
            <a:r>
              <a:rPr lang="en-GB" dirty="0"/>
              <a:t>How EU Policy works</a:t>
            </a:r>
            <a:endParaRPr lang="en-IE" b="0" dirty="0"/>
          </a:p>
        </p:txBody>
      </p:sp>
    </p:spTree>
    <p:extLst>
      <p:ext uri="{BB962C8B-B14F-4D97-AF65-F5344CB8AC3E}">
        <p14:creationId xmlns:p14="http://schemas.microsoft.com/office/powerpoint/2010/main" val="91262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6EA71E-B8E9-8FFC-0391-C2690C3BC32C}"/>
              </a:ext>
            </a:extLst>
          </p:cNvPr>
          <p:cNvPicPr>
            <a:picLocks noGrp="1" noChangeAspect="1"/>
          </p:cNvPicPr>
          <p:nvPr>
            <p:ph idx="1"/>
          </p:nvPr>
        </p:nvPicPr>
        <p:blipFill>
          <a:blip r:embed="rId2"/>
          <a:stretch>
            <a:fillRect/>
          </a:stretch>
        </p:blipFill>
        <p:spPr>
          <a:xfrm>
            <a:off x="643467" y="1125304"/>
            <a:ext cx="10905066" cy="4607391"/>
          </a:xfrm>
          <a:prstGeom prst="rect">
            <a:avLst/>
          </a:prstGeom>
        </p:spPr>
      </p:pic>
    </p:spTree>
    <p:extLst>
      <p:ext uri="{BB962C8B-B14F-4D97-AF65-F5344CB8AC3E}">
        <p14:creationId xmlns:p14="http://schemas.microsoft.com/office/powerpoint/2010/main" val="47528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F1CB5-3EB7-D625-2A4E-D1746A5D919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EU key institutions</a:t>
            </a:r>
          </a:p>
        </p:txBody>
      </p:sp>
      <p:pic>
        <p:nvPicPr>
          <p:cNvPr id="7" name="Content Placeholder 6">
            <a:extLst>
              <a:ext uri="{FF2B5EF4-FFF2-40B4-BE49-F238E27FC236}">
                <a16:creationId xmlns:a16="http://schemas.microsoft.com/office/drawing/2014/main" id="{37BCB456-5E08-147F-9F4E-8D2C69004BCE}"/>
              </a:ext>
            </a:extLst>
          </p:cNvPr>
          <p:cNvPicPr>
            <a:picLocks noGrp="1" noChangeAspect="1"/>
          </p:cNvPicPr>
          <p:nvPr>
            <p:ph idx="1"/>
          </p:nvPr>
        </p:nvPicPr>
        <p:blipFill>
          <a:blip r:embed="rId2"/>
          <a:stretch>
            <a:fillRect/>
          </a:stretch>
        </p:blipFill>
        <p:spPr>
          <a:xfrm>
            <a:off x="4777316" y="1168984"/>
            <a:ext cx="6780700" cy="4517703"/>
          </a:xfrm>
          <a:prstGeom prst="rect">
            <a:avLst/>
          </a:prstGeom>
        </p:spPr>
      </p:pic>
    </p:spTree>
    <p:extLst>
      <p:ext uri="{BB962C8B-B14F-4D97-AF65-F5344CB8AC3E}">
        <p14:creationId xmlns:p14="http://schemas.microsoft.com/office/powerpoint/2010/main" val="19271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7F9F-F8FA-5234-C81F-AE93F9138FA6}"/>
              </a:ext>
            </a:extLst>
          </p:cNvPr>
          <p:cNvSpPr>
            <a:spLocks noGrp="1"/>
          </p:cNvSpPr>
          <p:nvPr>
            <p:ph type="title"/>
          </p:nvPr>
        </p:nvSpPr>
        <p:spPr/>
        <p:txBody>
          <a:bodyPr/>
          <a:lstStyle/>
          <a:p>
            <a:r>
              <a:rPr lang="en-GB" dirty="0"/>
              <a:t>European Commission	</a:t>
            </a:r>
            <a:endParaRPr lang="en-IE" dirty="0"/>
          </a:p>
        </p:txBody>
      </p:sp>
      <p:sp>
        <p:nvSpPr>
          <p:cNvPr id="3" name="Content Placeholder 2">
            <a:extLst>
              <a:ext uri="{FF2B5EF4-FFF2-40B4-BE49-F238E27FC236}">
                <a16:creationId xmlns:a16="http://schemas.microsoft.com/office/drawing/2014/main" id="{ABE45A32-7419-3D05-5164-D03EC99F3192}"/>
              </a:ext>
            </a:extLst>
          </p:cNvPr>
          <p:cNvSpPr>
            <a:spLocks noGrp="1"/>
          </p:cNvSpPr>
          <p:nvPr>
            <p:ph idx="1"/>
          </p:nvPr>
        </p:nvSpPr>
        <p:spPr>
          <a:xfrm>
            <a:off x="343930" y="1510985"/>
            <a:ext cx="9122269" cy="4587334"/>
          </a:xfrm>
        </p:spPr>
        <p:txBody>
          <a:bodyPr>
            <a:noAutofit/>
          </a:bodyPr>
          <a:lstStyle/>
          <a:p>
            <a:pPr algn="just">
              <a:lnSpc>
                <a:spcPct val="120000"/>
              </a:lnSpc>
            </a:pPr>
            <a:r>
              <a:rPr lang="en-US" sz="1800" b="1" dirty="0"/>
              <a:t>Role</a:t>
            </a:r>
            <a:r>
              <a:rPr lang="en-US" sz="1800" dirty="0"/>
              <a:t>: Art 17 TEU – The Commission shall</a:t>
            </a:r>
          </a:p>
          <a:p>
            <a:pPr lvl="1" algn="just">
              <a:lnSpc>
                <a:spcPct val="120000"/>
              </a:lnSpc>
            </a:pPr>
            <a:r>
              <a:rPr lang="en-US" sz="1800" dirty="0"/>
              <a:t>promote the general interest of the Union and </a:t>
            </a:r>
            <a:r>
              <a:rPr lang="en-US" sz="1800" b="1" dirty="0"/>
              <a:t>take appropriate initiatives </a:t>
            </a:r>
          </a:p>
          <a:p>
            <a:pPr lvl="1" algn="just">
              <a:lnSpc>
                <a:spcPct val="120000"/>
              </a:lnSpc>
            </a:pPr>
            <a:r>
              <a:rPr lang="en-US" sz="1800" dirty="0"/>
              <a:t>ensure the application of the Treaties and oversee the application of Union law</a:t>
            </a:r>
          </a:p>
          <a:p>
            <a:pPr lvl="1" algn="just">
              <a:lnSpc>
                <a:spcPct val="120000"/>
              </a:lnSpc>
            </a:pPr>
            <a:r>
              <a:rPr lang="en-US" sz="1800" dirty="0"/>
              <a:t>execute the budget </a:t>
            </a:r>
          </a:p>
          <a:p>
            <a:pPr lvl="1" algn="just">
              <a:lnSpc>
                <a:spcPct val="120000"/>
              </a:lnSpc>
            </a:pPr>
            <a:r>
              <a:rPr lang="en-US" sz="1800" dirty="0"/>
              <a:t>ensure the Union's external representation</a:t>
            </a:r>
          </a:p>
          <a:p>
            <a:pPr algn="just">
              <a:lnSpc>
                <a:spcPct val="120000"/>
              </a:lnSpc>
            </a:pPr>
            <a:r>
              <a:rPr lang="en-US" sz="1800" dirty="0"/>
              <a:t>Union legislative acts may only be adopted on the basis of a </a:t>
            </a:r>
            <a:r>
              <a:rPr lang="en-US" sz="1800" b="1" dirty="0"/>
              <a:t>Commission proposal</a:t>
            </a:r>
          </a:p>
          <a:p>
            <a:pPr algn="just">
              <a:lnSpc>
                <a:spcPct val="120000"/>
              </a:lnSpc>
            </a:pPr>
            <a:r>
              <a:rPr lang="en-US" sz="1800" b="1" dirty="0"/>
              <a:t>Members</a:t>
            </a:r>
            <a:r>
              <a:rPr lang="en-US" sz="1800" dirty="0"/>
              <a:t>: 27 commissioners – one per MS - whose independence is beyond doubt </a:t>
            </a:r>
            <a:endParaRPr lang="en-GB" sz="1800" dirty="0"/>
          </a:p>
          <a:p>
            <a:pPr algn="just">
              <a:lnSpc>
                <a:spcPct val="120000"/>
              </a:lnSpc>
            </a:pPr>
            <a:r>
              <a:rPr lang="en-GB" sz="1800" b="1" dirty="0"/>
              <a:t>Location</a:t>
            </a:r>
            <a:r>
              <a:rPr lang="en-GB" sz="1800" dirty="0"/>
              <a:t>: Brussels</a:t>
            </a:r>
            <a:endParaRPr lang="en-IE" sz="1800" dirty="0"/>
          </a:p>
        </p:txBody>
      </p:sp>
      <p:pic>
        <p:nvPicPr>
          <p:cNvPr id="10" name="Picture 9">
            <a:extLst>
              <a:ext uri="{FF2B5EF4-FFF2-40B4-BE49-F238E27FC236}">
                <a16:creationId xmlns:a16="http://schemas.microsoft.com/office/drawing/2014/main" id="{B329BA7B-52D3-3668-76A5-BDBDFC7C9E18}"/>
              </a:ext>
            </a:extLst>
          </p:cNvPr>
          <p:cNvPicPr>
            <a:picLocks noChangeAspect="1"/>
          </p:cNvPicPr>
          <p:nvPr/>
        </p:nvPicPr>
        <p:blipFill>
          <a:blip r:embed="rId3"/>
          <a:stretch>
            <a:fillRect/>
          </a:stretch>
        </p:blipFill>
        <p:spPr>
          <a:xfrm>
            <a:off x="8246853" y="4656057"/>
            <a:ext cx="3945147" cy="2201943"/>
          </a:xfrm>
          <a:prstGeom prst="rect">
            <a:avLst/>
          </a:prstGeom>
        </p:spPr>
      </p:pic>
    </p:spTree>
    <p:extLst>
      <p:ext uri="{BB962C8B-B14F-4D97-AF65-F5344CB8AC3E}">
        <p14:creationId xmlns:p14="http://schemas.microsoft.com/office/powerpoint/2010/main" val="416345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127B-2515-A378-11B7-711BD9473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66E47-AC64-EC33-9ED9-950446495E9E}"/>
              </a:ext>
            </a:extLst>
          </p:cNvPr>
          <p:cNvSpPr>
            <a:spLocks noGrp="1"/>
          </p:cNvSpPr>
          <p:nvPr>
            <p:ph type="title"/>
          </p:nvPr>
        </p:nvSpPr>
        <p:spPr/>
        <p:txBody>
          <a:bodyPr/>
          <a:lstStyle/>
          <a:p>
            <a:r>
              <a:rPr lang="en-GB" dirty="0"/>
              <a:t>European Parliament 	</a:t>
            </a:r>
            <a:endParaRPr lang="en-IE" dirty="0"/>
          </a:p>
        </p:txBody>
      </p:sp>
      <p:sp>
        <p:nvSpPr>
          <p:cNvPr id="3" name="Content Placeholder 2">
            <a:extLst>
              <a:ext uri="{FF2B5EF4-FFF2-40B4-BE49-F238E27FC236}">
                <a16:creationId xmlns:a16="http://schemas.microsoft.com/office/drawing/2014/main" id="{F2E858A7-936D-D416-312D-559A82A8D835}"/>
              </a:ext>
            </a:extLst>
          </p:cNvPr>
          <p:cNvSpPr>
            <a:spLocks noGrp="1"/>
          </p:cNvSpPr>
          <p:nvPr>
            <p:ph idx="1"/>
          </p:nvPr>
        </p:nvSpPr>
        <p:spPr>
          <a:xfrm>
            <a:off x="157655" y="1223516"/>
            <a:ext cx="9122269" cy="4587334"/>
          </a:xfrm>
        </p:spPr>
        <p:txBody>
          <a:bodyPr>
            <a:noAutofit/>
          </a:bodyPr>
          <a:lstStyle/>
          <a:p>
            <a:pPr algn="just">
              <a:lnSpc>
                <a:spcPct val="120000"/>
              </a:lnSpc>
            </a:pPr>
            <a:r>
              <a:rPr lang="en-US" sz="1800" b="1" dirty="0"/>
              <a:t>Role</a:t>
            </a:r>
            <a:r>
              <a:rPr lang="en-US" sz="1800" dirty="0"/>
              <a:t>: Art 14 TEU – The Parliament shall</a:t>
            </a:r>
          </a:p>
          <a:p>
            <a:pPr lvl="1" algn="just">
              <a:lnSpc>
                <a:spcPct val="120000"/>
              </a:lnSpc>
            </a:pPr>
            <a:r>
              <a:rPr lang="en-US" sz="1800" b="1" dirty="0"/>
              <a:t>exercise legislative and budgetary functions </a:t>
            </a:r>
            <a:r>
              <a:rPr lang="en-US" sz="1800" dirty="0"/>
              <a:t>(jointly with the Council of the EU)</a:t>
            </a:r>
          </a:p>
          <a:p>
            <a:pPr lvl="1" algn="just">
              <a:lnSpc>
                <a:spcPct val="120000"/>
              </a:lnSpc>
            </a:pPr>
            <a:r>
              <a:rPr lang="en-US" sz="1800" dirty="0"/>
              <a:t>exercise functions of political control and consultation</a:t>
            </a:r>
          </a:p>
          <a:p>
            <a:pPr lvl="1" algn="just">
              <a:lnSpc>
                <a:spcPct val="120000"/>
              </a:lnSpc>
            </a:pPr>
            <a:r>
              <a:rPr lang="en-US" sz="1800" dirty="0"/>
              <a:t>elect the President of the Commission</a:t>
            </a:r>
          </a:p>
          <a:p>
            <a:pPr algn="just">
              <a:lnSpc>
                <a:spcPct val="120000"/>
              </a:lnSpc>
            </a:pPr>
            <a:r>
              <a:rPr lang="en-US" sz="1800" b="1" dirty="0"/>
              <a:t>Members</a:t>
            </a:r>
            <a:r>
              <a:rPr lang="en-US" sz="1800" dirty="0"/>
              <a:t>: composed of representatives of EU citizens, who shall not exceed 750, plus the President. Representation is </a:t>
            </a:r>
            <a:r>
              <a:rPr lang="en-US" sz="1800" b="1" dirty="0"/>
              <a:t>degressively proportional</a:t>
            </a:r>
            <a:r>
              <a:rPr lang="en-US" sz="1800" dirty="0"/>
              <a:t>, with a minimum of 6 members per Member State (Ireland: 14 MEPs)</a:t>
            </a:r>
          </a:p>
          <a:p>
            <a:pPr lvl="1" algn="just">
              <a:lnSpc>
                <a:spcPct val="120000"/>
              </a:lnSpc>
            </a:pPr>
            <a:r>
              <a:rPr lang="en-US" sz="1800" dirty="0"/>
              <a:t>Elected for a 5-year term</a:t>
            </a:r>
            <a:endParaRPr lang="en-GB" sz="1800" dirty="0"/>
          </a:p>
          <a:p>
            <a:pPr algn="just">
              <a:lnSpc>
                <a:spcPct val="120000"/>
              </a:lnSpc>
            </a:pPr>
            <a:r>
              <a:rPr lang="en-GB" sz="1800" b="1" dirty="0"/>
              <a:t>Location</a:t>
            </a:r>
            <a:r>
              <a:rPr lang="en-GB" sz="1800" dirty="0"/>
              <a:t>: </a:t>
            </a:r>
            <a:r>
              <a:rPr lang="en-US" sz="1800" dirty="0"/>
              <a:t>It splits its operations between three cities:</a:t>
            </a:r>
            <a:r>
              <a:rPr lang="en-GB" sz="1800" dirty="0"/>
              <a:t> </a:t>
            </a:r>
            <a:r>
              <a:rPr lang="en-US" sz="1800" dirty="0"/>
              <a:t>Strasbourg, France (official seat, plenary sessions); Brussels, Belgium (committee meetings, political groups); and Luxembourg (secretariat)</a:t>
            </a:r>
            <a:endParaRPr lang="en-IE" sz="1800" dirty="0"/>
          </a:p>
        </p:txBody>
      </p:sp>
      <p:pic>
        <p:nvPicPr>
          <p:cNvPr id="5" name="Picture 4">
            <a:extLst>
              <a:ext uri="{FF2B5EF4-FFF2-40B4-BE49-F238E27FC236}">
                <a16:creationId xmlns:a16="http://schemas.microsoft.com/office/drawing/2014/main" id="{5268C0AE-0089-A179-4785-A8FBCC84E9C0}"/>
              </a:ext>
            </a:extLst>
          </p:cNvPr>
          <p:cNvPicPr>
            <a:picLocks noChangeAspect="1"/>
          </p:cNvPicPr>
          <p:nvPr/>
        </p:nvPicPr>
        <p:blipFill>
          <a:blip r:embed="rId3"/>
          <a:stretch>
            <a:fillRect/>
          </a:stretch>
        </p:blipFill>
        <p:spPr>
          <a:xfrm>
            <a:off x="9279925" y="3970337"/>
            <a:ext cx="2912076" cy="2912076"/>
          </a:xfrm>
          <a:prstGeom prst="rect">
            <a:avLst/>
          </a:prstGeom>
        </p:spPr>
      </p:pic>
    </p:spTree>
    <p:extLst>
      <p:ext uri="{BB962C8B-B14F-4D97-AF65-F5344CB8AC3E}">
        <p14:creationId xmlns:p14="http://schemas.microsoft.com/office/powerpoint/2010/main" val="180125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59DE-D40B-62B0-B07C-E3A547B4F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D503D-4780-2346-DE33-88319EF24B04}"/>
              </a:ext>
            </a:extLst>
          </p:cNvPr>
          <p:cNvSpPr>
            <a:spLocks noGrp="1"/>
          </p:cNvSpPr>
          <p:nvPr>
            <p:ph type="title"/>
          </p:nvPr>
        </p:nvSpPr>
        <p:spPr/>
        <p:txBody>
          <a:bodyPr/>
          <a:lstStyle/>
          <a:p>
            <a:r>
              <a:rPr lang="en-GB" dirty="0"/>
              <a:t>European Council	</a:t>
            </a:r>
            <a:endParaRPr lang="en-IE" dirty="0"/>
          </a:p>
        </p:txBody>
      </p:sp>
      <p:sp>
        <p:nvSpPr>
          <p:cNvPr id="3" name="Content Placeholder 2">
            <a:extLst>
              <a:ext uri="{FF2B5EF4-FFF2-40B4-BE49-F238E27FC236}">
                <a16:creationId xmlns:a16="http://schemas.microsoft.com/office/drawing/2014/main" id="{DA602F7F-9661-FFEC-FDD1-1EA1641BB6B7}"/>
              </a:ext>
            </a:extLst>
          </p:cNvPr>
          <p:cNvSpPr>
            <a:spLocks noGrp="1"/>
          </p:cNvSpPr>
          <p:nvPr>
            <p:ph idx="1"/>
          </p:nvPr>
        </p:nvSpPr>
        <p:spPr>
          <a:xfrm>
            <a:off x="343930" y="1475568"/>
            <a:ext cx="8935994" cy="4132451"/>
          </a:xfrm>
        </p:spPr>
        <p:txBody>
          <a:bodyPr>
            <a:normAutofit fontScale="92500" lnSpcReduction="20000"/>
          </a:bodyPr>
          <a:lstStyle/>
          <a:p>
            <a:pPr algn="just">
              <a:lnSpc>
                <a:spcPct val="120000"/>
              </a:lnSpc>
            </a:pPr>
            <a:r>
              <a:rPr lang="en-US" b="1" dirty="0"/>
              <a:t>Role</a:t>
            </a:r>
            <a:r>
              <a:rPr lang="en-US" dirty="0"/>
              <a:t>: It shall define the general political directions and priorities of the Union. It shall </a:t>
            </a:r>
            <a:r>
              <a:rPr lang="en-US" b="1" dirty="0"/>
              <a:t>not</a:t>
            </a:r>
            <a:r>
              <a:rPr lang="en-US" dirty="0"/>
              <a:t> exercise legislative functions (Art 15 TEU). Does not adopt EU Laws, except EU Treaty amendments</a:t>
            </a:r>
          </a:p>
          <a:p>
            <a:pPr algn="just">
              <a:lnSpc>
                <a:spcPct val="120000"/>
              </a:lnSpc>
            </a:pPr>
            <a:r>
              <a:rPr lang="en-US" b="1" dirty="0"/>
              <a:t>Members</a:t>
            </a:r>
            <a:r>
              <a:rPr lang="en-US" dirty="0"/>
              <a:t>: It consist of the </a:t>
            </a:r>
            <a:r>
              <a:rPr lang="en-US" b="1" dirty="0"/>
              <a:t>Heads of State or Government </a:t>
            </a:r>
            <a:r>
              <a:rPr lang="en-US" dirty="0"/>
              <a:t>of the Member States, together with its President and the President of the Commission</a:t>
            </a:r>
            <a:endParaRPr lang="en-GB" dirty="0"/>
          </a:p>
          <a:p>
            <a:pPr algn="just">
              <a:lnSpc>
                <a:spcPct val="120000"/>
              </a:lnSpc>
            </a:pPr>
            <a:r>
              <a:rPr lang="en-GB" b="1" dirty="0"/>
              <a:t>Meetings and location</a:t>
            </a:r>
            <a:r>
              <a:rPr lang="en-GB" dirty="0"/>
              <a:t>: EU leaders (heads of states / governments) meet 4 times a year in Brussels</a:t>
            </a:r>
            <a:endParaRPr lang="en-IE" dirty="0"/>
          </a:p>
        </p:txBody>
      </p:sp>
      <p:pic>
        <p:nvPicPr>
          <p:cNvPr id="5" name="Picture 4">
            <a:extLst>
              <a:ext uri="{FF2B5EF4-FFF2-40B4-BE49-F238E27FC236}">
                <a16:creationId xmlns:a16="http://schemas.microsoft.com/office/drawing/2014/main" id="{B458904F-4A22-7BDC-1185-64A2C0C12AAA}"/>
              </a:ext>
            </a:extLst>
          </p:cNvPr>
          <p:cNvPicPr>
            <a:picLocks noChangeAspect="1"/>
          </p:cNvPicPr>
          <p:nvPr/>
        </p:nvPicPr>
        <p:blipFill>
          <a:blip r:embed="rId3"/>
          <a:stretch>
            <a:fillRect/>
          </a:stretch>
        </p:blipFill>
        <p:spPr>
          <a:xfrm>
            <a:off x="9279925" y="4731303"/>
            <a:ext cx="2912076" cy="2126698"/>
          </a:xfrm>
          <a:prstGeom prst="rect">
            <a:avLst/>
          </a:prstGeom>
        </p:spPr>
      </p:pic>
    </p:spTree>
    <p:extLst>
      <p:ext uri="{BB962C8B-B14F-4D97-AF65-F5344CB8AC3E}">
        <p14:creationId xmlns:p14="http://schemas.microsoft.com/office/powerpoint/2010/main" val="188209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C549-9FA8-98D2-D613-C3CCC14FF1DD}"/>
              </a:ext>
            </a:extLst>
          </p:cNvPr>
          <p:cNvSpPr>
            <a:spLocks noGrp="1"/>
          </p:cNvSpPr>
          <p:nvPr>
            <p:ph type="title"/>
          </p:nvPr>
        </p:nvSpPr>
        <p:spPr/>
        <p:txBody>
          <a:bodyPr>
            <a:normAutofit/>
          </a:bodyPr>
          <a:lstStyle/>
          <a:p>
            <a:r>
              <a:rPr lang="en-GB" dirty="0"/>
              <a:t>Council of the EU</a:t>
            </a:r>
            <a:endParaRPr lang="en-IE" dirty="0"/>
          </a:p>
        </p:txBody>
      </p:sp>
      <p:sp>
        <p:nvSpPr>
          <p:cNvPr id="3" name="Content Placeholder 2">
            <a:extLst>
              <a:ext uri="{FF2B5EF4-FFF2-40B4-BE49-F238E27FC236}">
                <a16:creationId xmlns:a16="http://schemas.microsoft.com/office/drawing/2014/main" id="{B1E26413-298D-0314-5515-32109778D194}"/>
              </a:ext>
            </a:extLst>
          </p:cNvPr>
          <p:cNvSpPr>
            <a:spLocks noGrp="1"/>
          </p:cNvSpPr>
          <p:nvPr>
            <p:ph idx="1"/>
          </p:nvPr>
        </p:nvSpPr>
        <p:spPr>
          <a:xfrm>
            <a:off x="110359" y="1545409"/>
            <a:ext cx="9194279" cy="4052202"/>
          </a:xfrm>
        </p:spPr>
        <p:txBody>
          <a:bodyPr>
            <a:normAutofit fontScale="70000" lnSpcReduction="20000"/>
          </a:bodyPr>
          <a:lstStyle/>
          <a:p>
            <a:pPr>
              <a:lnSpc>
                <a:spcPct val="120000"/>
              </a:lnSpc>
              <a:buFont typeface="Arial" panose="020B0604020202020204" pitchFamily="34" charset="0"/>
              <a:buChar char="•"/>
            </a:pPr>
            <a:r>
              <a:rPr lang="en-GB" b="1" i="0" dirty="0">
                <a:effectLst/>
                <a:latin typeface="arial" panose="020B0604020202020204" pitchFamily="34" charset="0"/>
              </a:rPr>
              <a:t>Role</a:t>
            </a:r>
            <a:r>
              <a:rPr lang="en-GB" b="0" i="0" dirty="0">
                <a:effectLst/>
                <a:latin typeface="arial" panose="020B0604020202020204" pitchFamily="34" charset="0"/>
              </a:rPr>
              <a:t>: represents governments </a:t>
            </a:r>
            <a:r>
              <a:rPr lang="en-GB" b="0" i="0" u="sng" dirty="0">
                <a:effectLst/>
                <a:latin typeface="arial" panose="020B0604020202020204" pitchFamily="34" charset="0"/>
              </a:rPr>
              <a:t>at ministerial level</a:t>
            </a:r>
            <a:r>
              <a:rPr lang="en-GB" b="0" i="0" dirty="0">
                <a:effectLst/>
                <a:latin typeface="arial" panose="020B0604020202020204" pitchFamily="34" charset="0"/>
              </a:rPr>
              <a:t>, </a:t>
            </a:r>
            <a:r>
              <a:rPr lang="en-US" b="1" i="0" dirty="0">
                <a:effectLst/>
                <a:latin typeface="arial" panose="020B0604020202020204" pitchFamily="34" charset="0"/>
              </a:rPr>
              <a:t>exercises legislative and budgetary functions</a:t>
            </a:r>
            <a:r>
              <a:rPr lang="en-GB" b="1" i="0" dirty="0">
                <a:effectLst/>
                <a:latin typeface="arial" panose="020B0604020202020204" pitchFamily="34" charset="0"/>
              </a:rPr>
              <a:t> </a:t>
            </a:r>
            <a:r>
              <a:rPr lang="en-GB" b="0" i="0" dirty="0">
                <a:effectLst/>
                <a:latin typeface="arial" panose="020B0604020202020204" pitchFamily="34" charset="0"/>
              </a:rPr>
              <a:t>(jointly with EP) and coordinates EU policies (Art 16 TEU)</a:t>
            </a:r>
          </a:p>
          <a:p>
            <a:pPr>
              <a:lnSpc>
                <a:spcPct val="120000"/>
              </a:lnSpc>
              <a:buFont typeface="Arial" panose="020B0604020202020204" pitchFamily="34" charset="0"/>
              <a:buChar char="•"/>
            </a:pPr>
            <a:r>
              <a:rPr lang="en-GB" b="1" i="0" dirty="0">
                <a:effectLst/>
                <a:latin typeface="arial" panose="020B0604020202020204" pitchFamily="34" charset="0"/>
              </a:rPr>
              <a:t>Members</a:t>
            </a:r>
            <a:r>
              <a:rPr lang="en-GB" b="0" i="0" dirty="0">
                <a:effectLst/>
                <a:latin typeface="arial" panose="020B0604020202020204" pitchFamily="34" charset="0"/>
              </a:rPr>
              <a:t>: </a:t>
            </a:r>
            <a:r>
              <a:rPr lang="en-US" b="0" i="0" dirty="0">
                <a:effectLst/>
                <a:latin typeface="arial" panose="020B0604020202020204" pitchFamily="34" charset="0"/>
              </a:rPr>
              <a:t>a representative of each Member State at ministerial level (government ministers)</a:t>
            </a:r>
            <a:endParaRPr lang="en-GB" b="0" i="0" dirty="0">
              <a:effectLst/>
              <a:latin typeface="arial" panose="020B0604020202020204" pitchFamily="34" charset="0"/>
            </a:endParaRPr>
          </a:p>
          <a:p>
            <a:pPr algn="just">
              <a:lnSpc>
                <a:spcPct val="120000"/>
              </a:lnSpc>
              <a:buFont typeface="Arial" panose="020B0604020202020204" pitchFamily="34" charset="0"/>
              <a:buChar char="•"/>
            </a:pPr>
            <a:r>
              <a:rPr lang="en-GB" b="1" i="0" dirty="0">
                <a:effectLst/>
                <a:latin typeface="arial" panose="020B0604020202020204" pitchFamily="34" charset="0"/>
              </a:rPr>
              <a:t>President</a:t>
            </a:r>
            <a:r>
              <a:rPr lang="en-GB" b="0" i="0" dirty="0">
                <a:effectLst/>
                <a:latin typeface="arial" panose="020B0604020202020204" pitchFamily="34" charset="0"/>
              </a:rPr>
              <a:t>: Each EU country holds the presidency on a 6-month rotating basis</a:t>
            </a:r>
          </a:p>
          <a:p>
            <a:pPr algn="just">
              <a:lnSpc>
                <a:spcPct val="120000"/>
              </a:lnSpc>
              <a:buFont typeface="Arial" panose="020B0604020202020204" pitchFamily="34" charset="0"/>
              <a:buChar char="•"/>
            </a:pPr>
            <a:r>
              <a:rPr lang="en-GB" b="1" i="0" dirty="0">
                <a:effectLst/>
                <a:latin typeface="arial" panose="020B0604020202020204" pitchFamily="34" charset="0"/>
              </a:rPr>
              <a:t>Established in</a:t>
            </a:r>
            <a:r>
              <a:rPr lang="en-GB" b="0" i="0" dirty="0">
                <a:effectLst/>
                <a:latin typeface="arial" panose="020B0604020202020204" pitchFamily="34" charset="0"/>
              </a:rPr>
              <a:t>: 1958 (as Council of the European Economic Community)</a:t>
            </a:r>
          </a:p>
          <a:p>
            <a:pPr algn="just">
              <a:lnSpc>
                <a:spcPct val="120000"/>
              </a:lnSpc>
              <a:buFont typeface="Arial" panose="020B0604020202020204" pitchFamily="34" charset="0"/>
              <a:buChar char="•"/>
            </a:pPr>
            <a:r>
              <a:rPr lang="en-GB" b="1" i="0" dirty="0">
                <a:effectLst/>
                <a:latin typeface="arial" panose="020B0604020202020204" pitchFamily="34" charset="0"/>
              </a:rPr>
              <a:t>Meetings and </a:t>
            </a:r>
            <a:r>
              <a:rPr lang="en-GB" b="1" dirty="0">
                <a:latin typeface="arial" panose="020B0604020202020204" pitchFamily="34" charset="0"/>
              </a:rPr>
              <a:t>l</a:t>
            </a:r>
            <a:r>
              <a:rPr lang="en-GB" b="1" i="0" dirty="0">
                <a:effectLst/>
                <a:latin typeface="arial" panose="020B0604020202020204" pitchFamily="34" charset="0"/>
              </a:rPr>
              <a:t>ocation</a:t>
            </a:r>
            <a:r>
              <a:rPr lang="en-GB" b="0" i="0" dirty="0">
                <a:effectLst/>
                <a:latin typeface="arial" panose="020B0604020202020204" pitchFamily="34" charset="0"/>
              </a:rPr>
              <a:t>: Council meetings take place in Brussels, except for three months (April, June and October) when they are held in Luxembourg</a:t>
            </a:r>
          </a:p>
        </p:txBody>
      </p:sp>
      <p:pic>
        <p:nvPicPr>
          <p:cNvPr id="4" name="Picture 3">
            <a:extLst>
              <a:ext uri="{FF2B5EF4-FFF2-40B4-BE49-F238E27FC236}">
                <a16:creationId xmlns:a16="http://schemas.microsoft.com/office/drawing/2014/main" id="{09E1C640-734C-8F21-F819-14E287B81987}"/>
              </a:ext>
            </a:extLst>
          </p:cNvPr>
          <p:cNvPicPr>
            <a:picLocks noChangeAspect="1"/>
          </p:cNvPicPr>
          <p:nvPr/>
        </p:nvPicPr>
        <p:blipFill>
          <a:blip r:embed="rId3"/>
          <a:stretch>
            <a:fillRect/>
          </a:stretch>
        </p:blipFill>
        <p:spPr>
          <a:xfrm>
            <a:off x="9279925" y="4731303"/>
            <a:ext cx="2912076" cy="2126698"/>
          </a:xfrm>
          <a:prstGeom prst="rect">
            <a:avLst/>
          </a:prstGeom>
        </p:spPr>
      </p:pic>
    </p:spTree>
    <p:extLst>
      <p:ext uri="{BB962C8B-B14F-4D97-AF65-F5344CB8AC3E}">
        <p14:creationId xmlns:p14="http://schemas.microsoft.com/office/powerpoint/2010/main" val="319739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D427C3F-7B39-A868-71B7-DFA76532649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Ireland’s presidency of the Council of the EU</a:t>
            </a:r>
          </a:p>
        </p:txBody>
      </p:sp>
      <p:pic>
        <p:nvPicPr>
          <p:cNvPr id="5" name="Content Placeholder 4">
            <a:extLst>
              <a:ext uri="{FF2B5EF4-FFF2-40B4-BE49-F238E27FC236}">
                <a16:creationId xmlns:a16="http://schemas.microsoft.com/office/drawing/2014/main" id="{C30F601B-B75F-DD93-27AA-BF560BD57A13}"/>
              </a:ext>
            </a:extLst>
          </p:cNvPr>
          <p:cNvPicPr>
            <a:picLocks noGrp="1" noChangeAspect="1"/>
          </p:cNvPicPr>
          <p:nvPr>
            <p:ph idx="1"/>
          </p:nvPr>
        </p:nvPicPr>
        <p:blipFill>
          <a:blip r:embed="rId3"/>
          <a:stretch>
            <a:fillRect/>
          </a:stretch>
        </p:blipFill>
        <p:spPr>
          <a:xfrm>
            <a:off x="5614828" y="467208"/>
            <a:ext cx="5000948" cy="5923584"/>
          </a:xfrm>
          <a:prstGeom prst="rect">
            <a:avLst/>
          </a:prstGeom>
        </p:spPr>
      </p:pic>
    </p:spTree>
    <p:extLst>
      <p:ext uri="{BB962C8B-B14F-4D97-AF65-F5344CB8AC3E}">
        <p14:creationId xmlns:p14="http://schemas.microsoft.com/office/powerpoint/2010/main" val="387538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8CB98-A6B8-704F-F8C0-024D0C75E0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EU legislative process</a:t>
            </a:r>
          </a:p>
        </p:txBody>
      </p:sp>
      <p:pic>
        <p:nvPicPr>
          <p:cNvPr id="9" name="Content Placeholder 8">
            <a:extLst>
              <a:ext uri="{FF2B5EF4-FFF2-40B4-BE49-F238E27FC236}">
                <a16:creationId xmlns:a16="http://schemas.microsoft.com/office/drawing/2014/main" id="{EECE3594-D2BB-0E77-CC82-0276E20F8864}"/>
              </a:ext>
            </a:extLst>
          </p:cNvPr>
          <p:cNvPicPr>
            <a:picLocks noGrp="1" noChangeAspect="1"/>
          </p:cNvPicPr>
          <p:nvPr>
            <p:ph idx="1"/>
          </p:nvPr>
        </p:nvPicPr>
        <p:blipFill>
          <a:blip r:embed="rId3"/>
          <a:stretch>
            <a:fillRect/>
          </a:stretch>
        </p:blipFill>
        <p:spPr>
          <a:xfrm>
            <a:off x="4777316" y="1046115"/>
            <a:ext cx="6780700" cy="4763441"/>
          </a:xfrm>
          <a:prstGeom prst="rect">
            <a:avLst/>
          </a:prstGeom>
        </p:spPr>
      </p:pic>
    </p:spTree>
    <p:extLst>
      <p:ext uri="{BB962C8B-B14F-4D97-AF65-F5344CB8AC3E}">
        <p14:creationId xmlns:p14="http://schemas.microsoft.com/office/powerpoint/2010/main" val="266033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2F393-57CA-D078-7B6C-C25D2899E313}"/>
              </a:ext>
            </a:extLst>
          </p:cNvPr>
          <p:cNvSpPr>
            <a:spLocks noGrp="1"/>
          </p:cNvSpPr>
          <p:nvPr>
            <p:ph type="title"/>
          </p:nvPr>
        </p:nvSpPr>
        <p:spPr>
          <a:xfrm>
            <a:off x="343930" y="272781"/>
            <a:ext cx="7737389" cy="932334"/>
          </a:xfrm>
        </p:spPr>
        <p:txBody>
          <a:bodyPr/>
          <a:lstStyle/>
          <a:p>
            <a:r>
              <a:rPr lang="en-GB" dirty="0"/>
              <a:t>Agenda</a:t>
            </a:r>
            <a:endParaRPr lang="en-IE" dirty="0"/>
          </a:p>
        </p:txBody>
      </p:sp>
      <p:sp>
        <p:nvSpPr>
          <p:cNvPr id="3" name="Content Placeholder 2">
            <a:extLst>
              <a:ext uri="{FF2B5EF4-FFF2-40B4-BE49-F238E27FC236}">
                <a16:creationId xmlns:a16="http://schemas.microsoft.com/office/drawing/2014/main" id="{D6DD030F-927D-7CCC-307B-0795B8A11E1B}"/>
              </a:ext>
            </a:extLst>
          </p:cNvPr>
          <p:cNvSpPr>
            <a:spLocks noGrp="1"/>
          </p:cNvSpPr>
          <p:nvPr>
            <p:ph idx="1"/>
          </p:nvPr>
        </p:nvSpPr>
        <p:spPr>
          <a:xfrm>
            <a:off x="343930" y="1257154"/>
            <a:ext cx="7516702" cy="3203055"/>
          </a:xfrm>
        </p:spPr>
        <p:txBody>
          <a:bodyPr>
            <a:normAutofit/>
          </a:bodyPr>
          <a:lstStyle/>
          <a:p>
            <a:r>
              <a:rPr lang="en-US" sz="2200" dirty="0"/>
              <a:t>Why the EU matters nationally</a:t>
            </a:r>
          </a:p>
          <a:p>
            <a:r>
              <a:rPr lang="en-IE" sz="2200" dirty="0"/>
              <a:t>How EU Policy works</a:t>
            </a:r>
          </a:p>
          <a:p>
            <a:pPr lvl="1"/>
            <a:r>
              <a:rPr lang="en-IE" sz="2200" dirty="0"/>
              <a:t>Key EU actors</a:t>
            </a:r>
          </a:p>
          <a:p>
            <a:pPr lvl="1"/>
            <a:r>
              <a:rPr lang="en-IE" sz="2200" dirty="0"/>
              <a:t>Key EU legal acts</a:t>
            </a:r>
          </a:p>
          <a:p>
            <a:r>
              <a:rPr lang="en-US" sz="2200" dirty="0"/>
              <a:t>Case study: environmental and climate policy and peatlands</a:t>
            </a:r>
          </a:p>
          <a:p>
            <a:r>
              <a:rPr lang="en-US" sz="2200" dirty="0"/>
              <a:t>How can local people engage with EU policy </a:t>
            </a:r>
            <a:endParaRPr lang="en-IE" sz="2200" dirty="0"/>
          </a:p>
        </p:txBody>
      </p:sp>
    </p:spTree>
    <p:extLst>
      <p:ext uri="{BB962C8B-B14F-4D97-AF65-F5344CB8AC3E}">
        <p14:creationId xmlns:p14="http://schemas.microsoft.com/office/powerpoint/2010/main" val="161623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C6986F-5F24-7ED5-4311-12894D99951B}"/>
            </a:ext>
          </a:extLst>
        </p:cNvPr>
        <p:cNvGrpSpPr/>
        <p:nvPr/>
      </p:nvGrpSpPr>
      <p:grpSpPr>
        <a:xfrm>
          <a:off x="0" y="0"/>
          <a:ext cx="0" cy="0"/>
          <a:chOff x="0" y="0"/>
          <a:chExt cx="0" cy="0"/>
        </a:xfrm>
      </p:grpSpPr>
      <p:sp>
        <p:nvSpPr>
          <p:cNvPr id="15" name="Down Arrow 7">
            <a:extLst>
              <a:ext uri="{FF2B5EF4-FFF2-40B4-BE49-F238E27FC236}">
                <a16:creationId xmlns:a16="http://schemas.microsoft.com/office/drawing/2014/main" id="{BD3DA2CA-E759-3AAA-40FD-E9AC04122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0EB5D-22E6-959A-5D5D-2C5CF469D0C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Key legal acts</a:t>
            </a:r>
          </a:p>
        </p:txBody>
      </p:sp>
      <p:pic>
        <p:nvPicPr>
          <p:cNvPr id="6" name="Content Placeholder 5">
            <a:extLst>
              <a:ext uri="{FF2B5EF4-FFF2-40B4-BE49-F238E27FC236}">
                <a16:creationId xmlns:a16="http://schemas.microsoft.com/office/drawing/2014/main" id="{198FCF09-B45F-F7EF-C770-535D72A4D31D}"/>
              </a:ext>
            </a:extLst>
          </p:cNvPr>
          <p:cNvPicPr>
            <a:picLocks noGrp="1" noChangeAspect="1"/>
          </p:cNvPicPr>
          <p:nvPr>
            <p:ph idx="1"/>
          </p:nvPr>
        </p:nvPicPr>
        <p:blipFill>
          <a:blip r:embed="rId3"/>
          <a:stretch>
            <a:fillRect/>
          </a:stretch>
        </p:blipFill>
        <p:spPr>
          <a:xfrm>
            <a:off x="4687460" y="1036321"/>
            <a:ext cx="6902711" cy="4434840"/>
          </a:xfrm>
          <a:prstGeom prst="rect">
            <a:avLst/>
          </a:prstGeom>
        </p:spPr>
      </p:pic>
      <p:sp>
        <p:nvSpPr>
          <p:cNvPr id="7" name="TextBox 6">
            <a:extLst>
              <a:ext uri="{FF2B5EF4-FFF2-40B4-BE49-F238E27FC236}">
                <a16:creationId xmlns:a16="http://schemas.microsoft.com/office/drawing/2014/main" id="{F62A9DFA-7CEA-849B-E8AF-62D4674736BA}"/>
              </a:ext>
            </a:extLst>
          </p:cNvPr>
          <p:cNvSpPr txBox="1"/>
          <p:nvPr/>
        </p:nvSpPr>
        <p:spPr>
          <a:xfrm>
            <a:off x="4687460" y="5821613"/>
            <a:ext cx="6902711" cy="646331"/>
          </a:xfrm>
          <a:prstGeom prst="rect">
            <a:avLst/>
          </a:prstGeom>
          <a:noFill/>
        </p:spPr>
        <p:txBody>
          <a:bodyPr wrap="square" rtlCol="0">
            <a:spAutoFit/>
          </a:bodyPr>
          <a:lstStyle/>
          <a:p>
            <a:r>
              <a:rPr lang="en-GB" dirty="0"/>
              <a:t>Source: Deirdre Halloran, ‘Understanding EU law’ (Houses of the Oireachtas) </a:t>
            </a:r>
            <a:endParaRPr lang="en-IE" dirty="0"/>
          </a:p>
        </p:txBody>
      </p:sp>
    </p:spTree>
    <p:extLst>
      <p:ext uri="{BB962C8B-B14F-4D97-AF65-F5344CB8AC3E}">
        <p14:creationId xmlns:p14="http://schemas.microsoft.com/office/powerpoint/2010/main" val="306230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CC7E-04C5-FB4A-9B83-482896895051}"/>
              </a:ext>
            </a:extLst>
          </p:cNvPr>
          <p:cNvSpPr>
            <a:spLocks noGrp="1"/>
          </p:cNvSpPr>
          <p:nvPr>
            <p:ph type="title"/>
          </p:nvPr>
        </p:nvSpPr>
        <p:spPr>
          <a:xfrm>
            <a:off x="343930" y="305400"/>
            <a:ext cx="10311878" cy="932334"/>
          </a:xfrm>
        </p:spPr>
        <p:txBody>
          <a:bodyPr/>
          <a:lstStyle/>
          <a:p>
            <a:r>
              <a:rPr lang="en-US" dirty="0"/>
              <a:t>EU secondary legislation</a:t>
            </a:r>
          </a:p>
        </p:txBody>
      </p:sp>
      <p:sp>
        <p:nvSpPr>
          <p:cNvPr id="5" name="Rectangle 2">
            <a:extLst>
              <a:ext uri="{FF2B5EF4-FFF2-40B4-BE49-F238E27FC236}">
                <a16:creationId xmlns:a16="http://schemas.microsoft.com/office/drawing/2014/main" id="{60D125AC-B51A-E382-9BB1-10ABCD9CA126}"/>
              </a:ext>
            </a:extLst>
          </p:cNvPr>
          <p:cNvSpPr>
            <a:spLocks noGrp="1" noChangeArrowheads="1"/>
          </p:cNvSpPr>
          <p:nvPr>
            <p:ph idx="1"/>
          </p:nvPr>
        </p:nvSpPr>
        <p:spPr bwMode="auto">
          <a:xfrm>
            <a:off x="343930" y="1478410"/>
            <a:ext cx="894231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000" b="1" i="0" u="none" strike="noStrike" cap="none" normalizeH="0" baseline="0" noProof="0" dirty="0">
                <a:ln>
                  <a:noFill/>
                </a:ln>
                <a:effectLst/>
                <a:latin typeface="Arial" panose="020B0604020202020204" pitchFamily="34" charset="0"/>
              </a:rPr>
              <a:t>Regulations:</a:t>
            </a:r>
            <a:r>
              <a:rPr kumimoji="0" lang="en-IE" sz="2000" b="0" i="0" u="none" strike="noStrike" cap="none" normalizeH="0" baseline="0" noProof="0" dirty="0">
                <a:ln>
                  <a:noFill/>
                </a:ln>
                <a:effectLst/>
                <a:latin typeface="Arial" panose="020B0604020202020204" pitchFamily="34" charset="0"/>
              </a:rPr>
              <a:t> Binding legislative acts that apply </a:t>
            </a:r>
            <a:r>
              <a:rPr kumimoji="0" lang="en-IE" sz="2000" b="0" i="0" u="sng" strike="noStrike" cap="none" normalizeH="0" baseline="0" noProof="0" dirty="0">
                <a:ln>
                  <a:noFill/>
                </a:ln>
                <a:effectLst/>
                <a:latin typeface="Arial" panose="020B0604020202020204" pitchFamily="34" charset="0"/>
              </a:rPr>
              <a:t>directly</a:t>
            </a:r>
            <a:r>
              <a:rPr kumimoji="0" lang="en-IE" sz="2000" b="0" i="0" u="none" strike="noStrike" cap="none" normalizeH="0" baseline="0" noProof="0" dirty="0">
                <a:ln>
                  <a:noFill/>
                </a:ln>
                <a:effectLst/>
                <a:latin typeface="Arial" panose="020B0604020202020204" pitchFamily="34" charset="0"/>
              </a:rPr>
              <a:t> in all Member </a:t>
            </a:r>
            <a:r>
              <a:rPr lang="en-IE" sz="2000" dirty="0">
                <a:latin typeface="Arial" panose="020B0604020202020204" pitchFamily="34" charset="0"/>
              </a:rPr>
              <a:t>S</a:t>
            </a:r>
            <a:r>
              <a:rPr kumimoji="0" lang="en-IE" sz="2000" b="0" i="0" u="none" strike="noStrike" cap="none" normalizeH="0" baseline="0" noProof="0" dirty="0" err="1">
                <a:ln>
                  <a:noFill/>
                </a:ln>
                <a:effectLst/>
                <a:latin typeface="Arial" panose="020B0604020202020204" pitchFamily="34" charset="0"/>
              </a:rPr>
              <a:t>tates</a:t>
            </a:r>
            <a:r>
              <a:rPr kumimoji="0" lang="en-IE" sz="2000" b="0" i="0" u="none" strike="noStrike" cap="none" normalizeH="0" baseline="0" noProof="0" dirty="0">
                <a:ln>
                  <a:noFill/>
                </a:ln>
                <a:effectLst/>
                <a:latin typeface="Arial" panose="020B0604020202020204" pitchFamily="34" charset="0"/>
              </a:rPr>
              <a:t> </a:t>
            </a:r>
            <a:r>
              <a:rPr kumimoji="0" lang="en-IE" sz="2000" b="0" u="sng" strike="noStrike" cap="none" normalizeH="0" baseline="0" noProof="0" dirty="0">
                <a:ln>
                  <a:noFill/>
                </a:ln>
                <a:effectLst/>
                <a:latin typeface="Arial" panose="020B0604020202020204" pitchFamily="34" charset="0"/>
              </a:rPr>
              <a:t>without needing to be transposed</a:t>
            </a:r>
            <a:r>
              <a:rPr kumimoji="0" lang="en-IE" sz="2000" b="0" i="0" u="none" strike="noStrike" cap="none" normalizeH="0" baseline="0" noProof="0" dirty="0">
                <a:ln>
                  <a:noFill/>
                </a:ln>
                <a:effectLst/>
                <a:latin typeface="Arial" panose="020B0604020202020204" pitchFamily="34" charset="0"/>
              </a:rPr>
              <a:t> into national law</a:t>
            </a:r>
            <a:r>
              <a:rPr lang="en-IE" sz="2000" dirty="0">
                <a:latin typeface="Arial" panose="020B0604020202020204" pitchFamily="34" charset="0"/>
              </a:rPr>
              <a:t> (e.g. Nature Restoration Law)</a:t>
            </a:r>
            <a:endParaRPr kumimoji="0" lang="en-IE" sz="20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IE" sz="20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000" b="1" i="0" u="none" strike="noStrike" cap="none" normalizeH="0" baseline="0" noProof="0" dirty="0">
                <a:ln>
                  <a:noFill/>
                </a:ln>
                <a:effectLst/>
                <a:latin typeface="Arial" panose="020B0604020202020204" pitchFamily="34" charset="0"/>
              </a:rPr>
              <a:t>Directives:</a:t>
            </a:r>
            <a:r>
              <a:rPr kumimoji="0" lang="en-IE" sz="2000" b="0" i="0" u="none" strike="noStrike" cap="none" normalizeH="0" baseline="0" noProof="0" dirty="0">
                <a:ln>
                  <a:noFill/>
                </a:ln>
                <a:effectLst/>
                <a:latin typeface="Arial" panose="020B0604020202020204" pitchFamily="34" charset="0"/>
              </a:rPr>
              <a:t> Legislative acts that set out objectives that Member </a:t>
            </a:r>
            <a:r>
              <a:rPr lang="en-IE" sz="2000" dirty="0">
                <a:latin typeface="Arial" panose="020B0604020202020204" pitchFamily="34" charset="0"/>
              </a:rPr>
              <a:t>S</a:t>
            </a:r>
            <a:r>
              <a:rPr kumimoji="0" lang="en-IE" sz="2000" b="0" i="0" u="none" strike="noStrike" cap="none" normalizeH="0" baseline="0" noProof="0" dirty="0" err="1">
                <a:ln>
                  <a:noFill/>
                </a:ln>
                <a:effectLst/>
                <a:latin typeface="Arial" panose="020B0604020202020204" pitchFamily="34" charset="0"/>
              </a:rPr>
              <a:t>tates</a:t>
            </a:r>
            <a:r>
              <a:rPr kumimoji="0" lang="en-IE" sz="2000" b="0" i="0" u="none" strike="noStrike" cap="none" normalizeH="0" baseline="0" noProof="0" dirty="0">
                <a:ln>
                  <a:noFill/>
                </a:ln>
                <a:effectLst/>
                <a:latin typeface="Arial" panose="020B0604020202020204" pitchFamily="34" charset="0"/>
              </a:rPr>
              <a:t> must achieve. However, </a:t>
            </a:r>
            <a:r>
              <a:rPr lang="en-IE" sz="2000" dirty="0">
                <a:latin typeface="Arial" panose="020B0604020202020204" pitchFamily="34" charset="0"/>
              </a:rPr>
              <a:t>M</a:t>
            </a:r>
            <a:r>
              <a:rPr kumimoji="0" lang="en-IE" sz="2000" b="0" i="0" u="none" strike="noStrike" cap="none" normalizeH="0" baseline="0" noProof="0" dirty="0">
                <a:ln>
                  <a:noFill/>
                </a:ln>
                <a:effectLst/>
                <a:latin typeface="Arial" panose="020B0604020202020204" pitchFamily="34" charset="0"/>
              </a:rPr>
              <a:t>ember </a:t>
            </a:r>
            <a:r>
              <a:rPr lang="en-IE" sz="2000" dirty="0">
                <a:latin typeface="Arial" panose="020B0604020202020204" pitchFamily="34" charset="0"/>
              </a:rPr>
              <a:t>S</a:t>
            </a:r>
            <a:r>
              <a:rPr kumimoji="0" lang="en-IE" sz="2000" b="0" i="0" u="none" strike="noStrike" cap="none" normalizeH="0" baseline="0" noProof="0" dirty="0" err="1">
                <a:ln>
                  <a:noFill/>
                </a:ln>
                <a:effectLst/>
                <a:latin typeface="Arial" panose="020B0604020202020204" pitchFamily="34" charset="0"/>
              </a:rPr>
              <a:t>tates</a:t>
            </a:r>
            <a:r>
              <a:rPr kumimoji="0" lang="en-IE" sz="2000" b="0" i="0" u="none" strike="noStrike" cap="none" normalizeH="0" baseline="0" noProof="0" dirty="0">
                <a:ln>
                  <a:noFill/>
                </a:ln>
                <a:effectLst/>
                <a:latin typeface="Arial" panose="020B0604020202020204" pitchFamily="34" charset="0"/>
              </a:rPr>
              <a:t> have some </a:t>
            </a:r>
            <a:r>
              <a:rPr kumimoji="0" lang="en-IE" sz="2000" b="1" i="0" u="none" strike="noStrike" cap="none" normalizeH="0" baseline="0" noProof="0" dirty="0">
                <a:ln>
                  <a:noFill/>
                </a:ln>
                <a:effectLst/>
                <a:latin typeface="Arial" panose="020B0604020202020204" pitchFamily="34" charset="0"/>
              </a:rPr>
              <a:t>flexibility </a:t>
            </a:r>
            <a:r>
              <a:rPr kumimoji="0" lang="en-IE" sz="2000" b="0" i="0" u="none" strike="noStrike" cap="none" normalizeH="0" baseline="0" noProof="0" dirty="0">
                <a:ln>
                  <a:noFill/>
                </a:ln>
                <a:effectLst/>
                <a:latin typeface="Arial" panose="020B0604020202020204" pitchFamily="34" charset="0"/>
              </a:rPr>
              <a:t>in how they implement these objectives into their national law (</a:t>
            </a:r>
            <a:r>
              <a:rPr kumimoji="0" lang="en-IE" sz="2000" b="0" i="0" u="sng" strike="noStrike" cap="none" normalizeH="0" baseline="0" noProof="0" dirty="0">
                <a:ln>
                  <a:noFill/>
                </a:ln>
                <a:effectLst/>
                <a:latin typeface="Arial" panose="020B0604020202020204" pitchFamily="34" charset="0"/>
              </a:rPr>
              <a:t>transposition</a:t>
            </a:r>
            <a:r>
              <a:rPr kumimoji="0" lang="en-IE" sz="2000" b="0" i="0" u="none" strike="noStrike" cap="none" normalizeH="0" baseline="0" noProof="0" dirty="0">
                <a:ln>
                  <a:noFill/>
                </a:ln>
                <a:effectLst/>
                <a:latin typeface="Arial" panose="020B0604020202020204" pitchFamily="34" charset="0"/>
              </a:rPr>
              <a:t>) (e.g. Habitats Directive)</a:t>
            </a:r>
            <a:r>
              <a:rPr lang="en-IE" sz="2000" dirty="0">
                <a:latin typeface="Arial" panose="020B0604020202020204" pitchFamily="34" charset="0"/>
              </a:rPr>
              <a:t> </a:t>
            </a:r>
            <a:endParaRPr kumimoji="0" lang="en-IE" sz="20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IE" sz="20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noProof="0" dirty="0">
                <a:ln>
                  <a:noFill/>
                </a:ln>
                <a:effectLst/>
                <a:latin typeface="Arial" panose="020B0604020202020204" pitchFamily="34" charset="0"/>
              </a:rPr>
              <a:t>Decision</a:t>
            </a:r>
            <a:r>
              <a:rPr kumimoji="0" lang="en-GB" sz="2000" b="0" i="0" u="none" strike="noStrike" cap="none" normalizeH="0" baseline="0" noProof="0" dirty="0">
                <a:ln>
                  <a:noFill/>
                </a:ln>
                <a:effectLst/>
                <a:latin typeface="Arial" panose="020B0604020202020204" pitchFamily="34" charset="0"/>
              </a:rPr>
              <a:t>: A decision which specifies those to whom it is addressed shall be binding only on them</a:t>
            </a:r>
          </a:p>
          <a:p>
            <a:pPr marL="0" marR="0" lvl="0" indent="0" algn="just" defTabSz="914400" rtl="0" eaLnBrk="0" fontAlgn="base" latinLnBrk="0" hangingPunct="0">
              <a:lnSpc>
                <a:spcPct val="100000"/>
              </a:lnSpc>
              <a:spcBef>
                <a:spcPct val="0"/>
              </a:spcBef>
              <a:spcAft>
                <a:spcPct val="0"/>
              </a:spcAft>
              <a:buClrTx/>
              <a:buSzTx/>
              <a:tabLst/>
            </a:pPr>
            <a:endParaRPr kumimoji="0" lang="en-IE" sz="20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000" b="1" i="0" u="none" strike="noStrike" cap="none" normalizeH="0" baseline="0" noProof="0" dirty="0">
                <a:ln>
                  <a:noFill/>
                </a:ln>
                <a:effectLst/>
                <a:latin typeface="Arial" panose="020B0604020202020204" pitchFamily="34" charset="0"/>
              </a:rPr>
              <a:t>Recommendations and Opinions:</a:t>
            </a:r>
            <a:r>
              <a:rPr kumimoji="0" lang="en-IE" sz="2000" b="0" i="0" u="none" strike="noStrike" cap="none" normalizeH="0" baseline="0" noProof="0" dirty="0">
                <a:ln>
                  <a:noFill/>
                </a:ln>
                <a:effectLst/>
                <a:latin typeface="Arial" panose="020B0604020202020204" pitchFamily="34" charset="0"/>
              </a:rPr>
              <a:t> Non-binding acts issued by EU institutions. They only express a view on a particular issue. Do not create legal obligations</a:t>
            </a:r>
          </a:p>
        </p:txBody>
      </p:sp>
      <p:sp>
        <p:nvSpPr>
          <p:cNvPr id="3" name="Right Brace 2">
            <a:extLst>
              <a:ext uri="{FF2B5EF4-FFF2-40B4-BE49-F238E27FC236}">
                <a16:creationId xmlns:a16="http://schemas.microsoft.com/office/drawing/2014/main" id="{6E632EB2-BB7A-9CEC-DC43-BCAB42B1D053}"/>
              </a:ext>
            </a:extLst>
          </p:cNvPr>
          <p:cNvSpPr/>
          <p:nvPr/>
        </p:nvSpPr>
        <p:spPr>
          <a:xfrm>
            <a:off x="9621520" y="1500664"/>
            <a:ext cx="304800" cy="3271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TextBox 3">
            <a:extLst>
              <a:ext uri="{FF2B5EF4-FFF2-40B4-BE49-F238E27FC236}">
                <a16:creationId xmlns:a16="http://schemas.microsoft.com/office/drawing/2014/main" id="{55973C0D-8944-C560-3FDC-5455B1AE43AD}"/>
              </a:ext>
            </a:extLst>
          </p:cNvPr>
          <p:cNvSpPr txBox="1"/>
          <p:nvPr/>
        </p:nvSpPr>
        <p:spPr>
          <a:xfrm>
            <a:off x="10119360" y="2874814"/>
            <a:ext cx="1728710" cy="523220"/>
          </a:xfrm>
          <a:prstGeom prst="rect">
            <a:avLst/>
          </a:prstGeom>
          <a:noFill/>
        </p:spPr>
        <p:txBody>
          <a:bodyPr wrap="square" rtlCol="0">
            <a:spAutoFit/>
          </a:bodyPr>
          <a:lstStyle/>
          <a:p>
            <a:pPr algn="ctr"/>
            <a:r>
              <a:rPr lang="en-GB" sz="2800" b="1" dirty="0"/>
              <a:t>Binding</a:t>
            </a:r>
            <a:endParaRPr lang="en-IE" sz="2800" b="1" dirty="0"/>
          </a:p>
        </p:txBody>
      </p:sp>
    </p:spTree>
    <p:extLst>
      <p:ext uri="{BB962C8B-B14F-4D97-AF65-F5344CB8AC3E}">
        <p14:creationId xmlns:p14="http://schemas.microsoft.com/office/powerpoint/2010/main" val="2891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8AEF-7548-1B66-1DB3-49EB70B31771}"/>
              </a:ext>
            </a:extLst>
          </p:cNvPr>
          <p:cNvSpPr>
            <a:spLocks noGrp="1"/>
          </p:cNvSpPr>
          <p:nvPr>
            <p:ph type="title"/>
          </p:nvPr>
        </p:nvSpPr>
        <p:spPr>
          <a:xfrm>
            <a:off x="343930" y="503098"/>
            <a:ext cx="10311878" cy="932334"/>
          </a:xfrm>
        </p:spPr>
        <p:txBody>
          <a:bodyPr/>
          <a:lstStyle/>
          <a:p>
            <a:r>
              <a:rPr lang="en-GB" dirty="0"/>
              <a:t>How EU policy impacts Ireland </a:t>
            </a:r>
            <a:endParaRPr lang="en-IE" dirty="0"/>
          </a:p>
        </p:txBody>
      </p:sp>
      <p:sp>
        <p:nvSpPr>
          <p:cNvPr id="3" name="Content Placeholder 2">
            <a:extLst>
              <a:ext uri="{FF2B5EF4-FFF2-40B4-BE49-F238E27FC236}">
                <a16:creationId xmlns:a16="http://schemas.microsoft.com/office/drawing/2014/main" id="{4021E88D-8AEB-1333-468B-42D93FE900BC}"/>
              </a:ext>
            </a:extLst>
          </p:cNvPr>
          <p:cNvSpPr>
            <a:spLocks noGrp="1"/>
          </p:cNvSpPr>
          <p:nvPr>
            <p:ph idx="1"/>
          </p:nvPr>
        </p:nvSpPr>
        <p:spPr>
          <a:xfrm>
            <a:off x="343930" y="1585949"/>
            <a:ext cx="8042833" cy="4640366"/>
          </a:xfrm>
        </p:spPr>
        <p:txBody>
          <a:bodyPr>
            <a:normAutofit fontScale="77500" lnSpcReduction="20000"/>
          </a:bodyPr>
          <a:lstStyle/>
          <a:p>
            <a:pPr marL="514350" indent="-514350">
              <a:lnSpc>
                <a:spcPct val="120000"/>
              </a:lnSpc>
              <a:buFont typeface="+mj-lt"/>
              <a:buAutoNum type="arabicPeriod"/>
            </a:pPr>
            <a:r>
              <a:rPr lang="en-GB" b="1" dirty="0"/>
              <a:t>EU law </a:t>
            </a:r>
            <a:r>
              <a:rPr lang="en-GB" dirty="0"/>
              <a:t>- provided for by EU Directive - </a:t>
            </a:r>
            <a:r>
              <a:rPr lang="en-GB" b="1" dirty="0"/>
              <a:t>is transposed into Irish law</a:t>
            </a:r>
          </a:p>
          <a:p>
            <a:pPr marL="514350" indent="-514350">
              <a:lnSpc>
                <a:spcPct val="120000"/>
              </a:lnSpc>
              <a:buFont typeface="+mj-lt"/>
              <a:buAutoNum type="arabicPeriod"/>
            </a:pPr>
            <a:r>
              <a:rPr lang="en-GB" b="1" dirty="0"/>
              <a:t>Implemented by</a:t>
            </a:r>
            <a:r>
              <a:rPr lang="en-GB" dirty="0"/>
              <a:t>:</a:t>
            </a:r>
          </a:p>
          <a:p>
            <a:pPr lvl="1">
              <a:lnSpc>
                <a:spcPct val="120000"/>
              </a:lnSpc>
            </a:pPr>
            <a:r>
              <a:rPr lang="en-GB" dirty="0"/>
              <a:t>Agencies (e.g. NPWS responsible for managing nature conservation)</a:t>
            </a:r>
          </a:p>
          <a:p>
            <a:pPr lvl="1">
              <a:lnSpc>
                <a:spcPct val="120000"/>
              </a:lnSpc>
            </a:pPr>
            <a:r>
              <a:rPr lang="en-GB" dirty="0"/>
              <a:t>Local authorities, e.g. through planning decisions</a:t>
            </a:r>
          </a:p>
          <a:p>
            <a:pPr marL="514350" indent="-514350">
              <a:lnSpc>
                <a:spcPct val="120000"/>
              </a:lnSpc>
              <a:buFont typeface="+mj-lt"/>
              <a:buAutoNum type="arabicPeriod"/>
            </a:pPr>
            <a:r>
              <a:rPr lang="en-GB" dirty="0"/>
              <a:t> </a:t>
            </a:r>
            <a:r>
              <a:rPr lang="en-GB" b="1" dirty="0"/>
              <a:t>Experienced at local level through</a:t>
            </a:r>
            <a:r>
              <a:rPr lang="en-GB" dirty="0"/>
              <a:t>:</a:t>
            </a:r>
          </a:p>
          <a:p>
            <a:pPr lvl="1">
              <a:lnSpc>
                <a:spcPct val="120000"/>
              </a:lnSpc>
            </a:pPr>
            <a:r>
              <a:rPr lang="en-US" dirty="0"/>
              <a:t>Planning approvals: Environmental checks on local housing and infrastructure</a:t>
            </a:r>
          </a:p>
          <a:p>
            <a:pPr lvl="1">
              <a:lnSpc>
                <a:spcPct val="120000"/>
              </a:lnSpc>
            </a:pPr>
            <a:r>
              <a:rPr lang="en-US" dirty="0"/>
              <a:t>Local restrictions: Rules protecting drinking water, bogs, and wildlife habitats</a:t>
            </a:r>
          </a:p>
          <a:p>
            <a:pPr lvl="1">
              <a:lnSpc>
                <a:spcPct val="120000"/>
              </a:lnSpc>
            </a:pPr>
            <a:r>
              <a:rPr lang="en-US" dirty="0"/>
              <a:t>Community funding: Direct access to EU grants for rural and town development</a:t>
            </a:r>
            <a:endParaRPr lang="en-IE" dirty="0"/>
          </a:p>
        </p:txBody>
      </p:sp>
      <p:pic>
        <p:nvPicPr>
          <p:cNvPr id="5" name="Picture 4">
            <a:extLst>
              <a:ext uri="{FF2B5EF4-FFF2-40B4-BE49-F238E27FC236}">
                <a16:creationId xmlns:a16="http://schemas.microsoft.com/office/drawing/2014/main" id="{26D00A17-7D6D-B95C-34AD-E6449016D137}"/>
              </a:ext>
            </a:extLst>
          </p:cNvPr>
          <p:cNvPicPr>
            <a:picLocks noChangeAspect="1"/>
          </p:cNvPicPr>
          <p:nvPr/>
        </p:nvPicPr>
        <p:blipFill>
          <a:blip r:embed="rId2"/>
          <a:stretch>
            <a:fillRect/>
          </a:stretch>
        </p:blipFill>
        <p:spPr>
          <a:xfrm>
            <a:off x="8372735" y="2143126"/>
            <a:ext cx="3475335" cy="2571748"/>
          </a:xfrm>
          <a:prstGeom prst="rect">
            <a:avLst/>
          </a:prstGeom>
        </p:spPr>
      </p:pic>
    </p:spTree>
    <p:extLst>
      <p:ext uri="{BB962C8B-B14F-4D97-AF65-F5344CB8AC3E}">
        <p14:creationId xmlns:p14="http://schemas.microsoft.com/office/powerpoint/2010/main" val="423461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171C-B84C-28C1-1909-8B1C9D651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7CA87-0856-4E97-51B8-D011D9E5574F}"/>
              </a:ext>
            </a:extLst>
          </p:cNvPr>
          <p:cNvSpPr>
            <a:spLocks noGrp="1"/>
          </p:cNvSpPr>
          <p:nvPr>
            <p:ph type="title"/>
          </p:nvPr>
        </p:nvSpPr>
        <p:spPr>
          <a:xfrm>
            <a:off x="356286" y="1036320"/>
            <a:ext cx="7737390" cy="2595879"/>
          </a:xfrm>
        </p:spPr>
        <p:txBody>
          <a:bodyPr>
            <a:normAutofit fontScale="90000"/>
          </a:bodyPr>
          <a:lstStyle/>
          <a:p>
            <a:r>
              <a:rPr lang="en-GB" dirty="0"/>
              <a:t>Case study: </a:t>
            </a:r>
            <a:r>
              <a:rPr lang="en-GB" b="0" dirty="0"/>
              <a:t>environmental and climate policy and peatlands</a:t>
            </a:r>
            <a:endParaRPr lang="en-IE" b="0" dirty="0"/>
          </a:p>
        </p:txBody>
      </p:sp>
    </p:spTree>
    <p:extLst>
      <p:ext uri="{BB962C8B-B14F-4D97-AF65-F5344CB8AC3E}">
        <p14:creationId xmlns:p14="http://schemas.microsoft.com/office/powerpoint/2010/main" val="1081442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FC2B-696A-E6C9-24E4-5B9229FA0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EEB797-9795-43FD-50CD-E1FC3A514746}"/>
              </a:ext>
            </a:extLst>
          </p:cNvPr>
          <p:cNvSpPr>
            <a:spLocks noGrp="1"/>
          </p:cNvSpPr>
          <p:nvPr>
            <p:ph type="title"/>
          </p:nvPr>
        </p:nvSpPr>
        <p:spPr>
          <a:xfrm>
            <a:off x="343930" y="403977"/>
            <a:ext cx="10311878" cy="932334"/>
          </a:xfrm>
        </p:spPr>
        <p:txBody>
          <a:bodyPr>
            <a:normAutofit/>
          </a:bodyPr>
          <a:lstStyle/>
          <a:p>
            <a:r>
              <a:rPr lang="en-GB" dirty="0"/>
              <a:t>EU level</a:t>
            </a:r>
            <a:endParaRPr lang="en-IE" dirty="0"/>
          </a:p>
        </p:txBody>
      </p:sp>
      <p:sp>
        <p:nvSpPr>
          <p:cNvPr id="3" name="Content Placeholder 2">
            <a:extLst>
              <a:ext uri="{FF2B5EF4-FFF2-40B4-BE49-F238E27FC236}">
                <a16:creationId xmlns:a16="http://schemas.microsoft.com/office/drawing/2014/main" id="{82C5D6E7-3587-C072-AA72-EBD55170E8B3}"/>
              </a:ext>
            </a:extLst>
          </p:cNvPr>
          <p:cNvSpPr>
            <a:spLocks noGrp="1"/>
          </p:cNvSpPr>
          <p:nvPr>
            <p:ph idx="1"/>
          </p:nvPr>
        </p:nvSpPr>
        <p:spPr>
          <a:xfrm>
            <a:off x="343930" y="1503370"/>
            <a:ext cx="5815169" cy="4820024"/>
          </a:xfrm>
        </p:spPr>
        <p:txBody>
          <a:bodyPr>
            <a:normAutofit fontScale="85000" lnSpcReduction="20000"/>
          </a:bodyPr>
          <a:lstStyle/>
          <a:p>
            <a:pPr marL="0" indent="0">
              <a:lnSpc>
                <a:spcPct val="150000"/>
              </a:lnSpc>
              <a:buNone/>
            </a:pPr>
            <a:r>
              <a:rPr lang="en-GB" b="1" dirty="0"/>
              <a:t>Environmental policy</a:t>
            </a:r>
          </a:p>
          <a:p>
            <a:pPr>
              <a:lnSpc>
                <a:spcPct val="100000"/>
              </a:lnSpc>
            </a:pPr>
            <a:r>
              <a:rPr lang="en-GB" dirty="0"/>
              <a:t>E.g. Habitats Directive (1992): asks Member States to </a:t>
            </a:r>
            <a:r>
              <a:rPr lang="en-GB" b="1" dirty="0"/>
              <a:t>designate </a:t>
            </a:r>
            <a:r>
              <a:rPr lang="en-US" b="1" dirty="0"/>
              <a:t>‘special areas of conservation’ (SACs) </a:t>
            </a:r>
            <a:r>
              <a:rPr lang="en-US" dirty="0"/>
              <a:t>to maintain or restore them to a ‘favorable conservation status’ </a:t>
            </a:r>
          </a:p>
          <a:p>
            <a:pPr>
              <a:lnSpc>
                <a:spcPct val="100000"/>
              </a:lnSpc>
            </a:pPr>
            <a:r>
              <a:rPr lang="en-US" dirty="0"/>
              <a:t>Active and degraded raised bogs as well as blanket bogs are among the habitat types listed in Annex I of the Habitats Directive which means that they must be designated as SACs</a:t>
            </a:r>
          </a:p>
          <a:p>
            <a:pPr>
              <a:lnSpc>
                <a:spcPct val="100000"/>
              </a:lnSpc>
            </a:pPr>
            <a:r>
              <a:rPr lang="en-US" dirty="0"/>
              <a:t>Once sites are designated, Member States have then obligations to conserve sites </a:t>
            </a:r>
          </a:p>
          <a:p>
            <a:pPr>
              <a:lnSpc>
                <a:spcPct val="100000"/>
              </a:lnSpc>
            </a:pPr>
            <a:endParaRPr lang="en-IE" dirty="0"/>
          </a:p>
        </p:txBody>
      </p:sp>
      <p:pic>
        <p:nvPicPr>
          <p:cNvPr id="4" name="Picture 3" descr="A field of grass with a puddle&#10;&#10;AI-generated content may be incorrect.">
            <a:extLst>
              <a:ext uri="{FF2B5EF4-FFF2-40B4-BE49-F238E27FC236}">
                <a16:creationId xmlns:a16="http://schemas.microsoft.com/office/drawing/2014/main" id="{CC2A931A-08A9-F574-DAD6-CC97A17EF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A9559287-1F9D-1703-51DC-2994E50055D1}"/>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387628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BED6-41A0-92A6-BD82-9247890CD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4FB51-83AC-7D06-D5A4-43F64BF09570}"/>
              </a:ext>
            </a:extLst>
          </p:cNvPr>
          <p:cNvSpPr>
            <a:spLocks noGrp="1"/>
          </p:cNvSpPr>
          <p:nvPr>
            <p:ph type="title"/>
          </p:nvPr>
        </p:nvSpPr>
        <p:spPr>
          <a:xfrm>
            <a:off x="343930" y="403977"/>
            <a:ext cx="10311878" cy="932334"/>
          </a:xfrm>
        </p:spPr>
        <p:txBody>
          <a:bodyPr>
            <a:normAutofit/>
          </a:bodyPr>
          <a:lstStyle/>
          <a:p>
            <a:r>
              <a:rPr lang="en-GB" dirty="0"/>
              <a:t>Irish level</a:t>
            </a:r>
            <a:endParaRPr lang="en-IE" dirty="0"/>
          </a:p>
        </p:txBody>
      </p:sp>
      <p:sp>
        <p:nvSpPr>
          <p:cNvPr id="3" name="Content Placeholder 2">
            <a:extLst>
              <a:ext uri="{FF2B5EF4-FFF2-40B4-BE49-F238E27FC236}">
                <a16:creationId xmlns:a16="http://schemas.microsoft.com/office/drawing/2014/main" id="{F918DBB2-353F-9F42-F584-5402E00538CC}"/>
              </a:ext>
            </a:extLst>
          </p:cNvPr>
          <p:cNvSpPr>
            <a:spLocks noGrp="1"/>
          </p:cNvSpPr>
          <p:nvPr>
            <p:ph idx="1"/>
          </p:nvPr>
        </p:nvSpPr>
        <p:spPr>
          <a:xfrm>
            <a:off x="343930" y="1519699"/>
            <a:ext cx="5815169" cy="4820024"/>
          </a:xfrm>
        </p:spPr>
        <p:txBody>
          <a:bodyPr>
            <a:normAutofit fontScale="85000" lnSpcReduction="20000"/>
          </a:bodyPr>
          <a:lstStyle/>
          <a:p>
            <a:pPr marL="0" indent="0">
              <a:lnSpc>
                <a:spcPct val="150000"/>
              </a:lnSpc>
              <a:buNone/>
            </a:pPr>
            <a:r>
              <a:rPr lang="en-GB" b="1" dirty="0"/>
              <a:t>Environmental policy</a:t>
            </a:r>
          </a:p>
          <a:p>
            <a:pPr>
              <a:lnSpc>
                <a:spcPct val="100000"/>
              </a:lnSpc>
            </a:pPr>
            <a:r>
              <a:rPr lang="en-US" dirty="0"/>
              <a:t>The Habitats Directive was transposed into Irish law in 1997 by regulations that were then consolidated into the European Communities (Birds and Natural Habitats) Regulations in 2011</a:t>
            </a:r>
          </a:p>
          <a:p>
            <a:pPr>
              <a:lnSpc>
                <a:spcPct val="100000"/>
              </a:lnSpc>
            </a:pPr>
            <a:r>
              <a:rPr lang="en-US" dirty="0"/>
              <a:t>National Parks and Wildlife Service (NPWS) is the responsible agency appointed for implementing the Habitats Directive in Ireland</a:t>
            </a:r>
          </a:p>
          <a:p>
            <a:pPr>
              <a:lnSpc>
                <a:spcPct val="100000"/>
              </a:lnSpc>
            </a:pPr>
            <a:r>
              <a:rPr lang="en-US" dirty="0"/>
              <a:t>Ireland has designated 55 SAC sites for the conservation of active raised bogs and 55 SAC sites for the conservation of blanket bogs</a:t>
            </a:r>
            <a:endParaRPr lang="en-IE" dirty="0"/>
          </a:p>
        </p:txBody>
      </p:sp>
      <p:pic>
        <p:nvPicPr>
          <p:cNvPr id="4" name="Picture 3" descr="A field of grass with a puddle&#10;&#10;AI-generated content may be incorrect.">
            <a:extLst>
              <a:ext uri="{FF2B5EF4-FFF2-40B4-BE49-F238E27FC236}">
                <a16:creationId xmlns:a16="http://schemas.microsoft.com/office/drawing/2014/main" id="{9B9F36D2-9C55-0FBC-EF91-6D9D4CC0D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566DD6BD-863D-C94D-C8F4-4182E41BBF73}"/>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2941601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2FCB-AFDB-F31E-EE9A-7480CF656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B84FB-D189-8AB8-2BC7-548642E08CC5}"/>
              </a:ext>
            </a:extLst>
          </p:cNvPr>
          <p:cNvSpPr>
            <a:spLocks noGrp="1"/>
          </p:cNvSpPr>
          <p:nvPr>
            <p:ph type="title"/>
          </p:nvPr>
        </p:nvSpPr>
        <p:spPr>
          <a:xfrm>
            <a:off x="343930" y="403977"/>
            <a:ext cx="10311878" cy="932334"/>
          </a:xfrm>
        </p:spPr>
        <p:txBody>
          <a:bodyPr>
            <a:normAutofit/>
          </a:bodyPr>
          <a:lstStyle/>
          <a:p>
            <a:r>
              <a:rPr lang="en-GB" dirty="0"/>
              <a:t>Irish level</a:t>
            </a:r>
            <a:endParaRPr lang="en-IE" dirty="0"/>
          </a:p>
        </p:txBody>
      </p:sp>
      <p:sp>
        <p:nvSpPr>
          <p:cNvPr id="3" name="Content Placeholder 2">
            <a:extLst>
              <a:ext uri="{FF2B5EF4-FFF2-40B4-BE49-F238E27FC236}">
                <a16:creationId xmlns:a16="http://schemas.microsoft.com/office/drawing/2014/main" id="{F8A01D06-F5A5-290C-2B16-24F22122ED6E}"/>
              </a:ext>
            </a:extLst>
          </p:cNvPr>
          <p:cNvSpPr>
            <a:spLocks noGrp="1"/>
          </p:cNvSpPr>
          <p:nvPr>
            <p:ph idx="1"/>
          </p:nvPr>
        </p:nvSpPr>
        <p:spPr>
          <a:xfrm>
            <a:off x="343930" y="1519699"/>
            <a:ext cx="5975590" cy="5101818"/>
          </a:xfrm>
        </p:spPr>
        <p:txBody>
          <a:bodyPr>
            <a:normAutofit fontScale="70000" lnSpcReduction="20000"/>
          </a:bodyPr>
          <a:lstStyle/>
          <a:p>
            <a:pPr marL="0" indent="0">
              <a:lnSpc>
                <a:spcPct val="150000"/>
              </a:lnSpc>
              <a:buNone/>
            </a:pPr>
            <a:r>
              <a:rPr lang="en-US" b="1" dirty="0"/>
              <a:t>Different stages of site designation in Ireland</a:t>
            </a:r>
            <a:r>
              <a:rPr lang="en-US" dirty="0"/>
              <a:t>:</a:t>
            </a:r>
          </a:p>
          <a:p>
            <a:pPr marL="514350" indent="-514350">
              <a:lnSpc>
                <a:spcPct val="100000"/>
              </a:lnSpc>
              <a:buFont typeface="+mj-lt"/>
              <a:buAutoNum type="arabicPeriod"/>
            </a:pPr>
            <a:r>
              <a:rPr lang="en-US" b="1" dirty="0"/>
              <a:t>Site identification </a:t>
            </a:r>
            <a:r>
              <a:rPr lang="en-US" dirty="0"/>
              <a:t>is conducted on the basis of the criteria laid out in Annex III of the directive using pre-existing knowledge in Government’s hands, various publications, ongoing surveys and site visits by NPWS, as well as contributions from NGOs</a:t>
            </a:r>
          </a:p>
          <a:p>
            <a:pPr marL="514350" indent="-514350">
              <a:lnSpc>
                <a:spcPct val="100000"/>
              </a:lnSpc>
              <a:buFont typeface="+mj-lt"/>
              <a:buAutoNum type="arabicPeriod"/>
            </a:pPr>
            <a:r>
              <a:rPr lang="en-US" dirty="0"/>
              <a:t>Once the sites are identified any </a:t>
            </a:r>
            <a:r>
              <a:rPr lang="en-US" b="1" dirty="0"/>
              <a:t>landowner is notified </a:t>
            </a:r>
            <a:r>
              <a:rPr lang="en-US" dirty="0"/>
              <a:t>directly of the inclusion of the land in a list of candidate sites</a:t>
            </a:r>
          </a:p>
          <a:p>
            <a:pPr marL="514350" indent="-514350">
              <a:lnSpc>
                <a:spcPct val="100000"/>
              </a:lnSpc>
              <a:buFont typeface="+mj-lt"/>
              <a:buAutoNum type="arabicPeriod"/>
            </a:pPr>
            <a:r>
              <a:rPr lang="en-US" dirty="0"/>
              <a:t>Any person with an interest in the site is allowed a 3-month period to </a:t>
            </a:r>
            <a:r>
              <a:rPr lang="en-US" b="1" dirty="0"/>
              <a:t>lodge an objection </a:t>
            </a:r>
            <a:r>
              <a:rPr lang="en-US" dirty="0"/>
              <a:t>to a proposed designation, which can be assessed on scientific grounds only</a:t>
            </a:r>
          </a:p>
          <a:p>
            <a:pPr marL="514350" indent="-514350">
              <a:lnSpc>
                <a:spcPct val="100000"/>
              </a:lnSpc>
              <a:buFont typeface="+mj-lt"/>
              <a:buAutoNum type="arabicPeriod"/>
            </a:pPr>
            <a:r>
              <a:rPr lang="en-US" dirty="0"/>
              <a:t>Finally, the site is designated as SAC giving rise to the </a:t>
            </a:r>
            <a:r>
              <a:rPr lang="en-US" b="1" dirty="0"/>
              <a:t>obligations</a:t>
            </a:r>
            <a:r>
              <a:rPr lang="en-US" dirty="0"/>
              <a:t> set out in the Habitats Directive </a:t>
            </a:r>
          </a:p>
        </p:txBody>
      </p:sp>
      <p:pic>
        <p:nvPicPr>
          <p:cNvPr id="4" name="Picture 3" descr="A field of grass with a puddle&#10;&#10;AI-generated content may be incorrect.">
            <a:extLst>
              <a:ext uri="{FF2B5EF4-FFF2-40B4-BE49-F238E27FC236}">
                <a16:creationId xmlns:a16="http://schemas.microsoft.com/office/drawing/2014/main" id="{4BD9C9B4-9C3D-915B-E5F2-7E9502DE1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182F2389-F894-20AC-B478-D5E5BE71705D}"/>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103505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B8FE-595C-27F9-1410-C61D6765C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F021F-49B1-3877-7E8D-DC37512940F8}"/>
              </a:ext>
            </a:extLst>
          </p:cNvPr>
          <p:cNvSpPr>
            <a:spLocks noGrp="1"/>
          </p:cNvSpPr>
          <p:nvPr>
            <p:ph type="title"/>
          </p:nvPr>
        </p:nvSpPr>
        <p:spPr>
          <a:xfrm>
            <a:off x="343930" y="403977"/>
            <a:ext cx="10311878" cy="932334"/>
          </a:xfrm>
        </p:spPr>
        <p:txBody>
          <a:bodyPr>
            <a:normAutofit/>
          </a:bodyPr>
          <a:lstStyle/>
          <a:p>
            <a:r>
              <a:rPr lang="en-GB" dirty="0"/>
              <a:t>Irish level</a:t>
            </a:r>
            <a:endParaRPr lang="en-IE" dirty="0"/>
          </a:p>
        </p:txBody>
      </p:sp>
      <p:sp>
        <p:nvSpPr>
          <p:cNvPr id="3" name="Content Placeholder 2">
            <a:extLst>
              <a:ext uri="{FF2B5EF4-FFF2-40B4-BE49-F238E27FC236}">
                <a16:creationId xmlns:a16="http://schemas.microsoft.com/office/drawing/2014/main" id="{EA46804C-F7F6-734F-4BAB-CDD446A16816}"/>
              </a:ext>
            </a:extLst>
          </p:cNvPr>
          <p:cNvSpPr>
            <a:spLocks noGrp="1"/>
          </p:cNvSpPr>
          <p:nvPr>
            <p:ph idx="1"/>
          </p:nvPr>
        </p:nvSpPr>
        <p:spPr>
          <a:xfrm>
            <a:off x="343930" y="1723720"/>
            <a:ext cx="5975590" cy="2686541"/>
          </a:xfrm>
        </p:spPr>
        <p:txBody>
          <a:bodyPr>
            <a:normAutofit/>
          </a:bodyPr>
          <a:lstStyle/>
          <a:p>
            <a:pPr>
              <a:lnSpc>
                <a:spcPct val="100000"/>
              </a:lnSpc>
            </a:pPr>
            <a:r>
              <a:rPr lang="en-US" dirty="0"/>
              <a:t>Obligations to conserve sites under Habitats Directive translated into </a:t>
            </a:r>
            <a:r>
              <a:rPr lang="en-US" b="1" dirty="0"/>
              <a:t>restrictions on peat extraction</a:t>
            </a:r>
            <a:r>
              <a:rPr lang="en-US" dirty="0"/>
              <a:t>, both domestic and industrial, on designated sites</a:t>
            </a:r>
          </a:p>
        </p:txBody>
      </p:sp>
      <p:pic>
        <p:nvPicPr>
          <p:cNvPr id="4" name="Picture 3" descr="A field of grass with a puddle&#10;&#10;AI-generated content may be incorrect.">
            <a:extLst>
              <a:ext uri="{FF2B5EF4-FFF2-40B4-BE49-F238E27FC236}">
                <a16:creationId xmlns:a16="http://schemas.microsoft.com/office/drawing/2014/main" id="{F2AEE73F-491A-FF2B-DF0D-45F62D220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CA7DB1F5-23F1-2433-D69A-21F4986D7022}"/>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390834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3B1A-FFFC-EF56-39D6-4CB6BD9EE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1CB6B-F61F-53C7-0A10-8059758CDD80}"/>
              </a:ext>
            </a:extLst>
          </p:cNvPr>
          <p:cNvSpPr>
            <a:spLocks noGrp="1"/>
          </p:cNvSpPr>
          <p:nvPr>
            <p:ph type="title"/>
          </p:nvPr>
        </p:nvSpPr>
        <p:spPr>
          <a:xfrm>
            <a:off x="343930" y="403977"/>
            <a:ext cx="10311878" cy="932334"/>
          </a:xfrm>
        </p:spPr>
        <p:txBody>
          <a:bodyPr>
            <a:normAutofit/>
          </a:bodyPr>
          <a:lstStyle/>
          <a:p>
            <a:r>
              <a:rPr lang="en-GB" dirty="0"/>
              <a:t>EU level</a:t>
            </a:r>
            <a:endParaRPr lang="en-IE" dirty="0"/>
          </a:p>
        </p:txBody>
      </p:sp>
      <p:sp>
        <p:nvSpPr>
          <p:cNvPr id="3" name="Content Placeholder 2">
            <a:extLst>
              <a:ext uri="{FF2B5EF4-FFF2-40B4-BE49-F238E27FC236}">
                <a16:creationId xmlns:a16="http://schemas.microsoft.com/office/drawing/2014/main" id="{075DFF54-7C30-26F9-D636-400A35796438}"/>
              </a:ext>
            </a:extLst>
          </p:cNvPr>
          <p:cNvSpPr>
            <a:spLocks noGrp="1"/>
          </p:cNvSpPr>
          <p:nvPr>
            <p:ph idx="1"/>
          </p:nvPr>
        </p:nvSpPr>
        <p:spPr>
          <a:xfrm>
            <a:off x="343930" y="1503370"/>
            <a:ext cx="5815169" cy="5120950"/>
          </a:xfrm>
        </p:spPr>
        <p:txBody>
          <a:bodyPr>
            <a:normAutofit fontScale="92500" lnSpcReduction="20000"/>
          </a:bodyPr>
          <a:lstStyle/>
          <a:p>
            <a:pPr marL="0" indent="0">
              <a:lnSpc>
                <a:spcPct val="150000"/>
              </a:lnSpc>
              <a:buNone/>
            </a:pPr>
            <a:r>
              <a:rPr lang="en-GB" b="1" dirty="0"/>
              <a:t>Climate policy</a:t>
            </a:r>
          </a:p>
          <a:p>
            <a:pPr>
              <a:lnSpc>
                <a:spcPct val="100000"/>
              </a:lnSpc>
            </a:pPr>
            <a:r>
              <a:rPr lang="en-GB" dirty="0"/>
              <a:t>E.g. European Climate Law (2021): it establishes climate goals, such as</a:t>
            </a:r>
            <a:r>
              <a:rPr lang="en-US" dirty="0"/>
              <a:t> the target of GHG emission reduction of at least 55% by 2030 compared to 1990 + climate-neutrality objective by 2050</a:t>
            </a:r>
            <a:r>
              <a:rPr lang="en-GB" dirty="0"/>
              <a:t> </a:t>
            </a:r>
          </a:p>
          <a:p>
            <a:pPr>
              <a:lnSpc>
                <a:spcPct val="100000"/>
              </a:lnSpc>
            </a:pPr>
            <a:r>
              <a:rPr lang="en-GB" dirty="0"/>
              <a:t>E.g. Nature Restoration Law (2024): it</a:t>
            </a:r>
            <a:r>
              <a:rPr lang="en-US" dirty="0"/>
              <a:t> establishes legally binding restoration targets for degraded ecosystems, including peatlands, ‘at least 30% of the total area of all habitat types’ in need of restoration by 2030</a:t>
            </a:r>
          </a:p>
          <a:p>
            <a:pPr>
              <a:lnSpc>
                <a:spcPct val="100000"/>
              </a:lnSpc>
            </a:pPr>
            <a:endParaRPr lang="en-IE" dirty="0"/>
          </a:p>
        </p:txBody>
      </p:sp>
      <p:pic>
        <p:nvPicPr>
          <p:cNvPr id="4" name="Picture 3" descr="A field of grass with a puddle&#10;&#10;AI-generated content may be incorrect.">
            <a:extLst>
              <a:ext uri="{FF2B5EF4-FFF2-40B4-BE49-F238E27FC236}">
                <a16:creationId xmlns:a16="http://schemas.microsoft.com/office/drawing/2014/main" id="{E515DB1B-07CD-745F-4C39-FB4B99E31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A8F43F69-1326-A39C-7DB5-495D3F4D6C1A}"/>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668372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FC74-00AE-AB8D-A18B-163A983E6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00DBE-D841-88FF-B2E5-4335FD2F9DE8}"/>
              </a:ext>
            </a:extLst>
          </p:cNvPr>
          <p:cNvSpPr>
            <a:spLocks noGrp="1"/>
          </p:cNvSpPr>
          <p:nvPr>
            <p:ph type="title"/>
          </p:nvPr>
        </p:nvSpPr>
        <p:spPr>
          <a:xfrm>
            <a:off x="343930" y="403977"/>
            <a:ext cx="10311878" cy="932334"/>
          </a:xfrm>
        </p:spPr>
        <p:txBody>
          <a:bodyPr>
            <a:normAutofit/>
          </a:bodyPr>
          <a:lstStyle/>
          <a:p>
            <a:r>
              <a:rPr lang="en-GB" dirty="0"/>
              <a:t>Irish level</a:t>
            </a:r>
            <a:endParaRPr lang="en-IE" dirty="0"/>
          </a:p>
        </p:txBody>
      </p:sp>
      <p:sp>
        <p:nvSpPr>
          <p:cNvPr id="3" name="Content Placeholder 2">
            <a:extLst>
              <a:ext uri="{FF2B5EF4-FFF2-40B4-BE49-F238E27FC236}">
                <a16:creationId xmlns:a16="http://schemas.microsoft.com/office/drawing/2014/main" id="{ECF944DC-32EF-0AA2-6002-9E0C6AF58131}"/>
              </a:ext>
            </a:extLst>
          </p:cNvPr>
          <p:cNvSpPr>
            <a:spLocks noGrp="1"/>
          </p:cNvSpPr>
          <p:nvPr>
            <p:ph idx="1"/>
          </p:nvPr>
        </p:nvSpPr>
        <p:spPr>
          <a:xfrm>
            <a:off x="343930" y="1519699"/>
            <a:ext cx="5815169" cy="4934324"/>
          </a:xfrm>
        </p:spPr>
        <p:txBody>
          <a:bodyPr>
            <a:normAutofit lnSpcReduction="10000"/>
          </a:bodyPr>
          <a:lstStyle/>
          <a:p>
            <a:pPr marL="0" indent="0">
              <a:lnSpc>
                <a:spcPct val="150000"/>
              </a:lnSpc>
              <a:buNone/>
            </a:pPr>
            <a:r>
              <a:rPr lang="en-GB" b="1" dirty="0"/>
              <a:t>Climate policy</a:t>
            </a:r>
          </a:p>
          <a:p>
            <a:pPr>
              <a:lnSpc>
                <a:spcPct val="100000"/>
              </a:lnSpc>
            </a:pPr>
            <a:r>
              <a:rPr lang="en-US" dirty="0"/>
              <a:t>Phasing out of peat for energy production</a:t>
            </a:r>
          </a:p>
          <a:p>
            <a:pPr>
              <a:lnSpc>
                <a:spcPct val="100000"/>
              </a:lnSpc>
            </a:pPr>
            <a:r>
              <a:rPr lang="en-US" dirty="0"/>
              <a:t>Cessation of industrial peat extraction by Bord Na Mona due to the Irish Government’s decision to stop using peat in peat-fired power plants by 2030 in light of climate commitments</a:t>
            </a:r>
          </a:p>
          <a:p>
            <a:pPr>
              <a:lnSpc>
                <a:spcPct val="100000"/>
              </a:lnSpc>
            </a:pPr>
            <a:r>
              <a:rPr lang="en-US" dirty="0"/>
              <a:t>Bord Na Mona transition to peatland restoration </a:t>
            </a:r>
            <a:endParaRPr lang="en-IE" dirty="0"/>
          </a:p>
        </p:txBody>
      </p:sp>
      <p:pic>
        <p:nvPicPr>
          <p:cNvPr id="4" name="Picture 3" descr="A field of grass with a puddle&#10;&#10;AI-generated content may be incorrect.">
            <a:extLst>
              <a:ext uri="{FF2B5EF4-FFF2-40B4-BE49-F238E27FC236}">
                <a16:creationId xmlns:a16="http://schemas.microsoft.com/office/drawing/2014/main" id="{81DBA071-74F6-3FEB-9E65-A417DCE75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EE2BE802-B7AD-E53A-C677-DEBBF9D63DB3}"/>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203061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A077-2BBA-8553-4E23-8B8D6EE4E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C90C9-B15C-913D-FFB4-B13EB9D12B0D}"/>
              </a:ext>
            </a:extLst>
          </p:cNvPr>
          <p:cNvSpPr>
            <a:spLocks noGrp="1"/>
          </p:cNvSpPr>
          <p:nvPr>
            <p:ph type="ctrTitle"/>
          </p:nvPr>
        </p:nvSpPr>
        <p:spPr/>
        <p:txBody>
          <a:bodyPr/>
          <a:lstStyle/>
          <a:p>
            <a:r>
              <a:rPr lang="en-US" dirty="0"/>
              <a:t>Basic Definitions</a:t>
            </a:r>
          </a:p>
        </p:txBody>
      </p:sp>
      <p:sp>
        <p:nvSpPr>
          <p:cNvPr id="5" name="Rectangle 2">
            <a:extLst>
              <a:ext uri="{FF2B5EF4-FFF2-40B4-BE49-F238E27FC236}">
                <a16:creationId xmlns:a16="http://schemas.microsoft.com/office/drawing/2014/main" id="{CD0634A3-630B-831D-12CB-7210A655552C}"/>
              </a:ext>
            </a:extLst>
          </p:cNvPr>
          <p:cNvSpPr>
            <a:spLocks noGrp="1" noChangeArrowheads="1"/>
          </p:cNvSpPr>
          <p:nvPr>
            <p:ph type="subTitle" idx="1"/>
          </p:nvPr>
        </p:nvSpPr>
        <p:spPr bwMode="auto">
          <a:xfrm>
            <a:off x="233376" y="1772531"/>
            <a:ext cx="632306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1800" b="1" i="0" u="none" strike="noStrike" cap="none" normalizeH="0" baseline="0" noProof="0" dirty="0">
                <a:ln>
                  <a:noFill/>
                </a:ln>
                <a:effectLst/>
                <a:latin typeface="Arial" panose="020B0604020202020204" pitchFamily="34" charset="0"/>
              </a:rPr>
              <a:t>EU Legislation:</a:t>
            </a:r>
            <a:r>
              <a:rPr kumimoji="0" lang="en-IE" sz="1800" b="0" i="0" u="none" strike="noStrike" cap="none" normalizeH="0" baseline="0" noProof="0" dirty="0">
                <a:ln>
                  <a:noFill/>
                </a:ln>
                <a:effectLst/>
                <a:latin typeface="Arial" panose="020B0604020202020204" pitchFamily="34" charset="0"/>
              </a:rPr>
              <a:t> Laws enacted by the institutions of the European Union that have an impact on the member states and their citizens. </a:t>
            </a:r>
          </a:p>
          <a:p>
            <a:pPr marL="0" marR="0" lvl="0" indent="0" algn="just" defTabSz="914400" rtl="0" eaLnBrk="0" fontAlgn="base" latinLnBrk="0" hangingPunct="0">
              <a:lnSpc>
                <a:spcPct val="100000"/>
              </a:lnSpc>
              <a:spcBef>
                <a:spcPct val="0"/>
              </a:spcBef>
              <a:spcAft>
                <a:spcPct val="0"/>
              </a:spcAft>
              <a:buClrTx/>
              <a:buSzTx/>
              <a:tabLst/>
            </a:pPr>
            <a:endParaRPr kumimoji="0" lang="en-IE" sz="18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IE" sz="1800" b="0" i="0" u="none" strike="noStrike" cap="none" normalizeH="0" baseline="0" noProof="0" dirty="0">
              <a:ln>
                <a:noFill/>
              </a:ln>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1800" b="1" i="0" u="none" strike="noStrike" cap="none" normalizeH="0" baseline="0" noProof="0" dirty="0">
                <a:ln>
                  <a:noFill/>
                </a:ln>
                <a:effectLst/>
                <a:latin typeface="Arial" panose="020B0604020202020204" pitchFamily="34" charset="0"/>
              </a:rPr>
              <a:t>Treaties:</a:t>
            </a:r>
            <a:r>
              <a:rPr kumimoji="0" lang="en-IE" sz="1800" b="0" i="0" u="none" strike="noStrike" cap="none" normalizeH="0" baseline="0" noProof="0" dirty="0">
                <a:ln>
                  <a:noFill/>
                </a:ln>
                <a:effectLst/>
                <a:latin typeface="Arial" panose="020B0604020202020204" pitchFamily="34" charset="0"/>
              </a:rPr>
              <a:t> They are the foundation of EU law – called </a:t>
            </a:r>
            <a:r>
              <a:rPr kumimoji="0" lang="en-IE" sz="1800" b="1" i="0" u="none" strike="noStrike" cap="none" normalizeH="0" baseline="0" noProof="0" dirty="0">
                <a:ln>
                  <a:noFill/>
                </a:ln>
                <a:effectLst/>
                <a:latin typeface="Arial" panose="020B0604020202020204" pitchFamily="34" charset="0"/>
              </a:rPr>
              <a:t>primary law</a:t>
            </a:r>
            <a:r>
              <a:rPr kumimoji="0" lang="en-IE" sz="1800" b="0" i="0" u="none" strike="noStrike" cap="none" normalizeH="0" baseline="0" noProof="0" dirty="0">
                <a:ln>
                  <a:noFill/>
                </a:ln>
                <a:effectLst/>
                <a:latin typeface="Arial" panose="020B0604020202020204" pitchFamily="34" charset="0"/>
              </a:rPr>
              <a:t>. Two main treaties: Treaty on European Union (TEU) and the Treaty on the Functioning of the European Union (TFEU).</a:t>
            </a:r>
          </a:p>
        </p:txBody>
      </p:sp>
    </p:spTree>
    <p:extLst>
      <p:ext uri="{BB962C8B-B14F-4D97-AF65-F5344CB8AC3E}">
        <p14:creationId xmlns:p14="http://schemas.microsoft.com/office/powerpoint/2010/main" val="279994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E84C2-EFED-6B77-2E5F-EED77B15B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257E3-0B62-08D5-8780-1B1F12BD77DF}"/>
              </a:ext>
            </a:extLst>
          </p:cNvPr>
          <p:cNvSpPr>
            <a:spLocks noGrp="1"/>
          </p:cNvSpPr>
          <p:nvPr>
            <p:ph type="title"/>
          </p:nvPr>
        </p:nvSpPr>
        <p:spPr>
          <a:xfrm>
            <a:off x="343930" y="403977"/>
            <a:ext cx="10311878" cy="932334"/>
          </a:xfrm>
        </p:spPr>
        <p:txBody>
          <a:bodyPr>
            <a:normAutofit/>
          </a:bodyPr>
          <a:lstStyle/>
          <a:p>
            <a:r>
              <a:rPr lang="en-GB" dirty="0"/>
              <a:t>Irish local level</a:t>
            </a:r>
            <a:endParaRPr lang="en-IE" dirty="0"/>
          </a:p>
        </p:txBody>
      </p:sp>
      <p:sp>
        <p:nvSpPr>
          <p:cNvPr id="3" name="Content Placeholder 2">
            <a:extLst>
              <a:ext uri="{FF2B5EF4-FFF2-40B4-BE49-F238E27FC236}">
                <a16:creationId xmlns:a16="http://schemas.microsoft.com/office/drawing/2014/main" id="{324A30B8-3E1E-74DE-4395-BA17F374D5B4}"/>
              </a:ext>
            </a:extLst>
          </p:cNvPr>
          <p:cNvSpPr>
            <a:spLocks noGrp="1"/>
          </p:cNvSpPr>
          <p:nvPr>
            <p:ph idx="1"/>
          </p:nvPr>
        </p:nvSpPr>
        <p:spPr>
          <a:xfrm>
            <a:off x="343930" y="1519699"/>
            <a:ext cx="5815169" cy="4934324"/>
          </a:xfrm>
        </p:spPr>
        <p:txBody>
          <a:bodyPr>
            <a:normAutofit/>
          </a:bodyPr>
          <a:lstStyle/>
          <a:p>
            <a:pPr marL="0" indent="0">
              <a:lnSpc>
                <a:spcPct val="150000"/>
              </a:lnSpc>
              <a:buNone/>
            </a:pPr>
            <a:r>
              <a:rPr lang="en-GB" b="1" dirty="0"/>
              <a:t>Climate policy</a:t>
            </a:r>
          </a:p>
          <a:p>
            <a:pPr>
              <a:lnSpc>
                <a:spcPct val="100000"/>
              </a:lnSpc>
            </a:pPr>
            <a:r>
              <a:rPr lang="en-US" dirty="0"/>
              <a:t>Impact on workers in the peat industry, e.g. job losses</a:t>
            </a:r>
          </a:p>
          <a:p>
            <a:pPr>
              <a:lnSpc>
                <a:spcPct val="100000"/>
              </a:lnSpc>
            </a:pPr>
            <a:r>
              <a:rPr lang="en-US" dirty="0"/>
              <a:t>Community adaptation </a:t>
            </a:r>
          </a:p>
          <a:p>
            <a:pPr>
              <a:lnSpc>
                <a:spcPct val="100000"/>
              </a:lnSpc>
            </a:pPr>
            <a:r>
              <a:rPr lang="en-US" dirty="0"/>
              <a:t>New funding opportunities, e.g. National Just Transition Fund</a:t>
            </a:r>
            <a:endParaRPr lang="en-IE" dirty="0"/>
          </a:p>
        </p:txBody>
      </p:sp>
      <p:pic>
        <p:nvPicPr>
          <p:cNvPr id="4" name="Picture 3" descr="A field of grass with a puddle&#10;&#10;AI-generated content may be incorrect.">
            <a:extLst>
              <a:ext uri="{FF2B5EF4-FFF2-40B4-BE49-F238E27FC236}">
                <a16:creationId xmlns:a16="http://schemas.microsoft.com/office/drawing/2014/main" id="{E763730A-A5B6-32E1-2EFC-6D77DA00C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633999"/>
            <a:ext cx="4596283" cy="3447212"/>
          </a:xfrm>
          <a:prstGeom prst="rect">
            <a:avLst/>
          </a:prstGeom>
        </p:spPr>
      </p:pic>
      <p:sp>
        <p:nvSpPr>
          <p:cNvPr id="5" name="TextBox 14">
            <a:extLst>
              <a:ext uri="{FF2B5EF4-FFF2-40B4-BE49-F238E27FC236}">
                <a16:creationId xmlns:a16="http://schemas.microsoft.com/office/drawing/2014/main" id="{61FBEE62-727F-EEF0-7AFC-4BDA4FA4C57E}"/>
              </a:ext>
            </a:extLst>
          </p:cNvPr>
          <p:cNvSpPr txBox="1"/>
          <p:nvPr/>
        </p:nvSpPr>
        <p:spPr>
          <a:xfrm>
            <a:off x="6319520" y="5129979"/>
            <a:ext cx="4596283" cy="497840"/>
          </a:xfrm>
          <a:prstGeom prst="rect">
            <a:avLst/>
          </a:prstGeom>
        </p:spPr>
        <p:txBody>
          <a:bodyPr wrap="square" lIns="0" tIns="0" rIns="0" bIns="0" rtlCol="0" anchor="t">
            <a:spAutoFit/>
          </a:bodyPr>
          <a:lstStyle/>
          <a:p>
            <a:pPr>
              <a:lnSpc>
                <a:spcPts val="1960"/>
              </a:lnSpc>
            </a:pPr>
            <a:r>
              <a:rPr lang="en-US" sz="1400" b="1" dirty="0">
                <a:solidFill>
                  <a:srgbClr val="000000"/>
                </a:solidFill>
                <a:latin typeface="Lato 1 Bold"/>
                <a:ea typeface="Lato 1 Bold"/>
                <a:cs typeface="Lato 1 Bold"/>
                <a:sym typeface="Lato 1 Bold"/>
              </a:rPr>
              <a:t>Source: Photo from a field trip (Ireland, October 2023)</a:t>
            </a:r>
          </a:p>
          <a:p>
            <a:pPr algn="ctr">
              <a:lnSpc>
                <a:spcPts val="1960"/>
              </a:lnSpc>
              <a:spcBef>
                <a:spcPct val="0"/>
              </a:spcBef>
            </a:pPr>
            <a:endParaRPr lang="en-US" sz="1400" b="1" dirty="0">
              <a:solidFill>
                <a:srgbClr val="000000"/>
              </a:solidFill>
              <a:latin typeface="Lato 1 Bold"/>
              <a:ea typeface="Lato 1 Bold"/>
              <a:cs typeface="Lato 1 Bold"/>
              <a:sym typeface="Lato 1 Bold"/>
            </a:endParaRPr>
          </a:p>
        </p:txBody>
      </p:sp>
    </p:spTree>
    <p:extLst>
      <p:ext uri="{BB962C8B-B14F-4D97-AF65-F5344CB8AC3E}">
        <p14:creationId xmlns:p14="http://schemas.microsoft.com/office/powerpoint/2010/main" val="120959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17F1-1378-1CB6-97FD-9682BE3C512E}"/>
              </a:ext>
            </a:extLst>
          </p:cNvPr>
          <p:cNvSpPr>
            <a:spLocks noGrp="1"/>
          </p:cNvSpPr>
          <p:nvPr>
            <p:ph type="title"/>
          </p:nvPr>
        </p:nvSpPr>
        <p:spPr>
          <a:xfrm>
            <a:off x="343930" y="602093"/>
            <a:ext cx="10311878" cy="932334"/>
          </a:xfrm>
        </p:spPr>
        <p:txBody>
          <a:bodyPr/>
          <a:lstStyle/>
          <a:p>
            <a:r>
              <a:rPr lang="en-GB" dirty="0"/>
              <a:t>Interactive exercise (10 min)</a:t>
            </a:r>
            <a:endParaRPr lang="en-IE" dirty="0"/>
          </a:p>
        </p:txBody>
      </p:sp>
      <p:sp>
        <p:nvSpPr>
          <p:cNvPr id="3" name="Content Placeholder 2">
            <a:extLst>
              <a:ext uri="{FF2B5EF4-FFF2-40B4-BE49-F238E27FC236}">
                <a16:creationId xmlns:a16="http://schemas.microsoft.com/office/drawing/2014/main" id="{E9E5C4DE-5DB2-BEE4-27A2-46EBC0814D66}"/>
              </a:ext>
            </a:extLst>
          </p:cNvPr>
          <p:cNvSpPr>
            <a:spLocks noGrp="1"/>
          </p:cNvSpPr>
          <p:nvPr>
            <p:ph idx="1"/>
          </p:nvPr>
        </p:nvSpPr>
        <p:spPr>
          <a:xfrm>
            <a:off x="343930" y="1897416"/>
            <a:ext cx="7538829" cy="3063167"/>
          </a:xfrm>
        </p:spPr>
        <p:txBody>
          <a:bodyPr>
            <a:normAutofit/>
          </a:bodyPr>
          <a:lstStyle/>
          <a:p>
            <a:r>
              <a:rPr lang="en-GB" sz="3200" dirty="0"/>
              <a:t>Identify one issue in your community </a:t>
            </a:r>
          </a:p>
          <a:p>
            <a:r>
              <a:rPr lang="en-GB" sz="3200" dirty="0"/>
              <a:t>Discuss with your peers:</a:t>
            </a:r>
          </a:p>
          <a:p>
            <a:pPr lvl="1"/>
            <a:r>
              <a:rPr lang="en-GB" sz="3200" dirty="0"/>
              <a:t>Is there an EU dimension?</a:t>
            </a:r>
          </a:p>
          <a:p>
            <a:pPr lvl="1"/>
            <a:r>
              <a:rPr lang="en-GB" sz="3200" dirty="0"/>
              <a:t>How can you intervene?</a:t>
            </a:r>
            <a:endParaRPr lang="en-IE" sz="3200" dirty="0"/>
          </a:p>
        </p:txBody>
      </p:sp>
      <p:pic>
        <p:nvPicPr>
          <p:cNvPr id="7" name="Picture 6">
            <a:extLst>
              <a:ext uri="{FF2B5EF4-FFF2-40B4-BE49-F238E27FC236}">
                <a16:creationId xmlns:a16="http://schemas.microsoft.com/office/drawing/2014/main" id="{B0682D47-40C3-6965-54BA-3372A98D6B52}"/>
              </a:ext>
            </a:extLst>
          </p:cNvPr>
          <p:cNvPicPr>
            <a:picLocks noChangeAspect="1"/>
          </p:cNvPicPr>
          <p:nvPr/>
        </p:nvPicPr>
        <p:blipFill>
          <a:blip r:embed="rId2"/>
          <a:stretch>
            <a:fillRect/>
          </a:stretch>
        </p:blipFill>
        <p:spPr>
          <a:xfrm>
            <a:off x="6712457" y="3429000"/>
            <a:ext cx="3943351" cy="3089476"/>
          </a:xfrm>
          <a:prstGeom prst="rect">
            <a:avLst/>
          </a:prstGeom>
        </p:spPr>
      </p:pic>
    </p:spTree>
    <p:extLst>
      <p:ext uri="{BB962C8B-B14F-4D97-AF65-F5344CB8AC3E}">
        <p14:creationId xmlns:p14="http://schemas.microsoft.com/office/powerpoint/2010/main" val="3938738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9D2AB-4E85-19B1-1EF2-7B57375DB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AE370-4191-B42A-6FD2-9ACBA0FFA600}"/>
              </a:ext>
            </a:extLst>
          </p:cNvPr>
          <p:cNvSpPr>
            <a:spLocks noGrp="1"/>
          </p:cNvSpPr>
          <p:nvPr>
            <p:ph type="title"/>
          </p:nvPr>
        </p:nvSpPr>
        <p:spPr/>
        <p:txBody>
          <a:bodyPr>
            <a:normAutofit/>
          </a:bodyPr>
          <a:lstStyle/>
          <a:p>
            <a:r>
              <a:rPr lang="en-GB" dirty="0"/>
              <a:t>How can local people engage with EU policy </a:t>
            </a:r>
            <a:endParaRPr lang="en-IE" b="0" dirty="0"/>
          </a:p>
        </p:txBody>
      </p:sp>
    </p:spTree>
    <p:extLst>
      <p:ext uri="{BB962C8B-B14F-4D97-AF65-F5344CB8AC3E}">
        <p14:creationId xmlns:p14="http://schemas.microsoft.com/office/powerpoint/2010/main" val="3436774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03A5-85C4-52B3-A0C8-3A94D6C1D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E4482-C905-BEAE-DAD7-F6C550376C9C}"/>
              </a:ext>
            </a:extLst>
          </p:cNvPr>
          <p:cNvSpPr>
            <a:spLocks noGrp="1"/>
          </p:cNvSpPr>
          <p:nvPr>
            <p:ph type="title"/>
          </p:nvPr>
        </p:nvSpPr>
        <p:spPr>
          <a:xfrm>
            <a:off x="343930" y="443067"/>
            <a:ext cx="10311878" cy="932334"/>
          </a:xfrm>
        </p:spPr>
        <p:txBody>
          <a:bodyPr/>
          <a:lstStyle/>
          <a:p>
            <a:r>
              <a:rPr lang="en-GB" dirty="0"/>
              <a:t>Public participation</a:t>
            </a:r>
            <a:endParaRPr lang="en-IE" dirty="0"/>
          </a:p>
        </p:txBody>
      </p:sp>
      <p:sp>
        <p:nvSpPr>
          <p:cNvPr id="3" name="Content Placeholder 2">
            <a:extLst>
              <a:ext uri="{FF2B5EF4-FFF2-40B4-BE49-F238E27FC236}">
                <a16:creationId xmlns:a16="http://schemas.microsoft.com/office/drawing/2014/main" id="{E3F990C4-EB99-CB86-640F-0579654E9BF4}"/>
              </a:ext>
            </a:extLst>
          </p:cNvPr>
          <p:cNvSpPr>
            <a:spLocks noGrp="1"/>
          </p:cNvSpPr>
          <p:nvPr>
            <p:ph idx="1"/>
          </p:nvPr>
        </p:nvSpPr>
        <p:spPr>
          <a:xfrm>
            <a:off x="542713" y="1579363"/>
            <a:ext cx="7538829" cy="4085941"/>
          </a:xfrm>
        </p:spPr>
        <p:txBody>
          <a:bodyPr>
            <a:noAutofit/>
          </a:bodyPr>
          <a:lstStyle/>
          <a:p>
            <a:r>
              <a:rPr lang="en-GB" sz="3200" dirty="0"/>
              <a:t>Engage at local level</a:t>
            </a:r>
          </a:p>
          <a:p>
            <a:pPr lvl="1"/>
            <a:r>
              <a:rPr lang="en-GB" sz="3200" dirty="0"/>
              <a:t>Planning applications</a:t>
            </a:r>
          </a:p>
          <a:p>
            <a:r>
              <a:rPr lang="en-GB" sz="3200" dirty="0"/>
              <a:t>Engage at national level</a:t>
            </a:r>
          </a:p>
          <a:p>
            <a:pPr lvl="1"/>
            <a:r>
              <a:rPr lang="en-GB" sz="3200" dirty="0"/>
              <a:t>National public consultations</a:t>
            </a:r>
            <a:endParaRPr lang="en-US" sz="3200" dirty="0"/>
          </a:p>
          <a:p>
            <a:pPr lvl="1"/>
            <a:r>
              <a:rPr lang="en-US" sz="3200" dirty="0"/>
              <a:t>Direct Lobbying</a:t>
            </a:r>
          </a:p>
          <a:p>
            <a:r>
              <a:rPr lang="en-GB" sz="3200" dirty="0"/>
              <a:t>Engage at EU level</a:t>
            </a:r>
          </a:p>
          <a:p>
            <a:pPr lvl="1"/>
            <a:r>
              <a:rPr lang="en-IE" sz="3200" dirty="0"/>
              <a:t>Public consultations by the EU Commission</a:t>
            </a:r>
          </a:p>
          <a:p>
            <a:pPr lvl="1"/>
            <a:r>
              <a:rPr lang="en-IE" sz="3200" dirty="0"/>
              <a:t>NGOs / umbrella organisations</a:t>
            </a:r>
          </a:p>
        </p:txBody>
      </p:sp>
      <p:pic>
        <p:nvPicPr>
          <p:cNvPr id="5" name="Picture 4">
            <a:extLst>
              <a:ext uri="{FF2B5EF4-FFF2-40B4-BE49-F238E27FC236}">
                <a16:creationId xmlns:a16="http://schemas.microsoft.com/office/drawing/2014/main" id="{5338F03D-6DA4-6D69-40B6-28C0391C4625}"/>
              </a:ext>
            </a:extLst>
          </p:cNvPr>
          <p:cNvPicPr>
            <a:picLocks noChangeAspect="1"/>
          </p:cNvPicPr>
          <p:nvPr/>
        </p:nvPicPr>
        <p:blipFill>
          <a:blip r:embed="rId3"/>
          <a:stretch>
            <a:fillRect/>
          </a:stretch>
        </p:blipFill>
        <p:spPr>
          <a:xfrm>
            <a:off x="6958632" y="1740756"/>
            <a:ext cx="3975471" cy="2588346"/>
          </a:xfrm>
          <a:prstGeom prst="rect">
            <a:avLst/>
          </a:prstGeom>
        </p:spPr>
      </p:pic>
    </p:spTree>
    <p:extLst>
      <p:ext uri="{BB962C8B-B14F-4D97-AF65-F5344CB8AC3E}">
        <p14:creationId xmlns:p14="http://schemas.microsoft.com/office/powerpoint/2010/main" val="3604549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631CE7-20CE-E940-86C4-D3973D2B3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93ECA-E7A3-FDBC-BB49-EDC37E7B2B61}"/>
              </a:ext>
            </a:extLst>
          </p:cNvPr>
          <p:cNvSpPr>
            <a:spLocks noGrp="1"/>
          </p:cNvSpPr>
          <p:nvPr>
            <p:ph type="title"/>
          </p:nvPr>
        </p:nvSpPr>
        <p:spPr>
          <a:xfrm>
            <a:off x="481013" y="3752849"/>
            <a:ext cx="3290887" cy="2452687"/>
          </a:xfrm>
        </p:spPr>
        <p:txBody>
          <a:bodyPr anchor="ctr">
            <a:normAutofit/>
          </a:bodyPr>
          <a:lstStyle/>
          <a:p>
            <a:r>
              <a:rPr lang="en-GB" dirty="0"/>
              <a:t>Conclusions</a:t>
            </a:r>
            <a:endParaRPr lang="en-IE" dirty="0"/>
          </a:p>
        </p:txBody>
      </p:sp>
      <p:pic>
        <p:nvPicPr>
          <p:cNvPr id="5" name="Picture 4">
            <a:extLst>
              <a:ext uri="{FF2B5EF4-FFF2-40B4-BE49-F238E27FC236}">
                <a16:creationId xmlns:a16="http://schemas.microsoft.com/office/drawing/2014/main" id="{61D647A6-EC5F-494D-38D8-1854A57D0A26}"/>
              </a:ext>
            </a:extLst>
          </p:cNvPr>
          <p:cNvPicPr>
            <a:picLocks noChangeAspect="1"/>
          </p:cNvPicPr>
          <p:nvPr/>
        </p:nvPicPr>
        <p:blipFill>
          <a:blip r:embed="rId2"/>
          <a:srcRect t="31150" b="9465"/>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7AAD748-A510-10DD-0351-C26B4753118C}"/>
              </a:ext>
            </a:extLst>
          </p:cNvPr>
          <p:cNvSpPr>
            <a:spLocks noGrp="1"/>
          </p:cNvSpPr>
          <p:nvPr>
            <p:ph idx="1"/>
          </p:nvPr>
        </p:nvSpPr>
        <p:spPr>
          <a:xfrm>
            <a:off x="4223982" y="3752850"/>
            <a:ext cx="7485413" cy="2452687"/>
          </a:xfrm>
        </p:spPr>
        <p:txBody>
          <a:bodyPr anchor="ctr">
            <a:normAutofit/>
          </a:bodyPr>
          <a:lstStyle/>
          <a:p>
            <a:r>
              <a:rPr lang="en-GB" sz="2400" dirty="0"/>
              <a:t>EU policy is not distant</a:t>
            </a:r>
          </a:p>
          <a:p>
            <a:r>
              <a:rPr lang="en-GB" sz="2400" dirty="0">
                <a:sym typeface="Wingdings" panose="05000000000000000000" pitchFamily="2" charset="2"/>
              </a:rPr>
              <a:t>Depending on the policy area, EU law can shape significantly local decisions</a:t>
            </a:r>
          </a:p>
          <a:p>
            <a:r>
              <a:rPr lang="en-GB" sz="2400" dirty="0">
                <a:sym typeface="Wingdings" panose="05000000000000000000" pitchFamily="2" charset="2"/>
              </a:rPr>
              <a:t>Local people are not powerless, but can participate through various ways </a:t>
            </a:r>
            <a:endParaRPr lang="en-IE" sz="2400" dirty="0"/>
          </a:p>
        </p:txBody>
      </p:sp>
    </p:spTree>
    <p:extLst>
      <p:ext uri="{BB962C8B-B14F-4D97-AF65-F5344CB8AC3E}">
        <p14:creationId xmlns:p14="http://schemas.microsoft.com/office/powerpoint/2010/main" val="356215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BAE2-7969-EE43-93E2-AEF62EBFB2D4}"/>
              </a:ext>
            </a:extLst>
          </p:cNvPr>
          <p:cNvSpPr>
            <a:spLocks noGrp="1"/>
          </p:cNvSpPr>
          <p:nvPr>
            <p:ph type="ctrTitle"/>
          </p:nvPr>
        </p:nvSpPr>
        <p:spPr>
          <a:xfrm>
            <a:off x="508769" y="1357338"/>
            <a:ext cx="5062975" cy="1880329"/>
          </a:xfrm>
        </p:spPr>
        <p:txBody>
          <a:bodyPr>
            <a:normAutofit fontScale="90000"/>
          </a:bodyPr>
          <a:lstStyle/>
          <a:p>
            <a:br>
              <a:rPr lang="en-US" dirty="0"/>
            </a:br>
            <a:br>
              <a:rPr lang="en-US" dirty="0"/>
            </a:br>
            <a:r>
              <a:rPr lang="en-US" dirty="0"/>
              <a:t>Thank you!</a:t>
            </a:r>
          </a:p>
        </p:txBody>
      </p:sp>
      <p:sp>
        <p:nvSpPr>
          <p:cNvPr id="3" name="Subtitle 2">
            <a:extLst>
              <a:ext uri="{FF2B5EF4-FFF2-40B4-BE49-F238E27FC236}">
                <a16:creationId xmlns:a16="http://schemas.microsoft.com/office/drawing/2014/main" id="{C1ED0F25-6269-1E43-B6BC-D80632180191}"/>
              </a:ext>
            </a:extLst>
          </p:cNvPr>
          <p:cNvSpPr>
            <a:spLocks noGrp="1"/>
          </p:cNvSpPr>
          <p:nvPr>
            <p:ph type="subTitle" idx="1"/>
          </p:nvPr>
        </p:nvSpPr>
        <p:spPr>
          <a:xfrm>
            <a:off x="637106" y="3455901"/>
            <a:ext cx="6100578" cy="1880329"/>
          </a:xfrm>
        </p:spPr>
        <p:txBody>
          <a:bodyPr>
            <a:normAutofit/>
          </a:bodyPr>
          <a:lstStyle/>
          <a:p>
            <a:r>
              <a:rPr lang="fr-FR" dirty="0"/>
              <a:t>Dr. Alessandra Accogli</a:t>
            </a:r>
          </a:p>
          <a:p>
            <a:r>
              <a:rPr lang="fr-FR" dirty="0"/>
              <a:t>E: </a:t>
            </a:r>
            <a:r>
              <a:rPr lang="fr-FR" dirty="0">
                <a:hlinkClick r:id="rId2"/>
              </a:rPr>
              <a:t>alessandra.accogli@dcu.ie</a:t>
            </a:r>
            <a:r>
              <a:rPr lang="fr-FR" dirty="0"/>
              <a:t> </a:t>
            </a:r>
          </a:p>
          <a:p>
            <a:endParaRPr lang="fr-FR" dirty="0"/>
          </a:p>
        </p:txBody>
      </p:sp>
    </p:spTree>
    <p:extLst>
      <p:ext uri="{BB962C8B-B14F-4D97-AF65-F5344CB8AC3E}">
        <p14:creationId xmlns:p14="http://schemas.microsoft.com/office/powerpoint/2010/main" val="37664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4C42-6864-3760-072B-EF32EB366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2E2BF-B5BF-0966-2AD8-8A06FB40BAF4}"/>
              </a:ext>
            </a:extLst>
          </p:cNvPr>
          <p:cNvSpPr>
            <a:spLocks noGrp="1"/>
          </p:cNvSpPr>
          <p:nvPr>
            <p:ph type="title"/>
          </p:nvPr>
        </p:nvSpPr>
        <p:spPr/>
        <p:txBody>
          <a:bodyPr>
            <a:normAutofit/>
          </a:bodyPr>
          <a:lstStyle/>
          <a:p>
            <a:r>
              <a:rPr lang="en-GB" dirty="0"/>
              <a:t>Why the EU matters nationally</a:t>
            </a:r>
            <a:endParaRPr lang="en-IE" b="0" dirty="0"/>
          </a:p>
        </p:txBody>
      </p:sp>
    </p:spTree>
    <p:extLst>
      <p:ext uri="{BB962C8B-B14F-4D97-AF65-F5344CB8AC3E}">
        <p14:creationId xmlns:p14="http://schemas.microsoft.com/office/powerpoint/2010/main" val="322318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B1F5-CB9B-C936-DB30-778FE156F9D4}"/>
              </a:ext>
            </a:extLst>
          </p:cNvPr>
          <p:cNvSpPr>
            <a:spLocks noGrp="1"/>
          </p:cNvSpPr>
          <p:nvPr>
            <p:ph type="title"/>
          </p:nvPr>
        </p:nvSpPr>
        <p:spPr>
          <a:xfrm>
            <a:off x="496330" y="519586"/>
            <a:ext cx="7737389" cy="932334"/>
          </a:xfrm>
        </p:spPr>
        <p:txBody>
          <a:bodyPr>
            <a:normAutofit fontScale="90000"/>
          </a:bodyPr>
          <a:lstStyle/>
          <a:p>
            <a:r>
              <a:rPr lang="en-GB" dirty="0"/>
              <a:t>Where do you think most of Ireland’s rules come from?</a:t>
            </a:r>
            <a:endParaRPr lang="en-IE" dirty="0"/>
          </a:p>
        </p:txBody>
      </p:sp>
      <p:sp>
        <p:nvSpPr>
          <p:cNvPr id="3" name="Content Placeholder 2">
            <a:extLst>
              <a:ext uri="{FF2B5EF4-FFF2-40B4-BE49-F238E27FC236}">
                <a16:creationId xmlns:a16="http://schemas.microsoft.com/office/drawing/2014/main" id="{3C37E64E-C8B0-1C8D-315B-F15BB6DD1757}"/>
              </a:ext>
            </a:extLst>
          </p:cNvPr>
          <p:cNvSpPr>
            <a:spLocks noGrp="1"/>
          </p:cNvSpPr>
          <p:nvPr>
            <p:ph idx="1"/>
          </p:nvPr>
        </p:nvSpPr>
        <p:spPr>
          <a:xfrm>
            <a:off x="496330" y="1886020"/>
            <a:ext cx="6212145" cy="2874089"/>
          </a:xfrm>
        </p:spPr>
        <p:txBody>
          <a:bodyPr>
            <a:normAutofit/>
          </a:bodyPr>
          <a:lstStyle/>
          <a:p>
            <a:r>
              <a:rPr lang="en-GB" dirty="0"/>
              <a:t>In 1988, Jacques Delors, then President of the EU Commission, predicted that within a decade </a:t>
            </a:r>
            <a:r>
              <a:rPr lang="en-GB" b="1" dirty="0"/>
              <a:t>80% of national policymaking</a:t>
            </a:r>
            <a:r>
              <a:rPr lang="en-GB" dirty="0"/>
              <a:t> would </a:t>
            </a:r>
            <a:r>
              <a:rPr lang="en-GB" b="1" dirty="0"/>
              <a:t>originate from the EU</a:t>
            </a:r>
          </a:p>
          <a:p>
            <a:r>
              <a:rPr lang="en-GB" dirty="0"/>
              <a:t>However, any figure is debatable </a:t>
            </a:r>
          </a:p>
        </p:txBody>
      </p:sp>
      <p:sp>
        <p:nvSpPr>
          <p:cNvPr id="4" name="TextBox 3">
            <a:extLst>
              <a:ext uri="{FF2B5EF4-FFF2-40B4-BE49-F238E27FC236}">
                <a16:creationId xmlns:a16="http://schemas.microsoft.com/office/drawing/2014/main" id="{1AADF3BF-4379-63BD-712B-8A46ECD8F447}"/>
              </a:ext>
            </a:extLst>
          </p:cNvPr>
          <p:cNvSpPr txBox="1"/>
          <p:nvPr/>
        </p:nvSpPr>
        <p:spPr>
          <a:xfrm>
            <a:off x="343930" y="5175282"/>
            <a:ext cx="9081424" cy="369332"/>
          </a:xfrm>
          <a:prstGeom prst="rect">
            <a:avLst/>
          </a:prstGeom>
          <a:noFill/>
        </p:spPr>
        <p:txBody>
          <a:bodyPr wrap="square" rtlCol="0">
            <a:spAutoFit/>
          </a:bodyPr>
          <a:lstStyle/>
          <a:p>
            <a:r>
              <a:rPr lang="en-GB" dirty="0"/>
              <a:t>Source: Deirdre Halloran, ‘Understanding EU law’ (Houses of the Oireachtas) </a:t>
            </a:r>
            <a:endParaRPr lang="en-IE" dirty="0"/>
          </a:p>
        </p:txBody>
      </p:sp>
      <p:pic>
        <p:nvPicPr>
          <p:cNvPr id="5" name="Picture 4">
            <a:extLst>
              <a:ext uri="{FF2B5EF4-FFF2-40B4-BE49-F238E27FC236}">
                <a16:creationId xmlns:a16="http://schemas.microsoft.com/office/drawing/2014/main" id="{BEEA9116-531D-639A-A817-3B051EEF3A63}"/>
              </a:ext>
            </a:extLst>
          </p:cNvPr>
          <p:cNvPicPr>
            <a:picLocks noChangeAspect="1"/>
          </p:cNvPicPr>
          <p:nvPr/>
        </p:nvPicPr>
        <p:blipFill>
          <a:blip r:embed="rId2"/>
          <a:stretch>
            <a:fillRect/>
          </a:stretch>
        </p:blipFill>
        <p:spPr>
          <a:xfrm>
            <a:off x="6573329" y="1155272"/>
            <a:ext cx="5447270" cy="3850380"/>
          </a:xfrm>
          <a:prstGeom prst="rect">
            <a:avLst/>
          </a:prstGeom>
        </p:spPr>
      </p:pic>
    </p:spTree>
    <p:extLst>
      <p:ext uri="{BB962C8B-B14F-4D97-AF65-F5344CB8AC3E}">
        <p14:creationId xmlns:p14="http://schemas.microsoft.com/office/powerpoint/2010/main" val="39234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D69F-7FC4-97EC-3BA6-572F21075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30979-19FF-C42B-0DFF-51F26D534830}"/>
              </a:ext>
            </a:extLst>
          </p:cNvPr>
          <p:cNvSpPr>
            <a:spLocks noGrp="1"/>
          </p:cNvSpPr>
          <p:nvPr>
            <p:ph type="title"/>
          </p:nvPr>
        </p:nvSpPr>
        <p:spPr>
          <a:xfrm>
            <a:off x="496330" y="519586"/>
            <a:ext cx="7737389" cy="932334"/>
          </a:xfrm>
        </p:spPr>
        <p:txBody>
          <a:bodyPr>
            <a:normAutofit fontScale="90000"/>
          </a:bodyPr>
          <a:lstStyle/>
          <a:p>
            <a:r>
              <a:rPr lang="en-GB" dirty="0"/>
              <a:t>Distribution of competences between EU and Member States</a:t>
            </a:r>
            <a:endParaRPr lang="en-IE" dirty="0"/>
          </a:p>
        </p:txBody>
      </p:sp>
      <p:sp>
        <p:nvSpPr>
          <p:cNvPr id="3" name="Content Placeholder 2">
            <a:extLst>
              <a:ext uri="{FF2B5EF4-FFF2-40B4-BE49-F238E27FC236}">
                <a16:creationId xmlns:a16="http://schemas.microsoft.com/office/drawing/2014/main" id="{55EFA6FA-0DA3-AD48-9661-6AB5165CAB18}"/>
              </a:ext>
            </a:extLst>
          </p:cNvPr>
          <p:cNvSpPr>
            <a:spLocks noGrp="1"/>
          </p:cNvSpPr>
          <p:nvPr>
            <p:ph idx="1"/>
          </p:nvPr>
        </p:nvSpPr>
        <p:spPr>
          <a:xfrm>
            <a:off x="496330" y="1973613"/>
            <a:ext cx="9081424" cy="3386335"/>
          </a:xfrm>
        </p:spPr>
        <p:txBody>
          <a:bodyPr>
            <a:normAutofit fontScale="92500"/>
          </a:bodyPr>
          <a:lstStyle/>
          <a:p>
            <a:pPr marL="0" indent="0">
              <a:buNone/>
            </a:pPr>
            <a:r>
              <a:rPr lang="en-GB" sz="2400" dirty="0"/>
              <a:t>3 Categories of Competences:</a:t>
            </a:r>
          </a:p>
          <a:p>
            <a:r>
              <a:rPr lang="en-GB" sz="2400" b="1" dirty="0"/>
              <a:t>Exclusive Union competence</a:t>
            </a:r>
            <a:r>
              <a:rPr lang="en-GB" sz="2400" dirty="0"/>
              <a:t>: in the areas indicated in the treaty, </a:t>
            </a:r>
            <a:r>
              <a:rPr lang="en-US" sz="2400" dirty="0"/>
              <a:t>only the EU may legislate and adopt legally binding acts</a:t>
            </a:r>
          </a:p>
          <a:p>
            <a:r>
              <a:rPr lang="en-US" sz="2400" b="1" dirty="0"/>
              <a:t>Shared competence</a:t>
            </a:r>
            <a:r>
              <a:rPr lang="en-US" sz="2400" dirty="0"/>
              <a:t>: in these areas, both the EU and member states can legislate. However, member states may only exercise their own power if the EU has chosen not to exercise its competence</a:t>
            </a:r>
          </a:p>
          <a:p>
            <a:r>
              <a:rPr lang="en-US" sz="2400" b="1" dirty="0"/>
              <a:t>Supporting competence</a:t>
            </a:r>
            <a:r>
              <a:rPr lang="en-US" sz="2400" dirty="0"/>
              <a:t>: In these areas, the EU's role is strictly to back up, coordinate, or supplement the policies of the member states.</a:t>
            </a:r>
            <a:endParaRPr lang="en-GB" sz="2400" dirty="0"/>
          </a:p>
        </p:txBody>
      </p:sp>
      <p:sp>
        <p:nvSpPr>
          <p:cNvPr id="4" name="TextBox 3">
            <a:extLst>
              <a:ext uri="{FF2B5EF4-FFF2-40B4-BE49-F238E27FC236}">
                <a16:creationId xmlns:a16="http://schemas.microsoft.com/office/drawing/2014/main" id="{2386BF51-A46F-CD62-AC8F-22AA9EDAA3DF}"/>
              </a:ext>
            </a:extLst>
          </p:cNvPr>
          <p:cNvSpPr txBox="1"/>
          <p:nvPr/>
        </p:nvSpPr>
        <p:spPr>
          <a:xfrm>
            <a:off x="343930" y="5175282"/>
            <a:ext cx="9081424" cy="369332"/>
          </a:xfrm>
          <a:prstGeom prst="rect">
            <a:avLst/>
          </a:prstGeom>
          <a:noFill/>
        </p:spPr>
        <p:txBody>
          <a:bodyPr wrap="square" rtlCol="0">
            <a:spAutoFit/>
          </a:bodyPr>
          <a:lstStyle/>
          <a:p>
            <a:r>
              <a:rPr lang="en-GB" dirty="0"/>
              <a:t>Source: Marcus Klamert, </a:t>
            </a:r>
            <a:r>
              <a:rPr lang="en-GB" i="1" dirty="0"/>
              <a:t>The Principle of Loyalty in EU Law </a:t>
            </a:r>
            <a:r>
              <a:rPr lang="en-GB" dirty="0"/>
              <a:t>(OUP 2014)</a:t>
            </a:r>
            <a:endParaRPr lang="en-IE" dirty="0"/>
          </a:p>
        </p:txBody>
      </p:sp>
    </p:spTree>
    <p:extLst>
      <p:ext uri="{BB962C8B-B14F-4D97-AF65-F5344CB8AC3E}">
        <p14:creationId xmlns:p14="http://schemas.microsoft.com/office/powerpoint/2010/main" val="13113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1948DE-76FF-4C24-039F-4720CF7EF8E2}"/>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1900" kern="1200" dirty="0">
                <a:solidFill>
                  <a:srgbClr val="FFFFFF"/>
                </a:solidFill>
                <a:latin typeface="+mj-lt"/>
                <a:ea typeface="+mj-ea"/>
                <a:cs typeface="+mj-cs"/>
              </a:rPr>
              <a:t>Source: Deirdre Halloran, ‘Understanding EU law’ (Houses of the Oireachtas) </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6E945B1C-4E3F-FD64-CBBB-BEED2CCEAE16}"/>
              </a:ext>
            </a:extLst>
          </p:cNvPr>
          <p:cNvPicPr>
            <a:picLocks noGrp="1" noChangeAspect="1"/>
          </p:cNvPicPr>
          <p:nvPr>
            <p:ph idx="1"/>
          </p:nvPr>
        </p:nvPicPr>
        <p:blipFill>
          <a:blip r:embed="rId2"/>
          <a:stretch>
            <a:fillRect/>
          </a:stretch>
        </p:blipFill>
        <p:spPr>
          <a:xfrm>
            <a:off x="4241442" y="1246991"/>
            <a:ext cx="7687434" cy="4381836"/>
          </a:xfrm>
          <a:prstGeom prst="rect">
            <a:avLst/>
          </a:prstGeom>
        </p:spPr>
      </p:pic>
    </p:spTree>
    <p:extLst>
      <p:ext uri="{BB962C8B-B14F-4D97-AF65-F5344CB8AC3E}">
        <p14:creationId xmlns:p14="http://schemas.microsoft.com/office/powerpoint/2010/main" val="282046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156BC7-628E-2BF8-92AD-C30B0ABF76C4}"/>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FE28A7-C11D-81EC-51EB-BED486370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E61A52-A24C-90FD-F86C-717A4F170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112CE1E-24CA-C3CA-2A41-F05BA0C76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42E89D3-C2C1-C1B0-8E5D-F6522EC6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5D555D12-F1AC-1555-FC75-A977E047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5A315D3-5BB9-9644-8600-9C8C702FA783}"/>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1900" kern="1200" dirty="0">
                <a:solidFill>
                  <a:srgbClr val="FFFFFF"/>
                </a:solidFill>
                <a:latin typeface="+mj-lt"/>
                <a:ea typeface="+mj-ea"/>
                <a:cs typeface="+mj-cs"/>
              </a:rPr>
              <a:t>Source: Deirdre Halloran, ‘Understanding EU law’ (Houses of the Oireachtas) </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6A4CC716-CC76-11D5-F3B9-C5C61B365D12}"/>
              </a:ext>
            </a:extLst>
          </p:cNvPr>
          <p:cNvPicPr>
            <a:picLocks noGrp="1" noChangeAspect="1"/>
          </p:cNvPicPr>
          <p:nvPr>
            <p:ph idx="1"/>
          </p:nvPr>
        </p:nvPicPr>
        <p:blipFill>
          <a:blip r:embed="rId2"/>
          <a:stretch>
            <a:fillRect/>
          </a:stretch>
        </p:blipFill>
        <p:spPr>
          <a:xfrm>
            <a:off x="4274744" y="932691"/>
            <a:ext cx="7681115" cy="5079887"/>
          </a:xfrm>
          <a:prstGeom prst="rect">
            <a:avLst/>
          </a:prstGeom>
        </p:spPr>
      </p:pic>
    </p:spTree>
    <p:extLst>
      <p:ext uri="{BB962C8B-B14F-4D97-AF65-F5344CB8AC3E}">
        <p14:creationId xmlns:p14="http://schemas.microsoft.com/office/powerpoint/2010/main" val="296474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ABCB31-2D14-2BEF-EAEF-AFDC7DAF9FA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BAB202-6A8F-546A-DD34-A613412A3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9A1C4E6-A154-B241-4102-3FEB1899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BEB67D7-D58A-7F01-6E40-EEDE25598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84B147-A6BF-0D83-6A51-D20EE4302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A43661A-C875-B5CD-A975-3A441F4E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0E59DD1-C3F4-DECC-C9AF-A8F6698984EB}"/>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1900" kern="1200" dirty="0">
                <a:solidFill>
                  <a:srgbClr val="FFFFFF"/>
                </a:solidFill>
                <a:latin typeface="+mj-lt"/>
                <a:ea typeface="+mj-ea"/>
                <a:cs typeface="+mj-cs"/>
              </a:rPr>
              <a:t>Source: Deirdre Halloran, ‘Understanding EU law’ (Houses of the Oireachtas) </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6" name="Content Placeholder 5">
            <a:extLst>
              <a:ext uri="{FF2B5EF4-FFF2-40B4-BE49-F238E27FC236}">
                <a16:creationId xmlns:a16="http://schemas.microsoft.com/office/drawing/2014/main" id="{552AA210-0F86-4F48-E50F-67EC62690701}"/>
              </a:ext>
            </a:extLst>
          </p:cNvPr>
          <p:cNvPicPr>
            <a:picLocks noGrp="1" noChangeAspect="1"/>
          </p:cNvPicPr>
          <p:nvPr>
            <p:ph idx="1"/>
          </p:nvPr>
        </p:nvPicPr>
        <p:blipFill>
          <a:blip r:embed="rId2"/>
          <a:stretch>
            <a:fillRect/>
          </a:stretch>
        </p:blipFill>
        <p:spPr>
          <a:xfrm>
            <a:off x="4038604" y="1429316"/>
            <a:ext cx="7968088" cy="3826869"/>
          </a:xfrm>
          <a:prstGeom prst="rect">
            <a:avLst/>
          </a:prstGeom>
        </p:spPr>
      </p:pic>
    </p:spTree>
    <p:extLst>
      <p:ext uri="{BB962C8B-B14F-4D97-AF65-F5344CB8AC3E}">
        <p14:creationId xmlns:p14="http://schemas.microsoft.com/office/powerpoint/2010/main" val="4131036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3782</TotalTime>
  <Words>2720</Words>
  <Application>Microsoft Office PowerPoint</Application>
  <PresentationFormat>Widescreen</PresentationFormat>
  <Paragraphs>209</Paragraphs>
  <Slides>35</Slides>
  <Notes>17</Notes>
  <HiddenSlides>0</HiddenSlides>
  <MMClips>0</MMClips>
  <ScaleCrop>false</ScaleCrop>
  <HeadingPairs>
    <vt:vector size="6" baseType="variant">
      <vt:variant>
        <vt:lpstr>Fonts Used</vt:lpstr>
      </vt:variant>
      <vt:variant>
        <vt:i4>5</vt:i4>
      </vt:variant>
      <vt:variant>
        <vt:lpstr>Theme</vt:lpstr>
      </vt:variant>
      <vt:variant>
        <vt:i4>25</vt:i4>
      </vt:variant>
      <vt:variant>
        <vt:lpstr>Slide Titles</vt:lpstr>
      </vt:variant>
      <vt:variant>
        <vt:i4>35</vt:i4>
      </vt:variant>
    </vt:vector>
  </HeadingPairs>
  <TitlesOfParts>
    <vt:vector size="65" baseType="lpstr">
      <vt:lpstr>Aptos</vt:lpstr>
      <vt:lpstr>Arial</vt:lpstr>
      <vt:lpstr>Arial</vt:lpstr>
      <vt:lpstr>Lato 1 Bold</vt:lpstr>
      <vt:lpstr>Wingdings</vt:lpstr>
      <vt:lpstr>Office Theme</vt:lpstr>
      <vt:lpstr>2_Office Theme</vt:lpstr>
      <vt:lpstr>3_Office Theme</vt:lpstr>
      <vt:lpstr>5_Office Theme</vt:lpstr>
      <vt:lpstr>6_Office Theme</vt:lpstr>
      <vt:lpstr>7_Office Theme</vt:lpstr>
      <vt:lpstr>4_Office Theme</vt:lpstr>
      <vt:lpstr>9_Office Theme</vt:lpstr>
      <vt:lpstr>10_Office Theme</vt:lpstr>
      <vt:lpstr>8_Office Theme</vt:lpstr>
      <vt:lpstr>13_Office Theme</vt:lpstr>
      <vt:lpstr>14_Office Theme</vt:lpstr>
      <vt:lpstr>12_Office Theme</vt:lpstr>
      <vt:lpstr>27_Office Theme</vt:lpstr>
      <vt:lpstr>26_Office Theme</vt:lpstr>
      <vt:lpstr>16_Office Theme</vt:lpstr>
      <vt:lpstr>17_Office Theme</vt:lpstr>
      <vt:lpstr>15_Office Theme</vt:lpstr>
      <vt:lpstr>19_Office Theme</vt:lpstr>
      <vt:lpstr>20_Office Theme</vt:lpstr>
      <vt:lpstr>21_Office Theme</vt:lpstr>
      <vt:lpstr>22_Office Theme</vt:lpstr>
      <vt:lpstr>23_Office Theme</vt:lpstr>
      <vt:lpstr>24_Office Theme</vt:lpstr>
      <vt:lpstr>25_Office Theme</vt:lpstr>
      <vt:lpstr>EU Policy &amp; its Impact on Ireland </vt:lpstr>
      <vt:lpstr>Agenda</vt:lpstr>
      <vt:lpstr>Basic Definitions</vt:lpstr>
      <vt:lpstr>Why the EU matters nationally</vt:lpstr>
      <vt:lpstr>Where do you think most of Ireland’s rules come from?</vt:lpstr>
      <vt:lpstr>Distribution of competences between EU and Member States</vt:lpstr>
      <vt:lpstr>Source: Deirdre Halloran, ‘Understanding EU law’ (Houses of the Oireachtas)  </vt:lpstr>
      <vt:lpstr>Source: Deirdre Halloran, ‘Understanding EU law’ (Houses of the Oireachtas)  </vt:lpstr>
      <vt:lpstr>Source: Deirdre Halloran, ‘Understanding EU law’ (Houses of the Oireachtas)  </vt:lpstr>
      <vt:lpstr>Where do you think most of Ireland’s rules come from?</vt:lpstr>
      <vt:lpstr>How EU Policy works</vt:lpstr>
      <vt:lpstr>PowerPoint Presentation</vt:lpstr>
      <vt:lpstr>EU key institutions</vt:lpstr>
      <vt:lpstr>European Commission </vt:lpstr>
      <vt:lpstr>European Parliament  </vt:lpstr>
      <vt:lpstr>European Council </vt:lpstr>
      <vt:lpstr>Council of the EU</vt:lpstr>
      <vt:lpstr>Ireland’s presidency of the Council of the EU</vt:lpstr>
      <vt:lpstr>EU legislative process</vt:lpstr>
      <vt:lpstr>Key legal acts</vt:lpstr>
      <vt:lpstr>EU secondary legislation</vt:lpstr>
      <vt:lpstr>How EU policy impacts Ireland </vt:lpstr>
      <vt:lpstr>Case study: environmental and climate policy and peatlands</vt:lpstr>
      <vt:lpstr>EU level</vt:lpstr>
      <vt:lpstr>Irish level</vt:lpstr>
      <vt:lpstr>Irish level</vt:lpstr>
      <vt:lpstr>Irish level</vt:lpstr>
      <vt:lpstr>EU level</vt:lpstr>
      <vt:lpstr>Irish level</vt:lpstr>
      <vt:lpstr>Irish local level</vt:lpstr>
      <vt:lpstr>Interactive exercise (10 min)</vt:lpstr>
      <vt:lpstr>How can local people engage with EU policy </vt:lpstr>
      <vt:lpstr>Public participation</vt:lpstr>
      <vt:lpstr>Conclusions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Ruth Halpin</dc:creator>
  <cp:lastModifiedBy>Alessandra Accogli</cp:lastModifiedBy>
  <cp:revision>102</cp:revision>
  <dcterms:created xsi:type="dcterms:W3CDTF">2022-05-19T09:57:07Z</dcterms:created>
  <dcterms:modified xsi:type="dcterms:W3CDTF">2026-05-19T16:33:47Z</dcterms:modified>
</cp:coreProperties>
</file>