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9" r:id="rId2"/>
    <p:sldId id="257" r:id="rId3"/>
    <p:sldId id="312" r:id="rId4"/>
    <p:sldId id="313" r:id="rId5"/>
    <p:sldId id="311" r:id="rId6"/>
    <p:sldId id="308" r:id="rId7"/>
    <p:sldId id="286" r:id="rId8"/>
    <p:sldId id="315" r:id="rId9"/>
    <p:sldId id="322" r:id="rId10"/>
    <p:sldId id="300" r:id="rId11"/>
    <p:sldId id="268" r:id="rId12"/>
    <p:sldId id="290" r:id="rId13"/>
    <p:sldId id="283" r:id="rId14"/>
    <p:sldId id="271" r:id="rId15"/>
    <p:sldId id="302" r:id="rId16"/>
    <p:sldId id="316" r:id="rId17"/>
    <p:sldId id="318" r:id="rId18"/>
    <p:sldId id="325" r:id="rId19"/>
    <p:sldId id="299" r:id="rId20"/>
    <p:sldId id="321" r:id="rId21"/>
    <p:sldId id="307" r:id="rId22"/>
    <p:sldId id="258" r:id="rId23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6530" autoAdjust="0"/>
  </p:normalViewPr>
  <p:slideViewPr>
    <p:cSldViewPr>
      <p:cViewPr varScale="1">
        <p:scale>
          <a:sx n="38" d="100"/>
          <a:sy n="38" d="100"/>
        </p:scale>
        <p:origin x="23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44"/>
    </p:cViewPr>
  </p:sorterViewPr>
  <p:notesViewPr>
    <p:cSldViewPr>
      <p:cViewPr varScale="1">
        <p:scale>
          <a:sx n="48" d="100"/>
          <a:sy n="48" d="100"/>
        </p:scale>
        <p:origin x="3006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833E8-9ED4-408B-88C2-8335BF7749C6}" type="datetimeFigureOut">
              <a:rPr lang="en-IE" smtClean="0"/>
              <a:pPr/>
              <a:t>05/11/2017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1D9CE-CEEE-45FE-8E78-82144CD2BB1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E601BC3E-198F-4FA3-8063-C864EA259C38}" type="datetimeFigureOut">
              <a:rPr lang="en-IE" smtClean="0"/>
              <a:pPr/>
              <a:t>05/11/2017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0EC382D7-5DCE-4A40-B0DA-160337A46585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Phones silent and out of sight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382D7-5DCE-4A40-B0DA-160337A46585}" type="slidenum">
              <a:rPr lang="en-IE" smtClean="0"/>
              <a:pPr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076582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IE" sz="1200" dirty="0">
                <a:latin typeface="Arial" charset="0"/>
              </a:rPr>
              <a:t>Title of group / meeting</a:t>
            </a:r>
          </a:p>
          <a:p>
            <a:pPr algn="ctr">
              <a:lnSpc>
                <a:spcPct val="90000"/>
              </a:lnSpc>
              <a:buNone/>
            </a:pPr>
            <a:r>
              <a:rPr lang="en-IE" sz="1200" dirty="0">
                <a:latin typeface="Arial" charset="0"/>
              </a:rPr>
              <a:t>Date, time and venue of meeting</a:t>
            </a:r>
          </a:p>
          <a:p>
            <a:r>
              <a:rPr lang="en-GB" sz="1200" dirty="0"/>
              <a:t>Minutes of last meeting</a:t>
            </a:r>
          </a:p>
          <a:p>
            <a:r>
              <a:rPr lang="en-GB" sz="1200" dirty="0"/>
              <a:t>Matters arising from the minutes</a:t>
            </a:r>
          </a:p>
          <a:p>
            <a:r>
              <a:rPr lang="en-GB" sz="1200" dirty="0"/>
              <a:t>Committee business, if necessary</a:t>
            </a:r>
          </a:p>
          <a:p>
            <a:r>
              <a:rPr lang="en-GB" sz="1200" dirty="0"/>
              <a:t>Correspondence</a:t>
            </a:r>
          </a:p>
          <a:p>
            <a:r>
              <a:rPr lang="en-GB" sz="1200" dirty="0"/>
              <a:t>Financial report</a:t>
            </a:r>
          </a:p>
          <a:p>
            <a:r>
              <a:rPr lang="en-GB" sz="1200" dirty="0"/>
              <a:t>Issue for discussion (submitted in advance)</a:t>
            </a:r>
          </a:p>
          <a:p>
            <a:r>
              <a:rPr lang="en-GB" sz="1200" dirty="0"/>
              <a:t>Issue for discussion (submitted in advance)</a:t>
            </a:r>
          </a:p>
          <a:p>
            <a:r>
              <a:rPr lang="en-GB" sz="1200" dirty="0"/>
              <a:t>Any other business</a:t>
            </a:r>
          </a:p>
          <a:p>
            <a:r>
              <a:rPr lang="en-GB" sz="1200" dirty="0"/>
              <a:t>Date of next meeting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382D7-5DCE-4A40-B0DA-160337A46585}" type="slidenum">
              <a:rPr lang="en-IE" smtClean="0"/>
              <a:pPr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31560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Samples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382D7-5DCE-4A40-B0DA-160337A46585}" type="slidenum">
              <a:rPr lang="en-IE" smtClean="0"/>
              <a:pPr/>
              <a:t>13</a:t>
            </a:fld>
            <a:endParaRPr lang="en-I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Arial" charset="0"/>
                <a:cs typeface="Arial" charset="0"/>
              </a:rPr>
              <a:t>Record what happened. Aim to get the gist of a discussion, information points and decisions (record the message, not the words)</a:t>
            </a:r>
          </a:p>
          <a:p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Arial" charset="0"/>
                <a:cs typeface="Arial" charset="0"/>
              </a:rPr>
              <a:t>Reference tool for future meetings to refer back to – resolve disagreements, remind people of decisions</a:t>
            </a:r>
          </a:p>
          <a:p>
            <a:endParaRPr lang="en-GB" sz="1200" dirty="0"/>
          </a:p>
          <a:p>
            <a:r>
              <a:rPr lang="en-GB" sz="1200" dirty="0"/>
              <a:t>Name of group</a:t>
            </a:r>
          </a:p>
          <a:p>
            <a:r>
              <a:rPr lang="en-GB" sz="1200" dirty="0"/>
              <a:t>Description of meeting</a:t>
            </a:r>
          </a:p>
          <a:p>
            <a:r>
              <a:rPr lang="en-GB" sz="1200" dirty="0"/>
              <a:t>Date (including year)</a:t>
            </a:r>
          </a:p>
          <a:p>
            <a:r>
              <a:rPr lang="en-GB" sz="1200" dirty="0"/>
              <a:t>Place</a:t>
            </a:r>
          </a:p>
          <a:p>
            <a:r>
              <a:rPr lang="en-GB" sz="1200" dirty="0"/>
              <a:t>Members present (including surnames)</a:t>
            </a:r>
          </a:p>
          <a:p>
            <a:r>
              <a:rPr lang="en-GB" sz="1200" dirty="0"/>
              <a:t>Any others present and in what capacity</a:t>
            </a:r>
          </a:p>
          <a:p>
            <a:r>
              <a:rPr lang="en-GB" sz="1200" dirty="0"/>
              <a:t>Who chaired and who took the minutes</a:t>
            </a:r>
          </a:p>
          <a:p>
            <a:r>
              <a:rPr lang="en-US" sz="1200" dirty="0"/>
              <a:t>Apologies for absence</a:t>
            </a:r>
          </a:p>
          <a:p>
            <a:r>
              <a:rPr lang="en-US" sz="1200" dirty="0"/>
              <a:t>Corrections to previous minutes</a:t>
            </a:r>
          </a:p>
          <a:p>
            <a:r>
              <a:rPr lang="en-US" sz="1200" dirty="0"/>
              <a:t>Matters arising</a:t>
            </a:r>
          </a:p>
          <a:p>
            <a:r>
              <a:rPr lang="en-US" sz="1200" dirty="0"/>
              <a:t>Declaration of interest</a:t>
            </a:r>
          </a:p>
          <a:p>
            <a:r>
              <a:rPr lang="en-US" sz="1200" dirty="0"/>
              <a:t>Committee business</a:t>
            </a:r>
          </a:p>
          <a:p>
            <a:r>
              <a:rPr lang="en-US" sz="1200" dirty="0"/>
              <a:t>Reports /updates/ information items</a:t>
            </a:r>
          </a:p>
          <a:p>
            <a:r>
              <a:rPr lang="en-US" sz="1200" dirty="0"/>
              <a:t>Separate minute for each item, as on agenda</a:t>
            </a:r>
          </a:p>
          <a:p>
            <a:r>
              <a:rPr lang="en-US" sz="1200" dirty="0"/>
              <a:t>Any other business</a:t>
            </a:r>
          </a:p>
          <a:p>
            <a:r>
              <a:rPr lang="en-US" sz="1200" dirty="0"/>
              <a:t>Date, time and place of next meeting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382D7-5DCE-4A40-B0DA-160337A46585}" type="slidenum">
              <a:rPr lang="en-IE" smtClean="0"/>
              <a:pPr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3660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Is each meeting needed?</a:t>
            </a:r>
          </a:p>
          <a:p>
            <a:r>
              <a:rPr lang="en-IE" dirty="0"/>
              <a:t>Are appropriate people going?</a:t>
            </a:r>
          </a:p>
          <a:p>
            <a:r>
              <a:rPr lang="en-IE" dirty="0"/>
              <a:t>Are </a:t>
            </a:r>
            <a:r>
              <a:rPr lang="en-IE" dirty="0" err="1"/>
              <a:t>approp</a:t>
            </a:r>
            <a:r>
              <a:rPr lang="en-IE" dirty="0"/>
              <a:t> issues being dealt with?</a:t>
            </a:r>
          </a:p>
          <a:p>
            <a:r>
              <a:rPr lang="en-IE" dirty="0"/>
              <a:t>Are some issues better dealt with outside meeting </a:t>
            </a:r>
            <a:r>
              <a:rPr lang="en-IE" dirty="0" err="1"/>
              <a:t>eg</a:t>
            </a:r>
            <a:r>
              <a:rPr lang="en-IE" dirty="0"/>
              <a:t> set up sub-group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382D7-5DCE-4A40-B0DA-160337A46585}" type="slidenum">
              <a:rPr lang="en-IE" smtClean="0"/>
              <a:pPr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811549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Consider working on decisions in small groups to encourage participation</a:t>
            </a:r>
          </a:p>
          <a:p>
            <a:endParaRPr lang="en-IE" dirty="0"/>
          </a:p>
          <a:p>
            <a:r>
              <a:rPr lang="en-IE" dirty="0"/>
              <a:t>Focus on issue, not on the person</a:t>
            </a:r>
          </a:p>
          <a:p>
            <a:endParaRPr lang="en-IE" dirty="0"/>
          </a:p>
          <a:p>
            <a:r>
              <a:rPr lang="en-IE" dirty="0"/>
              <a:t>Dealing with problems</a:t>
            </a:r>
          </a:p>
          <a:p>
            <a:r>
              <a:rPr lang="en-IE" dirty="0"/>
              <a:t>Nobody says anything</a:t>
            </a:r>
          </a:p>
          <a:p>
            <a:r>
              <a:rPr lang="en-IE" dirty="0"/>
              <a:t>People have side conversations</a:t>
            </a:r>
          </a:p>
          <a:p>
            <a:r>
              <a:rPr lang="en-IE" dirty="0"/>
              <a:t>One person dominates</a:t>
            </a:r>
          </a:p>
          <a:p>
            <a:r>
              <a:rPr lang="en-IE" dirty="0"/>
              <a:t>The discussion is going round in circles</a:t>
            </a:r>
          </a:p>
          <a:p>
            <a:r>
              <a:rPr lang="en-IE" dirty="0"/>
              <a:t>A row breaks out</a:t>
            </a:r>
          </a:p>
          <a:p>
            <a:r>
              <a:rPr lang="en-IE" dirty="0"/>
              <a:t>There is a cool or hostile atmosphere</a:t>
            </a:r>
          </a:p>
          <a:p>
            <a:r>
              <a:rPr lang="en-IE" dirty="0"/>
              <a:t>Unease about the effectiveness of meetings</a:t>
            </a:r>
          </a:p>
          <a:p>
            <a:r>
              <a:rPr lang="en-IE" sz="900" dirty="0"/>
              <a:t>Running Effective Meetings, Carmichael Centre leaflet</a:t>
            </a:r>
          </a:p>
          <a:p>
            <a:endParaRPr lang="en-IE" sz="900" dirty="0"/>
          </a:p>
          <a:p>
            <a:r>
              <a:rPr lang="en-IE" sz="900" dirty="0"/>
              <a:t>Agreed process re putting items on agenda</a:t>
            </a:r>
          </a:p>
          <a:p>
            <a:r>
              <a:rPr lang="en-IE" sz="900" dirty="0"/>
              <a:t>Clear about issue – detailed info, fair and open discussion</a:t>
            </a:r>
          </a:p>
          <a:p>
            <a:r>
              <a:rPr lang="en-IE" sz="900" dirty="0"/>
              <a:t>Chair should test agreement before decision</a:t>
            </a:r>
          </a:p>
          <a:p>
            <a:r>
              <a:rPr lang="en-IE" sz="900" dirty="0"/>
              <a:t>Strong disagreement can be recorded, but all Board members are bound by the decision of the Board</a:t>
            </a:r>
          </a:p>
          <a:p>
            <a:r>
              <a:rPr lang="en-IE" sz="900" dirty="0"/>
              <a:t>Agreed process for decision making between meetings – if delegated to sub-</a:t>
            </a:r>
            <a:r>
              <a:rPr lang="en-IE" sz="900" dirty="0" err="1"/>
              <a:t>comm</a:t>
            </a:r>
            <a:r>
              <a:rPr lang="en-IE" sz="900" dirty="0"/>
              <a:t>, board sets parameters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382D7-5DCE-4A40-B0DA-160337A46585}" type="slidenum">
              <a:rPr lang="en-IE" smtClean="0"/>
              <a:pPr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554234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Lots of templates in Sustainable Communities</a:t>
            </a:r>
          </a:p>
          <a:p>
            <a:endParaRPr lang="en-IE" dirty="0"/>
          </a:p>
          <a:p>
            <a:r>
              <a:rPr lang="en-IE" dirty="0"/>
              <a:t>Local induction, talk with other board members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382D7-5DCE-4A40-B0DA-160337A46585}" type="slidenum">
              <a:rPr lang="en-IE" smtClean="0"/>
              <a:pPr/>
              <a:t>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72446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Governance code, register re lobbying, fundraising code, SORP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382D7-5DCE-4A40-B0DA-160337A46585}" type="slidenum">
              <a:rPr lang="en-IE" smtClean="0"/>
              <a:pPr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16256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History of org</a:t>
            </a:r>
          </a:p>
          <a:p>
            <a:r>
              <a:rPr lang="en-IE" dirty="0" err="1"/>
              <a:t>Eval</a:t>
            </a:r>
            <a:r>
              <a:rPr lang="en-IE" dirty="0"/>
              <a:t> </a:t>
            </a:r>
            <a:r>
              <a:rPr lang="en-IE" dirty="0" err="1"/>
              <a:t>rpt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382D7-5DCE-4A40-B0DA-160337A46585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5596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Put your mobile phone on silent and out of sight					…….</a:t>
            </a:r>
          </a:p>
          <a:p>
            <a:endParaRPr lang="en-IE" dirty="0"/>
          </a:p>
          <a:p>
            <a:r>
              <a:rPr lang="en-IE" dirty="0"/>
              <a:t>Ambassador for org, should actively promote it wherever possible</a:t>
            </a:r>
          </a:p>
          <a:p>
            <a:endParaRPr lang="en-IE" dirty="0"/>
          </a:p>
          <a:p>
            <a:r>
              <a:rPr lang="en-IE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do I feel about being on the committee?</a:t>
            </a:r>
          </a:p>
          <a:p>
            <a:r>
              <a:rPr lang="en-IE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experience do I bring?</a:t>
            </a:r>
          </a:p>
          <a:p>
            <a:r>
              <a:rPr lang="en-IE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skills do I bring?</a:t>
            </a:r>
          </a:p>
          <a:p>
            <a:endParaRPr lang="en-IE" dirty="0"/>
          </a:p>
          <a:p>
            <a:r>
              <a:rPr lang="en-IE" dirty="0"/>
              <a:t>Think before you speak, get Chair’s attention, be as brief as you can, speak assertively </a:t>
            </a:r>
          </a:p>
          <a:p>
            <a:endParaRPr lang="en-IE" dirty="0"/>
          </a:p>
          <a:p>
            <a:r>
              <a:rPr lang="en-IE" dirty="0"/>
              <a:t>Play your part in maintaining the group</a:t>
            </a:r>
          </a:p>
          <a:p>
            <a:endParaRPr lang="en-IE" dirty="0"/>
          </a:p>
          <a:p>
            <a:r>
              <a:rPr lang="en-IE" dirty="0"/>
              <a:t>Task and process of committee work</a:t>
            </a:r>
          </a:p>
          <a:p>
            <a:endParaRPr lang="en-IE" dirty="0"/>
          </a:p>
          <a:p>
            <a:r>
              <a:rPr lang="en-IE" dirty="0"/>
              <a:t>Take initiative to make things better in difficult meeting</a:t>
            </a:r>
          </a:p>
          <a:p>
            <a:endParaRPr lang="en-IE" dirty="0"/>
          </a:p>
          <a:p>
            <a:r>
              <a:rPr lang="en-IE" dirty="0"/>
              <a:t>An effective committee will know – see doc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382D7-5DCE-4A40-B0DA-160337A46585}" type="slidenum">
              <a:rPr lang="en-IE" smtClean="0"/>
              <a:pPr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87655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Try to involve everyone</a:t>
            </a:r>
          </a:p>
          <a:p>
            <a:endParaRPr lang="en-IE" dirty="0"/>
          </a:p>
          <a:p>
            <a:r>
              <a:rPr lang="en-IE" dirty="0"/>
              <a:t>Listen most of the time</a:t>
            </a:r>
          </a:p>
          <a:p>
            <a:endParaRPr lang="en-IE" dirty="0"/>
          </a:p>
          <a:p>
            <a:r>
              <a:rPr lang="en-IE" dirty="0"/>
              <a:t>Good to have timed agenda and stick to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382D7-5DCE-4A40-B0DA-160337A46585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5962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sz="1200" dirty="0"/>
              <a:t>Comply with duties imposed by Companies Registration Office, CRO</a:t>
            </a:r>
          </a:p>
          <a:p>
            <a:r>
              <a:rPr lang="en-IE" sz="1200" dirty="0"/>
              <a:t>Annual Return and Financial Statement Requirements – Leaflet No 23, September 2017, CRO</a:t>
            </a:r>
          </a:p>
          <a:p>
            <a:endParaRPr lang="en-IE" dirty="0"/>
          </a:p>
          <a:p>
            <a:r>
              <a:rPr lang="en-IE" dirty="0"/>
              <a:t>The Directors of a company must familiarise themselves with the company’s obligations to keep adequate accounting records </a:t>
            </a:r>
          </a:p>
          <a:p>
            <a:r>
              <a:rPr lang="en-IE" dirty="0"/>
              <a:t>If Financial Statements are not completed correctly and filed on time, the company and every officer of the company who is in default shall be guilty of a category 3 offence. </a:t>
            </a:r>
          </a:p>
          <a:p>
            <a:endParaRPr lang="en-IE" dirty="0"/>
          </a:p>
          <a:p>
            <a:r>
              <a:rPr lang="en-IE" dirty="0"/>
              <a:t>Need to submit material to Charity Regulator and to CRO</a:t>
            </a:r>
          </a:p>
          <a:p>
            <a:endParaRPr lang="en-IE" dirty="0"/>
          </a:p>
          <a:p>
            <a:r>
              <a:rPr lang="en-IE" dirty="0"/>
              <a:t>Annual Return 2. Filing an Annual Return Electronically 3. Financial Statements 4. Audit Exemption 5. Auditor’s Report 6. Certification of B1 &amp; Financial Statements 7. Revision of Financial Statements and/or Directors’ Report</a:t>
            </a:r>
          </a:p>
          <a:p>
            <a:endParaRPr lang="en-IE" dirty="0"/>
          </a:p>
          <a:p>
            <a:r>
              <a:rPr lang="en-IE" dirty="0"/>
              <a:t>Co Sec – registers up to date, AGM held within 18 months, then within 15 months, proper notice of AGM, call general meetings </a:t>
            </a:r>
            <a:r>
              <a:rPr lang="en-IE" dirty="0" err="1"/>
              <a:t>acc</a:t>
            </a:r>
            <a:r>
              <a:rPr lang="en-IE" dirty="0"/>
              <a:t> to rules, keep minutes’ books, make sure accounts prepared &amp; audited (with treasurer), send in annual return to CRO by annual return date, keep copies of annual returns &amp; accounts, notify CRO re change of directors/addresses, ensure cert of incorporation is displayed, name of org displayed outside, co name &amp; </a:t>
            </a:r>
            <a:r>
              <a:rPr lang="en-IE" dirty="0" err="1"/>
              <a:t>reg</a:t>
            </a:r>
            <a:r>
              <a:rPr lang="en-IE" dirty="0"/>
              <a:t> no &amp; director details on letterhead, notify CRO of amendment to memo &amp; arts, make sure legal agreements discussed &amp; agreed &amp; kept safe, comply with CRO duties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382D7-5DCE-4A40-B0DA-160337A46585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0776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Comply with CRO &amp; Charity Regulator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382D7-5DCE-4A40-B0DA-160337A46585}" type="slidenum">
              <a:rPr lang="en-IE" smtClean="0"/>
              <a:pPr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93280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/>
              <a:t>Roles – admin, fundraising, PR, HR, service delivery – useful to have written role description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382D7-5DCE-4A40-B0DA-160337A46585}" type="slidenum">
              <a:rPr lang="en-IE" smtClean="0"/>
              <a:pPr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60090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382D7-5DCE-4A40-B0DA-160337A46585}" type="slidenum">
              <a:rPr lang="en-IE" smtClean="0"/>
              <a:pPr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0911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B0B3-C71D-476D-BD85-09EE18CCDDB3}" type="datetimeFigureOut">
              <a:rPr lang="en-IE" smtClean="0"/>
              <a:pPr/>
              <a:t>05/11/2017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DD5A-1F40-4E8F-812D-2097C896CE7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B0B3-C71D-476D-BD85-09EE18CCDDB3}" type="datetimeFigureOut">
              <a:rPr lang="en-IE" smtClean="0"/>
              <a:pPr/>
              <a:t>05/11/2017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DD5A-1F40-4E8F-812D-2097C896CE7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B0B3-C71D-476D-BD85-09EE18CCDDB3}" type="datetimeFigureOut">
              <a:rPr lang="en-IE" smtClean="0"/>
              <a:pPr/>
              <a:t>05/11/2017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DD5A-1F40-4E8F-812D-2097C896CE7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B0B3-C71D-476D-BD85-09EE18CCDDB3}" type="datetimeFigureOut">
              <a:rPr lang="en-IE" smtClean="0"/>
              <a:pPr/>
              <a:t>05/11/2017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DD5A-1F40-4E8F-812D-2097C896CE7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B0B3-C71D-476D-BD85-09EE18CCDDB3}" type="datetimeFigureOut">
              <a:rPr lang="en-IE" smtClean="0"/>
              <a:pPr/>
              <a:t>05/11/2017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DD5A-1F40-4E8F-812D-2097C896CE7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B0B3-C71D-476D-BD85-09EE18CCDDB3}" type="datetimeFigureOut">
              <a:rPr lang="en-IE" smtClean="0"/>
              <a:pPr/>
              <a:t>05/11/2017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DD5A-1F40-4E8F-812D-2097C896CE7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B0B3-C71D-476D-BD85-09EE18CCDDB3}" type="datetimeFigureOut">
              <a:rPr lang="en-IE" smtClean="0"/>
              <a:pPr/>
              <a:t>05/11/2017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DD5A-1F40-4E8F-812D-2097C896CE7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B0B3-C71D-476D-BD85-09EE18CCDDB3}" type="datetimeFigureOut">
              <a:rPr lang="en-IE" smtClean="0"/>
              <a:pPr/>
              <a:t>05/11/2017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DD5A-1F40-4E8F-812D-2097C896CE7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B0B3-C71D-476D-BD85-09EE18CCDDB3}" type="datetimeFigureOut">
              <a:rPr lang="en-IE" smtClean="0"/>
              <a:pPr/>
              <a:t>05/11/2017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DD5A-1F40-4E8F-812D-2097C896CE7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B0B3-C71D-476D-BD85-09EE18CCDDB3}" type="datetimeFigureOut">
              <a:rPr lang="en-IE" smtClean="0"/>
              <a:pPr/>
              <a:t>05/11/2017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DD5A-1F40-4E8F-812D-2097C896CE7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B0B3-C71D-476D-BD85-09EE18CCDDB3}" type="datetimeFigureOut">
              <a:rPr lang="en-IE" smtClean="0"/>
              <a:pPr/>
              <a:t>05/11/2017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DD5A-1F40-4E8F-812D-2097C896CE72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1B0B3-C71D-476D-BD85-09EE18CCDDB3}" type="datetimeFigureOut">
              <a:rPr lang="en-IE" smtClean="0"/>
              <a:pPr/>
              <a:t>05/11/2017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4DD5A-1F40-4E8F-812D-2097C896CE72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youtube/t94SNWJ9EA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2061195"/>
          </a:xfrm>
        </p:spPr>
        <p:txBody>
          <a:bodyPr/>
          <a:lstStyle/>
          <a:p>
            <a:r>
              <a:rPr lang="en-IE" dirty="0"/>
              <a:t>Effective Meetings and Committee Skills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7032"/>
            <a:ext cx="6400800" cy="1921768"/>
          </a:xfrm>
        </p:spPr>
        <p:txBody>
          <a:bodyPr/>
          <a:lstStyle/>
          <a:p>
            <a:r>
              <a:rPr lang="en-IE" dirty="0"/>
              <a:t>Adrienne Collins</a:t>
            </a:r>
          </a:p>
        </p:txBody>
      </p:sp>
      <p:pic>
        <p:nvPicPr>
          <p:cNvPr id="1027" name="Picture 3" descr="C:\Users\peats\Desktop\unnam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4725144"/>
            <a:ext cx="5238750" cy="1228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FAE23254-FF0A-4764-8A71-DF9E9901A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08" y="692696"/>
            <a:ext cx="7409792" cy="561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878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332656"/>
            <a:ext cx="5410200" cy="1311275"/>
          </a:xfrm>
        </p:spPr>
        <p:txBody>
          <a:bodyPr/>
          <a:lstStyle/>
          <a:p>
            <a:r>
              <a:rPr lang="en-IE" dirty="0"/>
              <a:t>Overview of Meetings</a:t>
            </a:r>
            <a:endParaRPr lang="en-GB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772400" cy="4724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sz="2400" dirty="0">
                <a:latin typeface="Arial" charset="0"/>
                <a:cs typeface="Arial" charset="0"/>
              </a:rPr>
              <a:t>Giving information</a:t>
            </a:r>
            <a:r>
              <a:rPr lang="en-IE" sz="2400" dirty="0">
                <a:latin typeface="Arial" charset="0"/>
                <a:cs typeface="Arial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0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sz="2400" dirty="0">
                <a:latin typeface="Arial" charset="0"/>
                <a:cs typeface="Arial" charset="0"/>
              </a:rPr>
              <a:t>Receiving information and advice</a:t>
            </a:r>
            <a:endParaRPr lang="en-IE" sz="24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sz="20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sz="2400" dirty="0">
                <a:latin typeface="Arial" charset="0"/>
                <a:cs typeface="Arial" charset="0"/>
              </a:rPr>
              <a:t>Negotiating</a:t>
            </a:r>
            <a:endParaRPr lang="en-IE" sz="24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IE" sz="24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IE" sz="2400" dirty="0">
                <a:latin typeface="Arial" charset="0"/>
                <a:cs typeface="Arial" charset="0"/>
              </a:rPr>
              <a:t>Progressing projects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0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sz="2400" dirty="0">
                <a:latin typeface="Arial" charset="0"/>
                <a:cs typeface="Arial" charset="0"/>
              </a:rPr>
              <a:t>Solving problems</a:t>
            </a:r>
            <a:endParaRPr lang="en-IE" sz="24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sz="20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sz="2400" dirty="0">
                <a:latin typeface="Arial" charset="0"/>
                <a:cs typeface="Arial" charset="0"/>
              </a:rPr>
              <a:t>Making decisions or consulting</a:t>
            </a:r>
            <a:r>
              <a:rPr lang="en-IE" sz="2400" dirty="0">
                <a:latin typeface="Arial" charset="0"/>
                <a:cs typeface="Arial" charset="0"/>
              </a:rPr>
              <a:t> colleagues / others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000" dirty="0">
              <a:latin typeface="Arial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GB" sz="2400" dirty="0">
                <a:latin typeface="Arial" charset="0"/>
                <a:cs typeface="Arial" charset="0"/>
              </a:rPr>
              <a:t>To allow people to </a:t>
            </a:r>
            <a:r>
              <a:rPr lang="en-IE" sz="2400" dirty="0">
                <a:latin typeface="Arial" charset="0"/>
                <a:cs typeface="Arial" charset="0"/>
              </a:rPr>
              <a:t>air their grievances</a:t>
            </a:r>
            <a:endParaRPr lang="en-GB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Purpose of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29411"/>
          </a:xfrm>
        </p:spPr>
        <p:txBody>
          <a:bodyPr>
            <a:normAutofit/>
          </a:bodyPr>
          <a:lstStyle/>
          <a:p>
            <a:r>
              <a:rPr lang="en-IE" dirty="0"/>
              <a:t>To enable participants to prepare</a:t>
            </a:r>
          </a:p>
          <a:p>
            <a:r>
              <a:rPr lang="en-IE" dirty="0"/>
              <a:t>To ensure everything important is dealt with</a:t>
            </a:r>
          </a:p>
          <a:p>
            <a:r>
              <a:rPr lang="en-IE" dirty="0"/>
              <a:t>To guide through subjects in logical order</a:t>
            </a:r>
          </a:p>
          <a:p>
            <a:r>
              <a:rPr lang="en-IE" dirty="0"/>
              <a:t>To remind chairperson what to discuss</a:t>
            </a:r>
          </a:p>
          <a:p>
            <a:r>
              <a:rPr lang="en-IE" dirty="0"/>
              <a:t>To make chairing easier, all aware of structure and order</a:t>
            </a:r>
          </a:p>
          <a:p>
            <a:r>
              <a:rPr lang="en-IE" dirty="0"/>
              <a:t>To give structure to the minutes</a:t>
            </a:r>
          </a:p>
          <a:p>
            <a:pPr marL="0">
              <a:spcBef>
                <a:spcPts val="0"/>
              </a:spcBef>
              <a:buNone/>
            </a:pPr>
            <a:r>
              <a:rPr lang="en-IE" sz="2000" dirty="0"/>
              <a:t>(Based on </a:t>
            </a:r>
            <a:r>
              <a:rPr lang="en-IE" sz="2000" i="1" dirty="0"/>
              <a:t>Taking Minutes of Meetings</a:t>
            </a:r>
            <a:r>
              <a:rPr lang="en-IE" sz="2000" dirty="0"/>
              <a:t>, J </a:t>
            </a:r>
            <a:r>
              <a:rPr lang="en-IE" sz="2000" dirty="0" err="1"/>
              <a:t>Gutman</a:t>
            </a:r>
            <a:r>
              <a:rPr lang="en-IE" sz="2000" dirty="0"/>
              <a:t>, The Sunday Times)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05436" y="1124744"/>
          <a:ext cx="5390900" cy="5555285"/>
        </p:xfrm>
        <a:graphic>
          <a:graphicData uri="http://schemas.openxmlformats.org/drawingml/2006/table">
            <a:tbl>
              <a:tblPr/>
              <a:tblGrid>
                <a:gridCol w="283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1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9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7710">
                <a:tc gridSpan="2"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2611120" algn="l"/>
                        </a:tabLst>
                      </a:pPr>
                      <a:r>
                        <a:rPr lang="en-IE" sz="1200" b="1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Item</a:t>
                      </a:r>
                      <a:endParaRPr lang="en-IE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Time needed</a:t>
                      </a:r>
                      <a:endParaRPr lang="en-IE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(minutes)</a:t>
                      </a:r>
                      <a:endParaRPr lang="en-IE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For information?</a:t>
                      </a:r>
                      <a:endParaRPr lang="en-IE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For discussion?</a:t>
                      </a:r>
                      <a:endParaRPr lang="en-IE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For approval?</a:t>
                      </a:r>
                      <a:endParaRPr lang="en-IE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For action?</a:t>
                      </a:r>
                      <a:endParaRPr lang="en-IE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390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90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1</a:t>
                      </a:r>
                      <a:endParaRPr lang="en-IE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IE" sz="900" i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E" sz="900" i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Welcome and agenda review</a:t>
                      </a:r>
                      <a:endParaRPr lang="en-IE" sz="900" i="1">
                        <a:solidFill>
                          <a:srgbClr val="1F4D78"/>
                        </a:solidFill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IE" sz="900" i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IE" sz="900" i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390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90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2</a:t>
                      </a:r>
                      <a:endParaRPr lang="en-IE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IE" sz="900" i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E" sz="900" i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Present and apologies</a:t>
                      </a:r>
                      <a:endParaRPr lang="en-IE" sz="900" i="1">
                        <a:solidFill>
                          <a:srgbClr val="1F4D78"/>
                        </a:solidFill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IE" sz="900" i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390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90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3</a:t>
                      </a:r>
                      <a:endParaRPr lang="en-IE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IE" sz="900" i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E" sz="900" i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Minutes of previous meeting</a:t>
                      </a:r>
                      <a:endParaRPr lang="en-IE" sz="900" i="1">
                        <a:solidFill>
                          <a:srgbClr val="1F4D78"/>
                        </a:solidFill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IE" sz="900" i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E" sz="900" i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For approval</a:t>
                      </a:r>
                      <a:endParaRPr lang="en-IE" sz="800" i="1">
                        <a:solidFill>
                          <a:srgbClr val="272727"/>
                        </a:solidFill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467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90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4</a:t>
                      </a:r>
                      <a:endParaRPr lang="en-IE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IE" sz="900" i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E" sz="900" i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Matters arising not covered elsewhere on the agenda</a:t>
                      </a:r>
                      <a:endParaRPr lang="en-IE" sz="900" i="1">
                        <a:solidFill>
                          <a:srgbClr val="1F4D78"/>
                        </a:solidFill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IE" sz="900" i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IE" sz="900" i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156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90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5</a:t>
                      </a:r>
                      <a:endParaRPr lang="en-IE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215900"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 dirty="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marL="457200" marR="215900"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900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Financial report</a:t>
                      </a:r>
                      <a:endParaRPr lang="en-IE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90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For discussion</a:t>
                      </a:r>
                      <a:endParaRPr lang="en-IE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390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90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6</a:t>
                      </a:r>
                      <a:endParaRPr lang="en-IE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IE" sz="900" i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IE" sz="900" i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Report from </a:t>
                      </a:r>
                      <a:endParaRPr lang="en-IE" sz="900" i="1">
                        <a:solidFill>
                          <a:srgbClr val="1F4D78"/>
                        </a:solidFill>
                        <a:latin typeface="Calibri Light"/>
                        <a:ea typeface="Times New Roman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 dirty="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156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90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7</a:t>
                      </a:r>
                      <a:endParaRPr lang="en-IE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IE" sz="900" i="0">
                        <a:solidFill>
                          <a:srgbClr val="000000"/>
                        </a:solidFill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 dirty="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4078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90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8</a:t>
                      </a:r>
                      <a:endParaRPr lang="en-IE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 dirty="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8156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90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9</a:t>
                      </a:r>
                      <a:endParaRPr lang="en-IE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90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AOB</a:t>
                      </a:r>
                      <a:endParaRPr lang="en-IE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606425" algn="ctr"/>
                        </a:tabLst>
                      </a:pPr>
                      <a:r>
                        <a:rPr lang="en-IE" sz="90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	</a:t>
                      </a:r>
                      <a:endParaRPr lang="en-IE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2234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90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10</a:t>
                      </a:r>
                      <a:endParaRPr lang="en-IE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900">
                          <a:latin typeface="Verdana"/>
                          <a:ea typeface="Calibri"/>
                          <a:cs typeface="Arial"/>
                        </a:rPr>
                        <a:t>Next meeting</a:t>
                      </a:r>
                      <a:endParaRPr lang="en-IE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endParaRPr lang="en-IE" sz="900">
                        <a:solidFill>
                          <a:srgbClr val="000000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90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For action</a:t>
                      </a:r>
                      <a:endParaRPr lang="en-IE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4078">
                <a:tc gridSpan="4"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</a:pPr>
                      <a:r>
                        <a:rPr lang="en-IE" sz="900" dirty="0">
                          <a:solidFill>
                            <a:srgbClr val="000000"/>
                          </a:solidFill>
                          <a:latin typeface="Verdana"/>
                          <a:ea typeface="Calibri"/>
                          <a:cs typeface="Times New Roman"/>
                        </a:rPr>
                        <a:t>                                                        1.5 hours TOTAL</a:t>
                      </a:r>
                      <a:endParaRPr lang="en-IE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54" marR="542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40132"/>
            <a:ext cx="809548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06425" algn="ctr"/>
              </a:tabLst>
            </a:pPr>
            <a:r>
              <a:rPr lang="en-IE" sz="1400" b="1" dirty="0">
                <a:latin typeface="Verdana" pitchFamily="34" charset="0"/>
                <a:ea typeface="Calibri" pitchFamily="34" charset="0"/>
                <a:cs typeface="Times New Roman" pitchFamily="18" charset="0"/>
              </a:rPr>
              <a:t>(From The Wheel: Sustainable Communities – Governance Guide)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606425" algn="ctr"/>
              </a:tabLst>
            </a:pPr>
            <a:r>
              <a: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AGENDA FOR MEETINGS OF THE GOVERNING BODY TEMPLATE</a:t>
            </a:r>
            <a:endParaRPr kumimoji="0" lang="en-I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6425" algn="ctr"/>
              </a:tabLst>
            </a:pPr>
            <a:r>
              <a:rPr kumimoji="0" lang="en-I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Organisation:</a:t>
            </a:r>
            <a:endParaRPr kumimoji="0" lang="en-I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6425" algn="ctr"/>
              </a:tabLst>
            </a:pPr>
            <a:r>
              <a:rPr kumimoji="0" lang="en-I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Time &amp; Date: 							</a:t>
            </a:r>
            <a:endParaRPr kumimoji="0" lang="en-I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6425" algn="ctr"/>
              </a:tabLst>
            </a:pPr>
            <a:r>
              <a:rPr kumimoji="0" lang="en-IE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Venue:</a:t>
            </a:r>
            <a:endParaRPr kumimoji="0" lang="en-I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6425" algn="ctr"/>
              </a:tabLst>
            </a:pPr>
            <a:endParaRPr kumimoji="0" lang="en-I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IE" dirty="0"/>
              <a:t>Purpose of Minutes</a:t>
            </a:r>
            <a:endParaRPr lang="en-GB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800" dirty="0">
                <a:latin typeface="Arial" charset="0"/>
                <a:cs typeface="Arial" charset="0"/>
              </a:rPr>
              <a:t>Record what happened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latin typeface="Arial" charset="0"/>
                <a:cs typeface="Arial" charset="0"/>
              </a:rPr>
              <a:t>Inform people who were absent of what went on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latin typeface="Arial" charset="0"/>
                <a:cs typeface="Arial" charset="0"/>
              </a:rPr>
              <a:t>Remind participants what actions they need to take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latin typeface="Arial" charset="0"/>
                <a:cs typeface="Arial" charset="0"/>
              </a:rPr>
              <a:t>Show the process which led to the decision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latin typeface="Arial" charset="0"/>
                <a:cs typeface="Arial" charset="0"/>
              </a:rPr>
              <a:t>Reference tool for future meetings to refer back to 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latin typeface="Arial" charset="0"/>
                <a:cs typeface="Arial" charset="0"/>
              </a:rPr>
              <a:t>Official record of decisions taken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latin typeface="Arial" charset="0"/>
                <a:cs typeface="Arial" charset="0"/>
              </a:rPr>
              <a:t>Legal requirement (in organisations governed by company or charity legislation)</a:t>
            </a:r>
          </a:p>
          <a:p>
            <a:pPr>
              <a:lnSpc>
                <a:spcPct val="90000"/>
              </a:lnSpc>
            </a:pPr>
            <a:r>
              <a:rPr lang="en-GB" sz="2800" dirty="0">
                <a:latin typeface="Arial" charset="0"/>
                <a:cs typeface="Arial" charset="0"/>
              </a:rPr>
              <a:t>Support organisation’s good governance</a:t>
            </a:r>
            <a:endParaRPr lang="en-GB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2564E-4617-442A-A9D0-D8117D71C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Which meeting would you prefer?</a:t>
            </a:r>
          </a:p>
        </p:txBody>
      </p:sp>
      <p:pic>
        <p:nvPicPr>
          <p:cNvPr id="5" name="Picture 2" descr="Image result for effective meetings and committee skills">
            <a:extLst>
              <a:ext uri="{FF2B5EF4-FFF2-40B4-BE49-F238E27FC236}">
                <a16:creationId xmlns:a16="http://schemas.microsoft.com/office/drawing/2014/main" id="{A905C5C9-9CCD-4B52-90F5-03D251EFEA6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0797" y="1843469"/>
            <a:ext cx="4069675" cy="3817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meetings">
            <a:extLst>
              <a:ext uri="{FF2B5EF4-FFF2-40B4-BE49-F238E27FC236}">
                <a16:creationId xmlns:a16="http://schemas.microsoft.com/office/drawing/2014/main" id="{E7D7BA8C-E9B3-4F84-9B48-8A9AE1A496F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58" y="2060848"/>
            <a:ext cx="4110640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502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5FF75-C3A8-451A-A638-2CE1A21D2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Effective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3F2F5-0347-401B-AF3B-ECCFA91C1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/>
              <a:t>Is there good attendance?</a:t>
            </a:r>
          </a:p>
          <a:p>
            <a:r>
              <a:rPr lang="en-IE" dirty="0"/>
              <a:t>Does everyone participate and feel involved?</a:t>
            </a:r>
          </a:p>
          <a:p>
            <a:r>
              <a:rPr lang="en-IE" dirty="0"/>
              <a:t>Is atmosphere lively, constructive, open and friendly?</a:t>
            </a:r>
          </a:p>
          <a:p>
            <a:r>
              <a:rPr lang="en-IE" dirty="0"/>
              <a:t>Are decisions well made after sufficient discussion?</a:t>
            </a:r>
          </a:p>
          <a:p>
            <a:r>
              <a:rPr lang="en-IE" dirty="0"/>
              <a:t>Are tasks distributed equally?</a:t>
            </a:r>
          </a:p>
          <a:p>
            <a:r>
              <a:rPr lang="en-IE" dirty="0"/>
              <a:t>Are decisions follow up on?</a:t>
            </a:r>
          </a:p>
          <a:p>
            <a:r>
              <a:rPr lang="en-IE" dirty="0"/>
              <a:t>Do people leave with a feeling of satisfaction?</a:t>
            </a:r>
          </a:p>
          <a:p>
            <a:pPr marL="0" indent="0" algn="r">
              <a:buNone/>
            </a:pPr>
            <a:r>
              <a:rPr lang="en-IE" sz="1700" dirty="0"/>
              <a:t>Managing Together, Jane Clarke, CPA</a:t>
            </a:r>
          </a:p>
        </p:txBody>
      </p:sp>
    </p:spTree>
    <p:extLst>
      <p:ext uri="{BB962C8B-B14F-4D97-AF65-F5344CB8AC3E}">
        <p14:creationId xmlns:p14="http://schemas.microsoft.com/office/powerpoint/2010/main" val="642834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EBEC7-C54C-494D-AE90-F6829805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IE" dirty="0"/>
              <a:t>Decision 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623F2-CD8C-4A26-8C0E-ACD81DA18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92500" lnSpcReduction="20000"/>
          </a:bodyPr>
          <a:lstStyle/>
          <a:p>
            <a:r>
              <a:rPr lang="en-IE" sz="3500" dirty="0"/>
              <a:t>Clarify issue and state it clearly</a:t>
            </a:r>
          </a:p>
          <a:p>
            <a:r>
              <a:rPr lang="en-IE" sz="3500" dirty="0"/>
              <a:t>Give all relevant information</a:t>
            </a:r>
          </a:p>
          <a:p>
            <a:r>
              <a:rPr lang="en-IE" sz="3500" dirty="0"/>
              <a:t>Express opinions</a:t>
            </a:r>
          </a:p>
          <a:p>
            <a:r>
              <a:rPr lang="en-IE" sz="3500" dirty="0"/>
              <a:t>Encourage others to express opinions, see differences of opinion as helpful</a:t>
            </a:r>
          </a:p>
          <a:p>
            <a:r>
              <a:rPr lang="en-IE" sz="3500" dirty="0"/>
              <a:t>Bring together all suggested solutions/courses of action, build on points of agreement</a:t>
            </a:r>
          </a:p>
          <a:p>
            <a:r>
              <a:rPr lang="en-IE" sz="3500" dirty="0"/>
              <a:t>Discuss solutions and possible consequences</a:t>
            </a:r>
          </a:p>
          <a:p>
            <a:r>
              <a:rPr lang="en-IE" sz="3500" dirty="0"/>
              <a:t>Make firm proposals</a:t>
            </a:r>
          </a:p>
          <a:p>
            <a:r>
              <a:rPr lang="en-IE" sz="3500" dirty="0"/>
              <a:t>Make decision and record it</a:t>
            </a:r>
          </a:p>
          <a:p>
            <a:r>
              <a:rPr lang="en-IE" sz="3500" dirty="0"/>
              <a:t>Put decision into action</a:t>
            </a:r>
          </a:p>
          <a:p>
            <a:pPr marL="0" indent="0" algn="r">
              <a:buNone/>
            </a:pPr>
            <a:r>
              <a:rPr lang="en-IE" sz="2100" dirty="0"/>
              <a:t>Managing Together, Jane Clarke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17879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Image result for how to run an effective nonprofit board meeting">
            <a:extLst>
              <a:ext uri="{FF2B5EF4-FFF2-40B4-BE49-F238E27FC236}">
                <a16:creationId xmlns:a16="http://schemas.microsoft.com/office/drawing/2014/main" id="{0D5F2950-6C13-4810-88F6-73E9A7589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80648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180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40" y="-3582266"/>
            <a:ext cx="7680960" cy="839216"/>
          </a:xfrm>
        </p:spPr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92500" lnSpcReduction="10000"/>
          </a:bodyPr>
          <a:lstStyle/>
          <a:p>
            <a:r>
              <a:rPr lang="en-IE" sz="3600" dirty="0"/>
              <a:t>How to run an effective non-profit board meeting: </a:t>
            </a:r>
            <a:r>
              <a:rPr lang="en-IE" sz="3600" dirty="0">
                <a:hlinkClick r:id="rId2"/>
              </a:rPr>
              <a:t>https://youtube/t94SNWJ9EAo</a:t>
            </a:r>
            <a:endParaRPr lang="en-IE" sz="3600" dirty="0"/>
          </a:p>
          <a:p>
            <a:r>
              <a:rPr lang="en-IE" sz="3600" dirty="0"/>
              <a:t>Running Effective Meetings leaflet - Carmichael Centre </a:t>
            </a:r>
          </a:p>
          <a:p>
            <a:r>
              <a:rPr lang="en-IE" sz="3600" dirty="0"/>
              <a:t>Roles and Responsibilities of the Board leaflet – Carmichael Centre</a:t>
            </a:r>
          </a:p>
          <a:p>
            <a:r>
              <a:rPr lang="en-IE" sz="3600" dirty="0"/>
              <a:t>Tips for running effective board meetings – Carmichael Centre</a:t>
            </a:r>
          </a:p>
          <a:p>
            <a:r>
              <a:rPr lang="en-IE" sz="3600" dirty="0"/>
              <a:t>Sustainable Communities: A Governance Resource Book for Small Community and Voluntary Organisations, The Wheel</a:t>
            </a:r>
          </a:p>
          <a:p>
            <a:endParaRPr lang="en-IE" sz="3600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AutoShape 2" descr="Image result for questions">
            <a:extLst>
              <a:ext uri="{FF2B5EF4-FFF2-40B4-BE49-F238E27FC236}">
                <a16:creationId xmlns:a16="http://schemas.microsoft.com/office/drawing/2014/main" id="{66711F36-5369-43DC-AD34-889F9B6019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6" name="Picture 4" descr="Business human resources">
            <a:extLst>
              <a:ext uri="{FF2B5EF4-FFF2-40B4-BE49-F238E27FC236}">
                <a16:creationId xmlns:a16="http://schemas.microsoft.com/office/drawing/2014/main" id="{824E3C9C-A083-4DA5-8DA3-597042E86B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-1"/>
            <a:ext cx="8534400" cy="126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en-IE" dirty="0"/>
              <a:t>Identify documents that would help you to understand your organisation better</a:t>
            </a:r>
          </a:p>
          <a:p>
            <a:r>
              <a:rPr lang="en-IE" dirty="0"/>
              <a:t>Describe the roles of committee members, in particular the ordinary member</a:t>
            </a:r>
          </a:p>
          <a:p>
            <a:r>
              <a:rPr lang="en-IE" dirty="0"/>
              <a:t>Describe the purpose of meetings</a:t>
            </a:r>
          </a:p>
          <a:p>
            <a:r>
              <a:rPr lang="en-IE" dirty="0"/>
              <a:t>Describe the importance of agendas and minutes</a:t>
            </a:r>
          </a:p>
          <a:p>
            <a:r>
              <a:rPr lang="en-IE" dirty="0"/>
              <a:t>Prepare well for a meeting</a:t>
            </a:r>
          </a:p>
          <a:p>
            <a:r>
              <a:rPr lang="en-IE" dirty="0"/>
              <a:t>Recognise whether a meeting is effective or not </a:t>
            </a:r>
          </a:p>
          <a:p>
            <a:r>
              <a:rPr lang="en-IE" dirty="0"/>
              <a:t>List resources to support effective meetings and committee skills</a:t>
            </a:r>
          </a:p>
          <a:p>
            <a:pPr lvl="0"/>
            <a:endParaRPr lang="en-IE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FA1F3-25D9-4F94-B4F0-C0AA0D5D0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C60F3-EE14-42EF-86A6-92CD90062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en-IE" sz="3600" dirty="0"/>
              <a:t>Just About Managing? Sandy Adirondack, 2006</a:t>
            </a:r>
          </a:p>
          <a:p>
            <a:r>
              <a:rPr lang="en-IE" sz="3600" dirty="0"/>
              <a:t>Managing Together – A Guide to Working Together as a Committee (1993, Jane Clarke, Combat Poverty Agency (CPA), pdf available online)</a:t>
            </a:r>
          </a:p>
          <a:p>
            <a:r>
              <a:rPr lang="en-IE" sz="3600" dirty="0"/>
              <a:t>Developing Facilitation Skills, 2008, CPA</a:t>
            </a:r>
          </a:p>
          <a:p>
            <a:r>
              <a:rPr lang="en-IE" sz="3600" dirty="0"/>
              <a:t>Good induction/mentoring</a:t>
            </a:r>
          </a:p>
          <a:p>
            <a:r>
              <a:rPr lang="en-IE" sz="3600" dirty="0"/>
              <a:t>Solid Foundations series, The Wheel</a:t>
            </a:r>
          </a:p>
          <a:p>
            <a:pPr marL="0" indent="0">
              <a:buNone/>
            </a:pPr>
            <a:endParaRPr lang="en-IE" sz="3600" dirty="0"/>
          </a:p>
          <a:p>
            <a:endParaRPr lang="en-IE" dirty="0"/>
          </a:p>
        </p:txBody>
      </p:sp>
      <p:pic>
        <p:nvPicPr>
          <p:cNvPr id="4" name="Picture 4" descr="Business human resources">
            <a:extLst>
              <a:ext uri="{FF2B5EF4-FFF2-40B4-BE49-F238E27FC236}">
                <a16:creationId xmlns:a16="http://schemas.microsoft.com/office/drawing/2014/main" id="{83A7C6E9-9CB2-44A9-9158-7D896EC24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-1"/>
            <a:ext cx="8534400" cy="126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708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Organization &amp; Planning: 20 Questions to Ask Yourself Before Starting Your Classroom Setup">
            <a:extLst>
              <a:ext uri="{FF2B5EF4-FFF2-40B4-BE49-F238E27FC236}">
                <a16:creationId xmlns:a16="http://schemas.microsoft.com/office/drawing/2014/main" id="{06D29456-C3E9-4609-84E7-099ADC023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83" y="980728"/>
            <a:ext cx="7584729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419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2625" y="4414752"/>
            <a:ext cx="52387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2" descr="Image result for questions">
            <a:extLst>
              <a:ext uri="{FF2B5EF4-FFF2-40B4-BE49-F238E27FC236}">
                <a16:creationId xmlns:a16="http://schemas.microsoft.com/office/drawing/2014/main" id="{B38DA97C-BD2C-48A8-B030-979058C432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10246" name="Picture 6" descr="Thank You">
            <a:extLst>
              <a:ext uri="{FF2B5EF4-FFF2-40B4-BE49-F238E27FC236}">
                <a16:creationId xmlns:a16="http://schemas.microsoft.com/office/drawing/2014/main" id="{80B2CBE2-27DC-470D-92DC-14B937B7C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990601"/>
            <a:ext cx="4392488" cy="2928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F6E93-0240-4353-A476-14ADEF76A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Induction of Committee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A9470-6B06-4EA2-8BCC-B5EEB3AAD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/>
              <a:t>Aims and objectives of group</a:t>
            </a:r>
          </a:p>
          <a:p>
            <a:r>
              <a:rPr lang="en-IE" dirty="0"/>
              <a:t>Most recent annual report</a:t>
            </a:r>
          </a:p>
          <a:p>
            <a:r>
              <a:rPr lang="en-IE" dirty="0"/>
              <a:t>Minutes of last 2 or 3 meetings</a:t>
            </a:r>
          </a:p>
          <a:p>
            <a:r>
              <a:rPr lang="en-IE" dirty="0"/>
              <a:t>Dates of upcoming meetings</a:t>
            </a:r>
          </a:p>
          <a:p>
            <a:r>
              <a:rPr lang="en-IE" dirty="0"/>
              <a:t>Strategic plan/development plan/workplan</a:t>
            </a:r>
          </a:p>
          <a:p>
            <a:r>
              <a:rPr lang="en-IE" dirty="0"/>
              <a:t>Financial report, budget for year, funding sources and requirements</a:t>
            </a:r>
          </a:p>
          <a:p>
            <a:r>
              <a:rPr lang="en-IE" dirty="0"/>
              <a:t>History of the organisation, legal status</a:t>
            </a:r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41787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DF7B0-7B42-493F-892E-744EFD06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Further induction 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BD82A-AF5B-41BE-B2F6-EBB325719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Material appropriate to role – staff liaison officer should have access to job descriptions; treasurer should have access to accounts</a:t>
            </a:r>
          </a:p>
          <a:p>
            <a:r>
              <a:rPr lang="en-IE" dirty="0"/>
              <a:t>Recent newsletters or publicity material</a:t>
            </a:r>
          </a:p>
          <a:p>
            <a:r>
              <a:rPr lang="en-IE" dirty="0"/>
              <a:t>Committee structure, including roles and sub-committees</a:t>
            </a:r>
          </a:p>
          <a:p>
            <a:r>
              <a:rPr lang="en-IE" dirty="0"/>
              <a:t>Information on the programmes/ members/service users</a:t>
            </a:r>
          </a:p>
        </p:txBody>
      </p:sp>
    </p:spTree>
    <p:extLst>
      <p:ext uri="{BB962C8B-B14F-4D97-AF65-F5344CB8AC3E}">
        <p14:creationId xmlns:p14="http://schemas.microsoft.com/office/powerpoint/2010/main" val="63009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26EC1-6DBA-4AA0-8CE5-34F45E211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Role of Ordinary 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D52E0-AE42-47FE-9250-1A208BEE6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r>
              <a:rPr lang="en-IE" dirty="0"/>
              <a:t>To prepare in advance of the meeting</a:t>
            </a:r>
          </a:p>
          <a:p>
            <a:r>
              <a:rPr lang="en-IE" dirty="0"/>
              <a:t>To attend, on time</a:t>
            </a:r>
          </a:p>
          <a:p>
            <a:r>
              <a:rPr lang="en-IE" dirty="0"/>
              <a:t>To participate at the meeting – listen, ask questions, speak, support other board members </a:t>
            </a:r>
          </a:p>
          <a:p>
            <a:r>
              <a:rPr lang="en-IE" dirty="0"/>
              <a:t>To take on a role in organisation</a:t>
            </a:r>
          </a:p>
          <a:p>
            <a:r>
              <a:rPr lang="en-IE" dirty="0"/>
              <a:t>To volunteer to do work between meetings and to do it</a:t>
            </a:r>
          </a:p>
          <a:p>
            <a:r>
              <a:rPr lang="en-IE" dirty="0"/>
              <a:t>To represent organisation in positive way</a:t>
            </a:r>
          </a:p>
        </p:txBody>
      </p:sp>
    </p:spTree>
    <p:extLst>
      <p:ext uri="{BB962C8B-B14F-4D97-AF65-F5344CB8AC3E}">
        <p14:creationId xmlns:p14="http://schemas.microsoft.com/office/powerpoint/2010/main" val="435263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65C50-2E26-45D6-BB78-91F1C4624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Role of Chairperson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EEB86-7029-457D-A9DC-02C620BE9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Plan meeting</a:t>
            </a:r>
          </a:p>
          <a:p>
            <a:r>
              <a:rPr lang="en-IE" dirty="0"/>
              <a:t>Manage meeting, time, ensure decisions are made, staying as impartial as possible</a:t>
            </a:r>
          </a:p>
          <a:p>
            <a:r>
              <a:rPr lang="en-IE" dirty="0"/>
              <a:t>Summarise decisions</a:t>
            </a:r>
          </a:p>
          <a:p>
            <a:r>
              <a:rPr lang="en-IE" dirty="0"/>
              <a:t>Ensure decisions are implemented</a:t>
            </a:r>
          </a:p>
          <a:p>
            <a:r>
              <a:rPr lang="en-IE" dirty="0"/>
              <a:t>Liaise with staff (or most senior staff in larger organisation)</a:t>
            </a:r>
          </a:p>
          <a:p>
            <a:r>
              <a:rPr lang="en-IE" dirty="0"/>
              <a:t>Represent the organisation externally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78417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IE" dirty="0"/>
              <a:t>Role of Secretary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IE" dirty="0">
                <a:latin typeface="+mj-lt"/>
                <a:ea typeface="Calibri" pitchFamily="34" charset="0"/>
                <a:cs typeface="Times New Roman" pitchFamily="18" charset="0"/>
              </a:rPr>
              <a:t>To prepare agenda with chairperson</a:t>
            </a:r>
            <a:endParaRPr lang="en-IE" dirty="0">
              <a:latin typeface="+mj-lt"/>
              <a:cs typeface="Aria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IE" dirty="0">
                <a:latin typeface="+mj-lt"/>
                <a:ea typeface="Calibri" pitchFamily="34" charset="0"/>
                <a:cs typeface="Times New Roman" pitchFamily="18" charset="0"/>
              </a:rPr>
              <a:t>To circulate </a:t>
            </a:r>
            <a:r>
              <a:rPr lang="en-IE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agenda</a:t>
            </a:r>
            <a:r>
              <a:rPr lang="en-IE" dirty="0">
                <a:latin typeface="+mj-lt"/>
                <a:ea typeface="Calibri" pitchFamily="34" charset="0"/>
                <a:cs typeface="Times New Roman" pitchFamily="18" charset="0"/>
              </a:rPr>
              <a:t> and supporting papers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IE" dirty="0">
                <a:latin typeface="+mj-lt"/>
                <a:ea typeface="Times New Roman" pitchFamily="18" charset="0"/>
                <a:cs typeface="Arial" pitchFamily="34" charset="0"/>
              </a:rPr>
              <a:t>To book meeting room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IE" dirty="0">
                <a:latin typeface="+mj-lt"/>
                <a:ea typeface="Times New Roman" pitchFamily="18" charset="0"/>
                <a:cs typeface="Arial" pitchFamily="34" charset="0"/>
              </a:rPr>
              <a:t>To take, write up and circulate minutes (after chairperson has reviewed them)</a:t>
            </a:r>
            <a:r>
              <a:rPr lang="en-IE" dirty="0"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IE" dirty="0">
                <a:ea typeface="Times New Roman" pitchFamily="18" charset="0"/>
                <a:cs typeface="Arial" pitchFamily="34" charset="0"/>
              </a:rPr>
              <a:t>To ensure c</a:t>
            </a:r>
            <a:r>
              <a:rPr lang="en-IE" dirty="0">
                <a:ea typeface="Calibri" pitchFamily="34" charset="0"/>
                <a:cs typeface="Times New Roman" pitchFamily="18" charset="0"/>
              </a:rPr>
              <a:t>hairperson signs approved minutes</a:t>
            </a:r>
            <a:endParaRPr lang="en-IE" dirty="0">
              <a:cs typeface="Aria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IE" dirty="0">
                <a:ea typeface="Times New Roman" pitchFamily="18" charset="0"/>
                <a:cs typeface="Arial" pitchFamily="34" charset="0"/>
              </a:rPr>
              <a:t>To deal with correspondence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IE" dirty="0">
                <a:cs typeface="Arial" pitchFamily="34" charset="0"/>
              </a:rPr>
              <a:t>File agenda, minutes and meeting documents in hard copy and electronically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IE" dirty="0">
                <a:cs typeface="Arial" pitchFamily="34" charset="0"/>
              </a:rPr>
              <a:t>Keep membership details up to date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IE" dirty="0">
                <a:cs typeface="Arial" pitchFamily="34" charset="0"/>
              </a:rPr>
              <a:t>To inform/remind people of next meeting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IE" sz="3500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81DF5-A640-43AE-BE52-084260BCB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Role of Treasurer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8888D-F461-43AD-9E78-EF21AD3F9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/>
              <a:t>Oversee, present and approve budgets, accounts and financial statements</a:t>
            </a:r>
          </a:p>
          <a:p>
            <a:r>
              <a:rPr lang="en-IE" dirty="0"/>
              <a:t>Prepare and present clear reports to board</a:t>
            </a:r>
          </a:p>
          <a:p>
            <a:r>
              <a:rPr lang="en-IE" dirty="0"/>
              <a:t>Ensure financial resources meet needs</a:t>
            </a:r>
          </a:p>
          <a:p>
            <a:r>
              <a:rPr lang="en-IE" dirty="0"/>
              <a:t>Ensure accounting procedures and controls are in place</a:t>
            </a:r>
          </a:p>
          <a:p>
            <a:r>
              <a:rPr lang="en-IE" dirty="0"/>
              <a:t>Liaise with staff/volunteers re financial matters</a:t>
            </a:r>
          </a:p>
          <a:p>
            <a:r>
              <a:rPr lang="en-IE" dirty="0"/>
              <a:t>Advise on financial implications of new projects or activities</a:t>
            </a:r>
          </a:p>
        </p:txBody>
      </p:sp>
    </p:spTree>
    <p:extLst>
      <p:ext uri="{BB962C8B-B14F-4D97-AF65-F5344CB8AC3E}">
        <p14:creationId xmlns:p14="http://schemas.microsoft.com/office/powerpoint/2010/main" val="2189795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05452-9639-4FE6-BCAA-A90F2BC59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/>
              <a:t>Sub-committees, working groups, additional roles</a:t>
            </a:r>
            <a:br>
              <a:rPr lang="en-IE" dirty="0"/>
            </a:b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F8844-74E6-4F1C-BECC-A3FDE5EEB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r>
              <a:rPr lang="en-IE" dirty="0"/>
              <a:t>Sub-committee – ongoing</a:t>
            </a:r>
          </a:p>
          <a:p>
            <a:r>
              <a:rPr lang="en-IE" dirty="0"/>
              <a:t>Working group – time-limited, for specific project</a:t>
            </a:r>
          </a:p>
          <a:p>
            <a:r>
              <a:rPr lang="en-IE" dirty="0"/>
              <a:t>Opportunity to bring in additional expertise and resources</a:t>
            </a:r>
          </a:p>
          <a:p>
            <a:r>
              <a:rPr lang="en-IE" dirty="0"/>
              <a:t>Need approval of board, clear terms of reference including reporting relationship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i="1" dirty="0"/>
              <a:t>Consider possible additional roles on the committee of vice-chairperson, staff liaison officer, volunteer co-ordinator</a:t>
            </a:r>
          </a:p>
        </p:txBody>
      </p:sp>
    </p:spTree>
    <p:extLst>
      <p:ext uri="{BB962C8B-B14F-4D97-AF65-F5344CB8AC3E}">
        <p14:creationId xmlns:p14="http://schemas.microsoft.com/office/powerpoint/2010/main" val="1149358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7499</TotalTime>
  <Words>1577</Words>
  <Application>Microsoft Office PowerPoint</Application>
  <PresentationFormat>On-screen Show (4:3)</PresentationFormat>
  <Paragraphs>293</Paragraphs>
  <Slides>22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Verdana</vt:lpstr>
      <vt:lpstr>Office Theme</vt:lpstr>
      <vt:lpstr>Effective Meetings and Committee Skills</vt:lpstr>
      <vt:lpstr>Learning Outcomes</vt:lpstr>
      <vt:lpstr>Induction of Committee Members</vt:lpstr>
      <vt:lpstr>Further induction materials</vt:lpstr>
      <vt:lpstr>Role of Ordinary Member</vt:lpstr>
      <vt:lpstr>Role of Chairperson</vt:lpstr>
      <vt:lpstr>Role of Secretary </vt:lpstr>
      <vt:lpstr>Role of Treasurer</vt:lpstr>
      <vt:lpstr>Sub-committees, working groups, additional roles </vt:lpstr>
      <vt:lpstr>PowerPoint Presentation</vt:lpstr>
      <vt:lpstr>Overview of Meetings</vt:lpstr>
      <vt:lpstr>Purpose of agenda</vt:lpstr>
      <vt:lpstr>PowerPoint Presentation</vt:lpstr>
      <vt:lpstr>Purpose of Minutes</vt:lpstr>
      <vt:lpstr>Which meeting would you prefer?</vt:lpstr>
      <vt:lpstr>Effective Meetings</vt:lpstr>
      <vt:lpstr>Decision Making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Effective Minutes </dc:title>
  <dc:creator>Collins O'Regan</dc:creator>
  <cp:lastModifiedBy>Daragh Collins-O'Regan (Student)</cp:lastModifiedBy>
  <cp:revision>50</cp:revision>
  <cp:lastPrinted>2017-11-06T15:55:05Z</cp:lastPrinted>
  <dcterms:created xsi:type="dcterms:W3CDTF">2017-02-17T17:22:11Z</dcterms:created>
  <dcterms:modified xsi:type="dcterms:W3CDTF">2017-11-09T10:58:14Z</dcterms:modified>
</cp:coreProperties>
</file>