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68" r:id="rId5"/>
    <p:sldMasterId id="2147483756" r:id="rId6"/>
  </p:sldMasterIdLst>
  <p:notesMasterIdLst>
    <p:notesMasterId r:id="rId47"/>
  </p:notesMasterIdLst>
  <p:handoutMasterIdLst>
    <p:handoutMasterId r:id="rId48"/>
  </p:handoutMasterIdLst>
  <p:sldIdLst>
    <p:sldId id="277" r:id="rId7"/>
    <p:sldId id="275" r:id="rId8"/>
    <p:sldId id="378" r:id="rId9"/>
    <p:sldId id="397" r:id="rId10"/>
    <p:sldId id="379" r:id="rId11"/>
    <p:sldId id="323" r:id="rId12"/>
    <p:sldId id="331" r:id="rId13"/>
    <p:sldId id="327" r:id="rId14"/>
    <p:sldId id="319" r:id="rId15"/>
    <p:sldId id="332" r:id="rId16"/>
    <p:sldId id="329" r:id="rId17"/>
    <p:sldId id="377" r:id="rId18"/>
    <p:sldId id="335" r:id="rId19"/>
    <p:sldId id="382" r:id="rId20"/>
    <p:sldId id="336" r:id="rId21"/>
    <p:sldId id="366" r:id="rId22"/>
    <p:sldId id="398" r:id="rId23"/>
    <p:sldId id="343" r:id="rId24"/>
    <p:sldId id="349" r:id="rId25"/>
    <p:sldId id="311" r:id="rId26"/>
    <p:sldId id="344" r:id="rId27"/>
    <p:sldId id="388" r:id="rId28"/>
    <p:sldId id="390" r:id="rId29"/>
    <p:sldId id="392" r:id="rId30"/>
    <p:sldId id="338" r:id="rId31"/>
    <p:sldId id="380" r:id="rId32"/>
    <p:sldId id="391" r:id="rId33"/>
    <p:sldId id="360" r:id="rId34"/>
    <p:sldId id="353" r:id="rId35"/>
    <p:sldId id="362" r:id="rId36"/>
    <p:sldId id="350" r:id="rId37"/>
    <p:sldId id="352" r:id="rId38"/>
    <p:sldId id="393" r:id="rId39"/>
    <p:sldId id="358" r:id="rId40"/>
    <p:sldId id="357" r:id="rId41"/>
    <p:sldId id="372" r:id="rId42"/>
    <p:sldId id="374" r:id="rId43"/>
    <p:sldId id="395" r:id="rId44"/>
    <p:sldId id="375" r:id="rId45"/>
    <p:sldId id="341" r:id="rId46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50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702A3F8-2528-4233-8ABC-D9D57993982B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F6ADE39-A6BC-41DE-8B91-7CD492466B0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555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D5D6CD7-AFC8-48BD-BDD6-BCF4A82D8EDD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B98A40A-F49F-4FBD-B253-D2342361658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69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8A40A-F49F-4FBD-B253-D2342361658E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076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8A40A-F49F-4FBD-B253-D2342361658E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570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A40A-F49F-4FBD-B253-D2342361658E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597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A40A-F49F-4FBD-B253-D2342361658E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499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A40A-F49F-4FBD-B253-D2342361658E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659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8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829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235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070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941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314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860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06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4075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593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6633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151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9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08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4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77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04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79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6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7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CC93DA-5AED-42B7-B054-7BD50DE3B71C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B17E72-982D-4D3D-AD74-E2FEE17907BC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86B7-80BD-4536-BF3E-FF1BC1F8EEC1}" type="datetimeFigureOut">
              <a:rPr lang="en-IE" smtClean="0"/>
              <a:t>23/04/2025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38FB-BE63-49A1-92DE-7801667872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56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03EC-375B-43FE-A338-109BD9FC637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23/04/2025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16C-7B4A-471C-B961-56E6D219C27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foundation.ie/grants/grants-support-hub" TargetMode="External"/><Relationship Id="rId7" Type="http://schemas.openxmlformats.org/officeDocument/2006/relationships/hyperlink" Target="mailto:hello@rethinkireland.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munityfoundation.ie/" TargetMode="External"/><Relationship Id="rId5" Type="http://schemas.openxmlformats.org/officeDocument/2006/relationships/hyperlink" Target="mailto:grantsinfo@irlfunds.org" TargetMode="External"/><Relationship Id="rId4" Type="http://schemas.openxmlformats.org/officeDocument/2006/relationships/hyperlink" Target="http://www.udaras.i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fitzpatrick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hyperlink" Target="https://www.carmichaelireland.ie/cours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" y="0"/>
            <a:ext cx="9172602" cy="7190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342" y="2060848"/>
            <a:ext cx="8712968" cy="417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IE" sz="4400" b="1" dirty="0"/>
              <a:t>Successful Grant Applications</a:t>
            </a:r>
          </a:p>
          <a:p>
            <a:pPr algn="ctr">
              <a:spcAft>
                <a:spcPts val="450"/>
              </a:spcAft>
            </a:pPr>
            <a:endParaRPr lang="en-I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I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Evelyn Fitzpatrick</a:t>
            </a:r>
          </a:p>
          <a:p>
            <a:pPr algn="ctr">
              <a:spcAft>
                <a:spcPts val="450"/>
              </a:spcAft>
            </a:pPr>
            <a:endParaRPr lang="en-I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Evelyn Fitzpatrick Consulting</a:t>
            </a:r>
          </a:p>
          <a:p>
            <a:pPr algn="ctr">
              <a:lnSpc>
                <a:spcPct val="150000"/>
              </a:lnSpc>
              <a:spcAft>
                <a:spcPts val="450"/>
              </a:spcAft>
            </a:pPr>
            <a:r>
              <a:rPr lang="en-I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March 2025</a:t>
            </a:r>
          </a:p>
          <a:p>
            <a:pPr algn="ctr">
              <a:spcAft>
                <a:spcPts val="450"/>
              </a:spcAft>
            </a:pPr>
            <a:endParaRPr lang="en-I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450"/>
              </a:spcAft>
            </a:pPr>
            <a:endParaRPr lang="en-I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B0FC7-01A2-309C-7F1D-5A8A2CF4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339752" cy="216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11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472608"/>
          </a:xfrm>
        </p:spPr>
        <p:txBody>
          <a:bodyPr>
            <a:noAutofit/>
          </a:bodyPr>
          <a:lstStyle/>
          <a:p>
            <a:r>
              <a:rPr lang="en-IE" altLang="en-US" sz="2800" b="1" dirty="0"/>
              <a:t>Follow instructions</a:t>
            </a:r>
            <a:r>
              <a:rPr lang="en-IE" altLang="en-US" sz="2800" dirty="0"/>
              <a:t> and </a:t>
            </a:r>
            <a:r>
              <a:rPr lang="en-IE" altLang="en-US" sz="2800" i="1" dirty="0"/>
              <a:t>don’t </a:t>
            </a:r>
            <a:r>
              <a:rPr lang="en-IE" altLang="en-US" sz="2800" b="1" i="1" dirty="0"/>
              <a:t>divert.</a:t>
            </a:r>
          </a:p>
          <a:p>
            <a:r>
              <a:rPr lang="en-IE" altLang="en-US" sz="2800" dirty="0"/>
              <a:t>Be sure you are </a:t>
            </a:r>
            <a:r>
              <a:rPr lang="en-IE" altLang="en-US" sz="2800" b="1" dirty="0"/>
              <a:t>able to run the project.</a:t>
            </a:r>
          </a:p>
          <a:p>
            <a:r>
              <a:rPr lang="en-IE" altLang="en-US" sz="2800" b="1" dirty="0"/>
              <a:t>Promote</a:t>
            </a:r>
            <a:r>
              <a:rPr lang="en-IE" altLang="en-US" sz="2800" dirty="0"/>
              <a:t> your </a:t>
            </a:r>
            <a:r>
              <a:rPr lang="en-IE" altLang="en-US" sz="2800" b="1" dirty="0"/>
              <a:t>service, truthfully.</a:t>
            </a:r>
          </a:p>
          <a:p>
            <a:r>
              <a:rPr lang="en-IE" altLang="en-US" sz="2800" dirty="0"/>
              <a:t>Show </a:t>
            </a:r>
            <a:r>
              <a:rPr lang="en-IE" altLang="en-US" sz="2800" b="1" dirty="0"/>
              <a:t>Purpose</a:t>
            </a:r>
            <a:r>
              <a:rPr lang="en-IE" altLang="en-US" sz="2800" dirty="0"/>
              <a:t> for grant.</a:t>
            </a:r>
          </a:p>
          <a:p>
            <a:r>
              <a:rPr lang="en-IE" altLang="en-US" sz="2800" dirty="0"/>
              <a:t>State </a:t>
            </a:r>
            <a:r>
              <a:rPr lang="en-IE" altLang="en-US" sz="2800" b="1" dirty="0"/>
              <a:t>amount required </a:t>
            </a:r>
            <a:r>
              <a:rPr lang="en-IE" altLang="en-US" sz="2800" dirty="0"/>
              <a:t>with a </a:t>
            </a:r>
            <a:r>
              <a:rPr lang="en-IE" altLang="en-US" sz="2800" b="1" dirty="0"/>
              <a:t>Budget.</a:t>
            </a:r>
          </a:p>
          <a:p>
            <a:r>
              <a:rPr lang="en-IE" altLang="en-US" sz="2800" dirty="0"/>
              <a:t>Provide </a:t>
            </a:r>
            <a:r>
              <a:rPr lang="en-IE" altLang="en-US" sz="2800" b="1" dirty="0"/>
              <a:t>Past performance.</a:t>
            </a:r>
          </a:p>
          <a:p>
            <a:r>
              <a:rPr lang="en-IE" altLang="en-US" sz="2800" dirty="0"/>
              <a:t>Look for  </a:t>
            </a:r>
            <a:r>
              <a:rPr lang="en-IE" altLang="en-US" sz="2800" b="1" dirty="0"/>
              <a:t>Preliminary costs </a:t>
            </a:r>
            <a:r>
              <a:rPr lang="en-IE" altLang="en-US" sz="2800" dirty="0"/>
              <a:t>(set up) if a </a:t>
            </a:r>
            <a:r>
              <a:rPr lang="en-IE" altLang="en-US" sz="2800" b="1" dirty="0"/>
              <a:t>new project.</a:t>
            </a:r>
          </a:p>
          <a:p>
            <a:r>
              <a:rPr lang="en-IE" altLang="en-US" sz="2800" dirty="0"/>
              <a:t>Show  how</a:t>
            </a:r>
            <a:r>
              <a:rPr lang="en-IE" altLang="en-US" sz="2800" b="1" dirty="0"/>
              <a:t> results </a:t>
            </a:r>
            <a:r>
              <a:rPr lang="en-IE" altLang="en-US" sz="2800" dirty="0"/>
              <a:t>will be </a:t>
            </a:r>
            <a:r>
              <a:rPr lang="en-IE" altLang="en-US" sz="2800" b="1" dirty="0"/>
              <a:t>measured.</a:t>
            </a:r>
          </a:p>
          <a:p>
            <a:r>
              <a:rPr lang="en-IE" sz="2800" b="1" dirty="0"/>
              <a:t>Evidence </a:t>
            </a:r>
            <a:r>
              <a:rPr lang="en-IE" sz="2800" dirty="0"/>
              <a:t> how you are </a:t>
            </a:r>
            <a:r>
              <a:rPr lang="en-IE" sz="2800" b="1" dirty="0"/>
              <a:t>sustainable.</a:t>
            </a:r>
            <a:endParaRPr lang="en-IE" altLang="en-US" sz="2800" b="1" dirty="0"/>
          </a:p>
          <a:p>
            <a:r>
              <a:rPr lang="en-IE" altLang="en-US" dirty="0">
                <a:latin typeface="Arial" panose="020B0604020202020204" pitchFamily="34" charset="0"/>
              </a:rPr>
              <a:t> </a:t>
            </a:r>
            <a:endParaRPr lang="en-GB" sz="28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15840" y="693084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Ground rules.</a:t>
            </a:r>
          </a:p>
        </p:txBody>
      </p:sp>
    </p:spTree>
    <p:extLst>
      <p:ext uri="{BB962C8B-B14F-4D97-AF65-F5344CB8AC3E}">
        <p14:creationId xmlns:p14="http://schemas.microsoft.com/office/powerpoint/2010/main" val="217090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96517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1483"/>
            <a:ext cx="8892480" cy="5787540"/>
          </a:xfrm>
        </p:spPr>
        <p:txBody>
          <a:bodyPr>
            <a:noAutofit/>
          </a:bodyPr>
          <a:lstStyle/>
          <a:p>
            <a:r>
              <a:rPr lang="en-IE" altLang="en-US" dirty="0"/>
              <a:t>State why</a:t>
            </a:r>
            <a:r>
              <a:rPr lang="en-IE" altLang="en-US" b="1" dirty="0"/>
              <a:t> you need money</a:t>
            </a:r>
            <a:r>
              <a:rPr lang="en-IE" altLang="en-US" dirty="0"/>
              <a:t> &amp; can be</a:t>
            </a:r>
            <a:r>
              <a:rPr lang="en-IE" altLang="en-US" b="1" u="sng" dirty="0"/>
              <a:t> </a:t>
            </a:r>
            <a:r>
              <a:rPr lang="en-IE" altLang="en-US" sz="2800" b="1" u="sng" dirty="0"/>
              <a:t>trusted </a:t>
            </a:r>
            <a:r>
              <a:rPr lang="en-IE" altLang="en-US" dirty="0"/>
              <a:t>to</a:t>
            </a:r>
            <a:r>
              <a:rPr lang="en-IE" altLang="en-US" b="1" u="sng" dirty="0"/>
              <a:t> spend it.</a:t>
            </a:r>
            <a:endParaRPr lang="en-GB" altLang="en-US" b="1" u="sng" dirty="0"/>
          </a:p>
          <a:p>
            <a:r>
              <a:rPr lang="en-US" sz="2800" dirty="0"/>
              <a:t>Show</a:t>
            </a:r>
            <a:r>
              <a:rPr lang="en-US" sz="2800" b="1" dirty="0"/>
              <a:t> research </a:t>
            </a:r>
            <a:r>
              <a:rPr lang="en-US" sz="2800" dirty="0"/>
              <a:t>that</a:t>
            </a:r>
            <a:r>
              <a:rPr lang="en-US" sz="2800" b="1" dirty="0"/>
              <a:t>  the  need exists.</a:t>
            </a:r>
            <a:endParaRPr lang="en-US" b="1" dirty="0"/>
          </a:p>
          <a:p>
            <a:r>
              <a:rPr lang="en-IE" dirty="0"/>
              <a:t>Why you are the </a:t>
            </a:r>
            <a:r>
              <a:rPr lang="en-IE" b="1" dirty="0"/>
              <a:t>best placed </a:t>
            </a:r>
            <a:r>
              <a:rPr lang="en-IE" dirty="0"/>
              <a:t>to provide this project?</a:t>
            </a:r>
          </a:p>
          <a:p>
            <a:r>
              <a:rPr lang="en-IE" dirty="0"/>
              <a:t>Show your </a:t>
            </a:r>
            <a:r>
              <a:rPr lang="en-IE" sz="2800" b="1" dirty="0"/>
              <a:t>capacity </a:t>
            </a:r>
            <a:r>
              <a:rPr lang="en-IE" dirty="0"/>
              <a:t>to deliver project.</a:t>
            </a:r>
            <a:r>
              <a:rPr lang="en-IE" u="sng" dirty="0"/>
              <a:t> </a:t>
            </a:r>
          </a:p>
          <a:p>
            <a:r>
              <a:rPr lang="en-IE" b="1" u="sng" dirty="0"/>
              <a:t>Show  Reach and collaboration</a:t>
            </a:r>
            <a:r>
              <a:rPr lang="en-IE" dirty="0"/>
              <a:t>?</a:t>
            </a:r>
          </a:p>
          <a:p>
            <a:r>
              <a:rPr lang="en-US" dirty="0"/>
              <a:t>State how </a:t>
            </a:r>
            <a:r>
              <a:rPr lang="en-US" b="1" dirty="0"/>
              <a:t>Outcomes</a:t>
            </a:r>
            <a:r>
              <a:rPr lang="en-US" dirty="0"/>
              <a:t> will be tracked.</a:t>
            </a:r>
          </a:p>
          <a:p>
            <a:r>
              <a:rPr lang="en-IE" dirty="0"/>
              <a:t>Understand Grantee </a:t>
            </a:r>
            <a:r>
              <a:rPr lang="en-IE" b="1" dirty="0"/>
              <a:t>point of view.</a:t>
            </a:r>
          </a:p>
          <a:p>
            <a:r>
              <a:rPr lang="en-IE" altLang="en-US" dirty="0"/>
              <a:t>Show results</a:t>
            </a:r>
            <a:r>
              <a:rPr lang="en-IE" altLang="en-US" b="1" dirty="0"/>
              <a:t> </a:t>
            </a:r>
            <a:r>
              <a:rPr lang="en-IE" altLang="en-US" b="1" u="sng" dirty="0"/>
              <a:t>they can Believe in</a:t>
            </a:r>
            <a:r>
              <a:rPr lang="en-IE" altLang="en-US" b="1" dirty="0"/>
              <a:t>! </a:t>
            </a:r>
          </a:p>
          <a:p>
            <a:pPr>
              <a:lnSpc>
                <a:spcPct val="150000"/>
              </a:lnSpc>
            </a:pPr>
            <a:r>
              <a:rPr lang="en-US" dirty="0"/>
              <a:t>Use clear </a:t>
            </a:r>
            <a:r>
              <a:rPr lang="en-US" b="1" dirty="0"/>
              <a:t>simple language , avoid Jargon.</a:t>
            </a:r>
          </a:p>
          <a:p>
            <a:r>
              <a:rPr lang="en-IE" altLang="en-US" dirty="0"/>
              <a:t> Write </a:t>
            </a:r>
            <a:r>
              <a:rPr lang="en-IE" altLang="en-US" sz="2800" b="1" dirty="0"/>
              <a:t>short confident sentences in </a:t>
            </a:r>
            <a:r>
              <a:rPr lang="en-IE" altLang="en-US" sz="2800" dirty="0"/>
              <a:t>clear </a:t>
            </a:r>
            <a:r>
              <a:rPr lang="en-IE" altLang="en-US" sz="2800" b="1" dirty="0"/>
              <a:t>language. </a:t>
            </a:r>
            <a:endParaRPr lang="en-IE" altLang="en-US" b="1" dirty="0"/>
          </a:p>
          <a:p>
            <a:r>
              <a:rPr lang="en-IE" altLang="en-US" dirty="0"/>
              <a:t>Use </a:t>
            </a:r>
            <a:r>
              <a:rPr lang="en-IE" altLang="en-US" b="1" dirty="0"/>
              <a:t>bullet points </a:t>
            </a:r>
            <a:r>
              <a:rPr lang="en-IE" altLang="en-US" dirty="0"/>
              <a:t>where possible. </a:t>
            </a:r>
          </a:p>
          <a:p>
            <a:r>
              <a:rPr lang="en-IE" dirty="0"/>
              <a:t>Show  any </a:t>
            </a:r>
            <a:r>
              <a:rPr lang="en-IE" b="1" dirty="0"/>
              <a:t>past performance </a:t>
            </a:r>
            <a:r>
              <a:rPr lang="en-IE" dirty="0"/>
              <a:t>and</a:t>
            </a:r>
            <a:r>
              <a:rPr lang="en-IE" b="1" dirty="0"/>
              <a:t> </a:t>
            </a:r>
            <a:r>
              <a:rPr lang="en-IE" dirty="0"/>
              <a:t> </a:t>
            </a:r>
            <a:r>
              <a:rPr lang="en-IE" b="1" dirty="0"/>
              <a:t>Achievements.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sz="3200" dirty="0"/>
          </a:p>
          <a:p>
            <a:pPr marL="0" indent="0">
              <a:buNone/>
            </a:pP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36146" y="260648"/>
            <a:ext cx="8312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Tips to make an Application win.</a:t>
            </a:r>
          </a:p>
        </p:txBody>
      </p:sp>
    </p:spTree>
    <p:extLst>
      <p:ext uri="{BB962C8B-B14F-4D97-AF65-F5344CB8AC3E}">
        <p14:creationId xmlns:p14="http://schemas.microsoft.com/office/powerpoint/2010/main" val="40778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994818"/>
            <a:ext cx="5796137" cy="486318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749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/>
              <a:t>Research by the Charity  Regulator.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u="sng" dirty="0"/>
              <a:t>Findings: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b="1" dirty="0"/>
              <a:t>300K</a:t>
            </a:r>
            <a:r>
              <a:rPr lang="en-GB" sz="2600" dirty="0"/>
              <a:t> </a:t>
            </a:r>
            <a:r>
              <a:rPr lang="en-GB" sz="2600" b="1" dirty="0"/>
              <a:t>Volunteers</a:t>
            </a:r>
            <a:r>
              <a:rPr lang="en-GB" sz="2600" dirty="0"/>
              <a:t> in </a:t>
            </a:r>
            <a:r>
              <a:rPr lang="en-GB" sz="2600" b="1" dirty="0"/>
              <a:t>not for profit sector.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dirty="0"/>
              <a:t>Average  </a:t>
            </a:r>
            <a:r>
              <a:rPr lang="en-GB" sz="2600" b="1" dirty="0"/>
              <a:t>hours worked  per week.                                    </a:t>
            </a:r>
            <a:r>
              <a:rPr lang="en-GB" sz="2800" b="1" dirty="0"/>
              <a:t>5 hrs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dirty="0"/>
              <a:t>Total  </a:t>
            </a:r>
            <a:r>
              <a:rPr lang="en-GB" sz="2600" b="1" dirty="0"/>
              <a:t>Volunteer  hours  </a:t>
            </a:r>
            <a:r>
              <a:rPr lang="en-GB" sz="2600" dirty="0"/>
              <a:t>worked </a:t>
            </a:r>
            <a:r>
              <a:rPr lang="en-GB" sz="2600" b="1" dirty="0"/>
              <a:t>per year</a:t>
            </a:r>
            <a:r>
              <a:rPr lang="en-GB" sz="2600" dirty="0"/>
              <a:t>.                       </a:t>
            </a:r>
            <a:r>
              <a:rPr lang="en-GB" sz="2800" b="1" dirty="0"/>
              <a:t>78M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b="1" dirty="0"/>
              <a:t>Value</a:t>
            </a:r>
            <a:r>
              <a:rPr lang="en-GB" sz="2600" dirty="0"/>
              <a:t> of Volunteering  using </a:t>
            </a:r>
            <a:r>
              <a:rPr lang="en-GB" sz="2600" b="1" dirty="0"/>
              <a:t>Min. wage  </a:t>
            </a:r>
            <a:r>
              <a:rPr lang="en-GB" sz="2800" b="1" dirty="0"/>
              <a:t>€12.70           €990M</a:t>
            </a:r>
            <a:endParaRPr lang="en-GB" sz="2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600" dirty="0"/>
              <a:t>Value using </a:t>
            </a:r>
            <a:r>
              <a:rPr lang="en-GB" sz="2600" b="1" dirty="0"/>
              <a:t>average  earnings  €29.82   (CSO).                </a:t>
            </a:r>
            <a:r>
              <a:rPr lang="en-GB" sz="2800" b="1" dirty="0"/>
              <a:t>€2,325M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dirty="0"/>
              <a:t>Average </a:t>
            </a:r>
            <a:r>
              <a:rPr lang="en-GB" sz="2600" b="1" dirty="0"/>
              <a:t>State funding % </a:t>
            </a:r>
            <a:r>
              <a:rPr lang="en-GB" sz="2600" dirty="0"/>
              <a:t>of </a:t>
            </a:r>
            <a:r>
              <a:rPr lang="en-GB" sz="2600" b="1" dirty="0"/>
              <a:t>not for profit Co’s.                      </a:t>
            </a:r>
            <a:r>
              <a:rPr lang="en-GB" sz="2800" b="1" dirty="0"/>
              <a:t>54%</a:t>
            </a:r>
            <a:r>
              <a:rPr lang="en-GB" sz="2600" b="1" dirty="0"/>
              <a:t> </a:t>
            </a:r>
          </a:p>
          <a:p>
            <a:endParaRPr lang="en-IE" sz="4000" dirty="0"/>
          </a:p>
          <a:p>
            <a:pPr marL="0" indent="0" algn="ctr">
              <a:lnSpc>
                <a:spcPct val="120000"/>
              </a:lnSpc>
              <a:buNone/>
            </a:pPr>
            <a:endParaRPr lang="en-IE" sz="3600" dirty="0"/>
          </a:p>
        </p:txBody>
      </p:sp>
      <p:sp>
        <p:nvSpPr>
          <p:cNvPr id="4" name="Rectangle 3"/>
          <p:cNvSpPr/>
          <p:nvPr/>
        </p:nvSpPr>
        <p:spPr>
          <a:xfrm>
            <a:off x="13855" y="20233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dirty="0">
                <a:solidFill>
                  <a:srgbClr val="002060"/>
                </a:solidFill>
                <a:latin typeface="Arial Black" panose="020B0A04020102020204" pitchFamily="34" charset="0"/>
              </a:rPr>
              <a:t>Promote </a:t>
            </a:r>
            <a:r>
              <a:rPr lang="en-IE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the</a:t>
            </a:r>
            <a:r>
              <a:rPr lang="en-IE" sz="3000" dirty="0">
                <a:solidFill>
                  <a:srgbClr val="002060"/>
                </a:solidFill>
                <a:latin typeface="Arial Black" panose="020B0A04020102020204" pitchFamily="34" charset="0"/>
              </a:rPr>
              <a:t> value </a:t>
            </a:r>
            <a:r>
              <a:rPr lang="en-IE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of your </a:t>
            </a:r>
            <a:r>
              <a:rPr lang="en-IE" sz="3000" dirty="0">
                <a:solidFill>
                  <a:srgbClr val="002060"/>
                </a:solidFill>
                <a:latin typeface="Arial Black" panose="020B0A04020102020204" pitchFamily="34" charset="0"/>
              </a:rPr>
              <a:t>Voluntary work.</a:t>
            </a:r>
          </a:p>
        </p:txBody>
      </p:sp>
    </p:spTree>
    <p:extLst>
      <p:ext uri="{BB962C8B-B14F-4D97-AF65-F5344CB8AC3E}">
        <p14:creationId xmlns:p14="http://schemas.microsoft.com/office/powerpoint/2010/main" val="109742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60241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E" altLang="en-US" sz="3600" b="1" dirty="0"/>
              <a:t>Outputs:  </a:t>
            </a:r>
            <a:r>
              <a:rPr lang="en-IE" altLang="en-US" sz="3200" dirty="0"/>
              <a:t>Quantity of what gets delivered. </a:t>
            </a:r>
            <a:r>
              <a:rPr lang="en-IE" altLang="en-US" sz="3600" b="1" dirty="0"/>
              <a:t>Outcomes</a:t>
            </a:r>
            <a:r>
              <a:rPr lang="en-IE" altLang="en-US" sz="3600" dirty="0"/>
              <a:t>: </a:t>
            </a:r>
            <a:r>
              <a:rPr lang="en-IE" altLang="en-US" sz="3200" dirty="0"/>
              <a:t>The difference made, and benefits </a:t>
            </a:r>
            <a:r>
              <a:rPr lang="en-IE" altLang="en-US" sz="3200" b="1" dirty="0"/>
              <a:t>achieved.</a:t>
            </a:r>
          </a:p>
          <a:p>
            <a:pPr>
              <a:lnSpc>
                <a:spcPct val="200000"/>
              </a:lnSpc>
            </a:pPr>
            <a:r>
              <a:rPr lang="en-IE" altLang="en-US" sz="3600" b="1" dirty="0"/>
              <a:t>Impact: </a:t>
            </a:r>
            <a:r>
              <a:rPr lang="en-IE" altLang="en-US" sz="3200" dirty="0"/>
              <a:t>Long term benefits achieved.</a:t>
            </a:r>
          </a:p>
          <a:p>
            <a:pPr>
              <a:lnSpc>
                <a:spcPct val="200000"/>
              </a:lnSpc>
            </a:pPr>
            <a:endParaRPr lang="en-GB" sz="2000" dirty="0"/>
          </a:p>
          <a:p>
            <a:endParaRPr lang="en-US" dirty="0"/>
          </a:p>
          <a:p>
            <a:pPr marL="0" indent="0">
              <a:buNone/>
            </a:pPr>
            <a:r>
              <a:rPr lang="en-GB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253480" y="556061"/>
            <a:ext cx="860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Understand  Outputs Outcomes &amp; Impacts.</a:t>
            </a:r>
          </a:p>
        </p:txBody>
      </p:sp>
    </p:spTree>
    <p:extLst>
      <p:ext uri="{BB962C8B-B14F-4D97-AF65-F5344CB8AC3E}">
        <p14:creationId xmlns:p14="http://schemas.microsoft.com/office/powerpoint/2010/main" val="41964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568374"/>
            <a:ext cx="8784976" cy="60289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b="1" dirty="0"/>
              <a:t>Company Structure and Governance 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b="1" dirty="0"/>
              <a:t>Programme staff/ Volunteers, Overheads – Rent, Materials, Training, Insurance.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dirty="0"/>
              <a:t>Who will </a:t>
            </a:r>
            <a:r>
              <a:rPr lang="en-IE" sz="2600" b="1" dirty="0"/>
              <a:t>manage</a:t>
            </a:r>
            <a:r>
              <a:rPr lang="en-IE" sz="2600" dirty="0"/>
              <a:t> programme.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dirty="0"/>
              <a:t>What</a:t>
            </a:r>
            <a:r>
              <a:rPr lang="en-IE" sz="2600" b="1" dirty="0"/>
              <a:t> </a:t>
            </a:r>
            <a:r>
              <a:rPr lang="en-IE" sz="2600" dirty="0"/>
              <a:t>funds  </a:t>
            </a:r>
            <a:r>
              <a:rPr lang="en-IE" sz="2600" b="1" u="sng" dirty="0"/>
              <a:t>will achieve</a:t>
            </a:r>
            <a:r>
              <a:rPr lang="en-IE" sz="2600" b="1" dirty="0"/>
              <a:t>.  (The Sell).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b="1" dirty="0"/>
              <a:t>Appendices: </a:t>
            </a:r>
            <a:r>
              <a:rPr lang="en-IE" sz="2600" dirty="0"/>
              <a:t> Details in separate attachments, such as:  </a:t>
            </a:r>
            <a:r>
              <a:rPr lang="en-IE" sz="2600" b="1" dirty="0"/>
              <a:t>Research, Achievements, Skills,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IE" sz="2600" b="1" dirty="0"/>
              <a:t>Detailed budget  clearly costed for project</a:t>
            </a:r>
            <a:r>
              <a:rPr lang="en-IE" sz="2800" b="1" dirty="0"/>
              <a:t>.  </a:t>
            </a:r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-164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Application  form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3094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760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altLang="en-US" dirty="0"/>
              <a:t>Collect  measurable </a:t>
            </a:r>
            <a:r>
              <a:rPr lang="en-IE" altLang="en-US" b="1" dirty="0"/>
              <a:t>information</a:t>
            </a:r>
            <a:r>
              <a:rPr lang="en-IE" altLang="en-US" dirty="0"/>
              <a:t> for activities, Create a simple  log. to track </a:t>
            </a:r>
            <a:r>
              <a:rPr lang="en-IE" altLang="en-US" b="1" dirty="0"/>
              <a:t>progress  weekly/monthly  ( numbers attended).</a:t>
            </a:r>
          </a:p>
          <a:p>
            <a:pPr>
              <a:lnSpc>
                <a:spcPct val="150000"/>
              </a:lnSpc>
            </a:pPr>
            <a:r>
              <a:rPr lang="en-IE" altLang="en-US" b="1" dirty="0"/>
              <a:t>Collate  results  to establish  the Outcomes. </a:t>
            </a:r>
          </a:p>
          <a:p>
            <a:pPr>
              <a:lnSpc>
                <a:spcPct val="150000"/>
              </a:lnSpc>
            </a:pPr>
            <a:r>
              <a:rPr lang="en-IE" altLang="en-US" dirty="0"/>
              <a:t>Show  </a:t>
            </a:r>
            <a:r>
              <a:rPr lang="en-IE" altLang="en-US" b="1" dirty="0"/>
              <a:t>valuation results to funders  in a log.</a:t>
            </a:r>
          </a:p>
          <a:p>
            <a:pPr>
              <a:lnSpc>
                <a:spcPct val="150000"/>
              </a:lnSpc>
            </a:pPr>
            <a:r>
              <a:rPr lang="en-IE" b="1" dirty="0"/>
              <a:t>How many people benefited</a:t>
            </a:r>
            <a:r>
              <a:rPr lang="en-IE" dirty="0"/>
              <a:t>  directly or indirectly. </a:t>
            </a:r>
            <a:r>
              <a:rPr lang="en-IE" sz="2800" b="1" dirty="0"/>
              <a:t>(Quantitive evaluation).</a:t>
            </a:r>
          </a:p>
          <a:p>
            <a:pPr>
              <a:lnSpc>
                <a:spcPct val="150000"/>
              </a:lnSpc>
            </a:pPr>
            <a:r>
              <a:rPr lang="en-IE" b="1" dirty="0"/>
              <a:t>The difference made to </a:t>
            </a:r>
            <a:r>
              <a:rPr lang="en-IE" dirty="0"/>
              <a:t> </a:t>
            </a:r>
            <a:r>
              <a:rPr lang="en-IE" b="1" dirty="0"/>
              <a:t>people’s lives. Ask Q’s &amp; Rate </a:t>
            </a:r>
            <a:r>
              <a:rPr lang="en-IE" sz="2800" b="1" dirty="0"/>
              <a:t>1-10 (Qualitive evaluation).</a:t>
            </a:r>
          </a:p>
          <a:p>
            <a:pPr>
              <a:lnSpc>
                <a:spcPct val="150000"/>
              </a:lnSpc>
            </a:pPr>
            <a:r>
              <a:rPr lang="en-IE" dirty="0"/>
              <a:t>Provide </a:t>
            </a:r>
            <a:r>
              <a:rPr lang="en-IE" sz="2800" dirty="0"/>
              <a:t>a </a:t>
            </a:r>
            <a:r>
              <a:rPr lang="en-IE" sz="2800" b="1" dirty="0"/>
              <a:t>breakdown</a:t>
            </a:r>
            <a:r>
              <a:rPr lang="en-IE" sz="2800" dirty="0"/>
              <a:t> </a:t>
            </a:r>
            <a:r>
              <a:rPr lang="en-IE" dirty="0"/>
              <a:t>of costs and Show  </a:t>
            </a:r>
            <a:r>
              <a:rPr lang="en-IE" b="1" dirty="0"/>
              <a:t>key lessons learned.</a:t>
            </a:r>
          </a:p>
          <a:p>
            <a:pPr>
              <a:lnSpc>
                <a:spcPct val="150000"/>
              </a:lnSpc>
            </a:pPr>
            <a:endParaRPr lang="en-GB" altLang="en-US" sz="2800" b="1" dirty="0"/>
          </a:p>
          <a:p>
            <a:endParaRPr lang="en-GB" sz="2800" dirty="0"/>
          </a:p>
          <a:p>
            <a:endParaRPr lang="en-US" dirty="0"/>
          </a:p>
          <a:p>
            <a:r>
              <a:rPr lang="en-GB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179512" y="439846"/>
            <a:ext cx="887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How to Evaluate your Projects.</a:t>
            </a:r>
            <a:endParaRPr lang="en-IE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C:\Documents and Settings\sheila.CHDOMAIN\Local Settings\Temporary Internet Files\Content.IE5\5DAPIYBC\MM90028302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30096"/>
            <a:ext cx="1237269" cy="100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91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ning characteristics Clear and significant needs Clear connection to grantor intentions Clear connection to strategic p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794035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63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15E1-6652-9B51-C677-C2089341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64096"/>
          </a:xfrm>
        </p:spPr>
        <p:txBody>
          <a:bodyPr>
            <a:noAutofit/>
          </a:bodyPr>
          <a:lstStyle/>
          <a:p>
            <a:pPr algn="ctr"/>
            <a:r>
              <a:rPr lang="en-IE" sz="3200" b="1" dirty="0">
                <a:latin typeface="Arial Black" panose="020B0A04020102020204" pitchFamily="34" charset="0"/>
              </a:rPr>
              <a:t> 5 Losing  characteristics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03BB1-33C2-028B-A06E-A7077CDF5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36712"/>
            <a:ext cx="720080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8775" y="989012"/>
            <a:ext cx="8785225" cy="56803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E" altLang="en-US" dirty="0"/>
              <a:t>“</a:t>
            </a:r>
            <a:r>
              <a:rPr lang="en-IE" altLang="en-US" sz="3200" dirty="0"/>
              <a:t>A </a:t>
            </a:r>
            <a:r>
              <a:rPr lang="en-IE" altLang="en-US" sz="3200" b="1" dirty="0"/>
              <a:t>thoughtful </a:t>
            </a:r>
            <a:r>
              <a:rPr lang="en-IE" altLang="en-US" sz="3200" dirty="0"/>
              <a:t>and </a:t>
            </a:r>
            <a:r>
              <a:rPr lang="en-IE" altLang="en-US" sz="3200" b="1" dirty="0"/>
              <a:t>honest application always</a:t>
            </a:r>
            <a:r>
              <a:rPr lang="en-IE" altLang="en-US" sz="3200" dirty="0"/>
              <a:t> </a:t>
            </a:r>
            <a:r>
              <a:rPr lang="en-IE" altLang="en-US" sz="3200" b="1" dirty="0"/>
              <a:t>stands out </a:t>
            </a:r>
            <a:r>
              <a:rPr lang="en-IE" altLang="en-US" sz="3200" dirty="0"/>
              <a:t>in the crowd!.. It </a:t>
            </a:r>
            <a:r>
              <a:rPr lang="en-IE" altLang="en-US" sz="3200" b="1" dirty="0"/>
              <a:t>isn’t a hurried </a:t>
            </a:r>
            <a:r>
              <a:rPr lang="en-IE" altLang="en-US" sz="3200" dirty="0"/>
              <a:t>and </a:t>
            </a:r>
            <a:r>
              <a:rPr lang="en-IE" altLang="en-US" sz="3200" b="1" dirty="0"/>
              <a:t>last-minute dash, </a:t>
            </a:r>
            <a:r>
              <a:rPr lang="en-IE" altLang="en-US" sz="3200" dirty="0"/>
              <a:t>to meet our </a:t>
            </a:r>
            <a:r>
              <a:rPr lang="en-IE" altLang="en-US" sz="3200" b="1" dirty="0"/>
              <a:t>deadlines</a:t>
            </a:r>
            <a:r>
              <a:rPr lang="en-IE" altLang="en-US" sz="3200" dirty="0"/>
              <a:t> with something </a:t>
            </a:r>
            <a:r>
              <a:rPr lang="en-IE" altLang="en-US" sz="3200" b="1" dirty="0"/>
              <a:t>dreamed up overnight.</a:t>
            </a:r>
            <a:r>
              <a:rPr lang="en-IE" altLang="en-US" sz="3200" dirty="0"/>
              <a:t> It is a </a:t>
            </a:r>
            <a:r>
              <a:rPr lang="en-IE" altLang="en-US" sz="3200" b="1" u="sng" dirty="0"/>
              <a:t>serious</a:t>
            </a:r>
            <a:r>
              <a:rPr lang="en-IE" altLang="en-US" sz="3200" b="1" dirty="0"/>
              <a:t> and </a:t>
            </a:r>
            <a:r>
              <a:rPr lang="en-IE" altLang="en-US" sz="3200" b="1" u="sng" dirty="0"/>
              <a:t>sincere </a:t>
            </a:r>
            <a:r>
              <a:rPr lang="en-IE" altLang="en-US" sz="3200" b="1" dirty="0"/>
              <a:t>attempt</a:t>
            </a:r>
            <a:r>
              <a:rPr lang="en-IE" altLang="en-US" sz="3200" dirty="0"/>
              <a:t> by your </a:t>
            </a:r>
            <a:r>
              <a:rPr lang="en-IE" altLang="en-US" sz="3200" b="1" dirty="0"/>
              <a:t>organisation</a:t>
            </a:r>
            <a:r>
              <a:rPr lang="en-IE" altLang="en-US" sz="3200" dirty="0"/>
              <a:t> to use its </a:t>
            </a:r>
            <a:r>
              <a:rPr lang="en-IE" altLang="en-US" sz="3200" b="1" u="sng" dirty="0"/>
              <a:t>experience</a:t>
            </a:r>
            <a:r>
              <a:rPr lang="en-IE" altLang="en-US" sz="3200" b="1" dirty="0"/>
              <a:t> and </a:t>
            </a:r>
            <a:r>
              <a:rPr lang="en-IE" altLang="en-US" sz="3200" b="1" u="sng" dirty="0"/>
              <a:t>skill</a:t>
            </a:r>
            <a:r>
              <a:rPr lang="en-IE" altLang="en-US" sz="3200" b="1" dirty="0"/>
              <a:t> </a:t>
            </a:r>
            <a:r>
              <a:rPr lang="en-IE" altLang="en-US" sz="3200" dirty="0"/>
              <a:t>to </a:t>
            </a:r>
            <a:r>
              <a:rPr lang="en-IE" altLang="en-US" sz="3200" b="1" dirty="0"/>
              <a:t>make </a:t>
            </a:r>
            <a:r>
              <a:rPr lang="en-IE" altLang="en-US" sz="3200" b="1" u="sng" dirty="0"/>
              <a:t>a positive difference</a:t>
            </a:r>
            <a:r>
              <a:rPr lang="en-IE" altLang="en-US" sz="3200" b="1" dirty="0"/>
              <a:t> </a:t>
            </a:r>
            <a:r>
              <a:rPr lang="en-IE" altLang="en-US" sz="3200" dirty="0"/>
              <a:t>where </a:t>
            </a:r>
            <a:r>
              <a:rPr lang="en-IE" altLang="en-US" sz="3200" b="1" dirty="0"/>
              <a:t>it is </a:t>
            </a:r>
            <a:r>
              <a:rPr lang="en-IE" altLang="en-US" sz="3200" b="1" u="sng" dirty="0"/>
              <a:t>needed</a:t>
            </a:r>
            <a:r>
              <a:rPr lang="en-IE" altLang="en-US" sz="3200" u="sng" dirty="0"/>
              <a:t>”</a:t>
            </a:r>
            <a:r>
              <a:rPr lang="en-IE" altLang="en-US" sz="3200" dirty="0"/>
              <a:t>. </a:t>
            </a:r>
            <a:r>
              <a:rPr lang="en-IE" altLang="en-US" sz="1600" b="1" dirty="0"/>
              <a:t>Children in Need Grant</a:t>
            </a:r>
            <a:endParaRPr lang="en-IE" sz="3600" b="1" dirty="0"/>
          </a:p>
          <a:p>
            <a:pPr>
              <a:buNone/>
            </a:pPr>
            <a:endParaRPr lang="en-IE" sz="3200" b="1" dirty="0"/>
          </a:p>
          <a:p>
            <a:endParaRPr lang="en-US" sz="32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404664"/>
            <a:ext cx="8775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Example of a winning proposal. </a:t>
            </a:r>
          </a:p>
        </p:txBody>
      </p:sp>
    </p:spTree>
    <p:extLst>
      <p:ext uri="{BB962C8B-B14F-4D97-AF65-F5344CB8AC3E}">
        <p14:creationId xmlns:p14="http://schemas.microsoft.com/office/powerpoint/2010/main" val="189639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92696"/>
            <a:ext cx="8919904" cy="5904656"/>
          </a:xfrm>
        </p:spPr>
        <p:txBody>
          <a:bodyPr>
            <a:noAutofit/>
          </a:bodyPr>
          <a:lstStyle/>
          <a:p>
            <a:r>
              <a:rPr lang="en-IE" sz="3200" dirty="0"/>
              <a:t>Reviewed by </a:t>
            </a:r>
            <a:r>
              <a:rPr lang="en-IE" sz="3200" b="1" dirty="0"/>
              <a:t>experts in the area.</a:t>
            </a:r>
          </a:p>
          <a:p>
            <a:r>
              <a:rPr lang="en-IE" sz="3200" b="1" dirty="0"/>
              <a:t>Assessed against criteria scoring matrix.</a:t>
            </a:r>
          </a:p>
          <a:p>
            <a:pPr lvl="1"/>
            <a:r>
              <a:rPr lang="en-IE" sz="3200" b="1" dirty="0"/>
              <a:t>Suitability.</a:t>
            </a:r>
          </a:p>
          <a:p>
            <a:pPr lvl="1"/>
            <a:r>
              <a:rPr lang="en-IE" sz="3200" b="1" dirty="0"/>
              <a:t>Circumstances.</a:t>
            </a:r>
          </a:p>
          <a:p>
            <a:pPr lvl="1"/>
            <a:r>
              <a:rPr lang="en-IE" sz="3200" b="1" dirty="0"/>
              <a:t>Purpose.</a:t>
            </a:r>
          </a:p>
          <a:p>
            <a:pPr lvl="1"/>
            <a:r>
              <a:rPr lang="en-IE" sz="3200" b="1" dirty="0"/>
              <a:t>Impact.</a:t>
            </a:r>
          </a:p>
          <a:p>
            <a:pPr lvl="1"/>
            <a:r>
              <a:rPr lang="en-IE" sz="3200" b="1" dirty="0"/>
              <a:t>Innovation.</a:t>
            </a:r>
          </a:p>
          <a:p>
            <a:pPr lvl="1"/>
            <a:r>
              <a:rPr lang="en-IE" sz="3200" b="1" dirty="0"/>
              <a:t>VFM  (Value for money).</a:t>
            </a:r>
          </a:p>
          <a:p>
            <a:r>
              <a:rPr lang="en-IE" sz="3200" dirty="0"/>
              <a:t>Look for feedback if unsuccessful.</a:t>
            </a:r>
          </a:p>
          <a:p>
            <a:pPr marL="0" indent="0">
              <a:buNone/>
            </a:pPr>
            <a:r>
              <a:rPr lang="en-US" sz="3200" b="1" i="1" dirty="0"/>
              <a:t>Real work begins when the grant is awarded.</a:t>
            </a:r>
          </a:p>
          <a:p>
            <a:endParaRPr lang="en-IE" sz="3600" dirty="0"/>
          </a:p>
          <a:p>
            <a:endParaRPr lang="en-US" sz="3600" dirty="0"/>
          </a:p>
          <a:p>
            <a:endParaRPr lang="en-US" sz="2800" dirty="0"/>
          </a:p>
          <a:p>
            <a:pPr>
              <a:lnSpc>
                <a:spcPct val="120000"/>
              </a:lnSpc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How Applications are Assessed.</a:t>
            </a:r>
          </a:p>
        </p:txBody>
      </p:sp>
    </p:spTree>
    <p:extLst>
      <p:ext uri="{BB962C8B-B14F-4D97-AF65-F5344CB8AC3E}">
        <p14:creationId xmlns:p14="http://schemas.microsoft.com/office/powerpoint/2010/main" val="4284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32648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/>
              <a:t>How to access Grants /Funding.</a:t>
            </a:r>
          </a:p>
          <a:p>
            <a:r>
              <a:rPr lang="en-US" sz="4600" b="1" dirty="0"/>
              <a:t>Grants available.</a:t>
            </a:r>
          </a:p>
          <a:p>
            <a:r>
              <a:rPr lang="en-US" sz="4600" b="1" dirty="0"/>
              <a:t>Tips for successful  Application.</a:t>
            </a:r>
          </a:p>
          <a:p>
            <a:r>
              <a:rPr lang="en-US" sz="4600" b="1" dirty="0"/>
              <a:t>What Funders look for.</a:t>
            </a:r>
          </a:p>
          <a:p>
            <a:r>
              <a:rPr lang="en-US" sz="4600" b="1" dirty="0"/>
              <a:t>How</a:t>
            </a:r>
            <a:r>
              <a:rPr lang="en-US" sz="4600" dirty="0"/>
              <a:t> </a:t>
            </a:r>
            <a:r>
              <a:rPr lang="en-US" sz="4600" b="1" dirty="0"/>
              <a:t>Applications</a:t>
            </a:r>
            <a:r>
              <a:rPr lang="en-US" sz="4600" dirty="0"/>
              <a:t> are </a:t>
            </a:r>
            <a:r>
              <a:rPr lang="en-US" sz="4600" b="1" dirty="0"/>
              <a:t>assessed.</a:t>
            </a:r>
          </a:p>
          <a:p>
            <a:r>
              <a:rPr lang="en-IE" sz="4600" b="1" dirty="0"/>
              <a:t>Characteristics</a:t>
            </a:r>
            <a:r>
              <a:rPr lang="en-IE" sz="4600" dirty="0"/>
              <a:t> of a </a:t>
            </a:r>
            <a:r>
              <a:rPr lang="en-IE" sz="4600" b="1" dirty="0"/>
              <a:t>Winning Proposal.</a:t>
            </a:r>
            <a:endParaRPr lang="en-US" sz="4600" b="1" dirty="0"/>
          </a:p>
          <a:p>
            <a:r>
              <a:rPr lang="en-IE" sz="4600" b="1" dirty="0"/>
              <a:t>Rules for writing  grant applications.</a:t>
            </a:r>
          </a:p>
          <a:p>
            <a:r>
              <a:rPr lang="en-IE" sz="4600" b="1" dirty="0"/>
              <a:t>READ …Grant Application  forms.</a:t>
            </a:r>
          </a:p>
          <a:p>
            <a:r>
              <a:rPr lang="en-US" sz="4600" b="1" dirty="0"/>
              <a:t>How to measure  value </a:t>
            </a:r>
            <a:r>
              <a:rPr lang="en-US" sz="4600" dirty="0"/>
              <a:t>of </a:t>
            </a:r>
            <a:r>
              <a:rPr lang="en-US" sz="4600" b="1" dirty="0"/>
              <a:t>Voluntary work.</a:t>
            </a:r>
          </a:p>
          <a:p>
            <a:r>
              <a:rPr lang="en-US" sz="4600" b="1" dirty="0"/>
              <a:t>How work is measured – Outcomes.</a:t>
            </a:r>
          </a:p>
          <a:p>
            <a:r>
              <a:rPr lang="en-IE" sz="4600" dirty="0"/>
              <a:t>Why</a:t>
            </a:r>
            <a:r>
              <a:rPr lang="en-IE" sz="4600" b="1" dirty="0"/>
              <a:t> applications  fail. </a:t>
            </a:r>
          </a:p>
          <a:p>
            <a:r>
              <a:rPr lang="en-IE" sz="4600" dirty="0"/>
              <a:t> </a:t>
            </a:r>
            <a:r>
              <a:rPr lang="en-IE" sz="4600" b="1" dirty="0"/>
              <a:t>Why Funders Give  </a:t>
            </a:r>
            <a:r>
              <a:rPr lang="en-IE" sz="4600" dirty="0"/>
              <a:t>&amp; </a:t>
            </a:r>
            <a:r>
              <a:rPr lang="en-IE" sz="4600" b="1" dirty="0"/>
              <a:t> Stop Giving.</a:t>
            </a:r>
          </a:p>
          <a:p>
            <a:r>
              <a:rPr lang="en-IE" sz="4600" b="1" dirty="0"/>
              <a:t>Funding regulation.</a:t>
            </a:r>
          </a:p>
          <a:p>
            <a:endParaRPr lang="en-IE" sz="4600" b="1" dirty="0"/>
          </a:p>
          <a:p>
            <a:pPr lvl="0"/>
            <a:endParaRPr lang="en-US" sz="4600" dirty="0"/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51521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600" dirty="0">
                <a:solidFill>
                  <a:srgbClr val="002060"/>
                </a:solidFill>
                <a:latin typeface="Arial Black" panose="020B0A04020102020204" pitchFamily="34" charset="0"/>
              </a:rPr>
              <a:t>Presentation will cover</a:t>
            </a:r>
          </a:p>
        </p:txBody>
      </p:sp>
    </p:spTree>
    <p:extLst>
      <p:ext uri="{BB962C8B-B14F-4D97-AF65-F5344CB8AC3E}">
        <p14:creationId xmlns:p14="http://schemas.microsoft.com/office/powerpoint/2010/main" val="2864215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3200" b="1" dirty="0"/>
              <a:t>They want </a:t>
            </a:r>
            <a:r>
              <a:rPr lang="en-GB" altLang="en-US" sz="3200" dirty="0"/>
              <a:t>you to </a:t>
            </a:r>
            <a:r>
              <a:rPr lang="en-GB" altLang="en-US" sz="3200" b="1" dirty="0"/>
              <a:t>secure  </a:t>
            </a:r>
            <a:r>
              <a:rPr lang="en-GB" altLang="en-US" sz="3200" dirty="0"/>
              <a:t>the</a:t>
            </a:r>
            <a:r>
              <a:rPr lang="en-GB" altLang="en-US" sz="3200" b="1" dirty="0"/>
              <a:t> Grant.</a:t>
            </a:r>
          </a:p>
          <a:p>
            <a:pPr>
              <a:lnSpc>
                <a:spcPct val="150000"/>
              </a:lnSpc>
            </a:pPr>
            <a:r>
              <a:rPr lang="en-IE" altLang="en-US" sz="3200" b="1" dirty="0"/>
              <a:t>Why you need  </a:t>
            </a:r>
            <a:r>
              <a:rPr lang="en-IE" altLang="en-US" sz="3200" dirty="0"/>
              <a:t>the </a:t>
            </a:r>
            <a:r>
              <a:rPr lang="en-IE" altLang="en-US" sz="3200" b="1" dirty="0"/>
              <a:t>money</a:t>
            </a:r>
            <a:r>
              <a:rPr lang="en-IE" altLang="en-US" sz="3200" dirty="0"/>
              <a:t> and can </a:t>
            </a:r>
            <a:r>
              <a:rPr lang="en-IE" altLang="en-US" sz="3200" b="1" u="sng" dirty="0"/>
              <a:t>be trusted </a:t>
            </a:r>
            <a:r>
              <a:rPr lang="en-IE" altLang="en-US" sz="3200" b="1" dirty="0"/>
              <a:t>to spend it.</a:t>
            </a:r>
            <a:endParaRPr lang="en-GB" altLang="en-US" sz="3200" b="1" dirty="0"/>
          </a:p>
          <a:p>
            <a:pPr>
              <a:lnSpc>
                <a:spcPct val="150000"/>
              </a:lnSpc>
            </a:pPr>
            <a:r>
              <a:rPr lang="en-IE" altLang="en-US" sz="3200" dirty="0"/>
              <a:t>Understand your </a:t>
            </a:r>
            <a:r>
              <a:rPr lang="en-IE" altLang="en-US" sz="3200" b="1" dirty="0"/>
              <a:t>strengths. </a:t>
            </a:r>
            <a:r>
              <a:rPr lang="en-IE" altLang="en-U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n-IE" altLang="en-US" sz="3200" dirty="0"/>
              <a:t>To see a </a:t>
            </a:r>
            <a:r>
              <a:rPr lang="en-IE" altLang="en-US" sz="3200" b="1" dirty="0"/>
              <a:t>Change </a:t>
            </a:r>
            <a:r>
              <a:rPr lang="en-IE" altLang="en-US" sz="3200" b="1" u="sng" dirty="0"/>
              <a:t>they can Believe in</a:t>
            </a:r>
            <a:r>
              <a:rPr lang="en-IE" altLang="en-US" sz="3200" b="1" dirty="0"/>
              <a:t>!  Outcomes, </a:t>
            </a:r>
            <a:endParaRPr lang="en-GB" altLang="en-US" sz="3200" b="1" u="sng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US" sz="2800" dirty="0"/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436145" y="648013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</a:rPr>
              <a:t>What Grant Organisation want.</a:t>
            </a:r>
            <a:endParaRPr lang="en-IE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94945"/>
            <a:ext cx="9036496" cy="60184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State </a:t>
            </a:r>
            <a:r>
              <a:rPr lang="en-US" b="1" dirty="0"/>
              <a:t>the</a:t>
            </a:r>
            <a:r>
              <a:rPr lang="en-US" sz="2800" b="1" dirty="0"/>
              <a:t> </a:t>
            </a:r>
            <a:r>
              <a:rPr lang="en-US" sz="2800" b="1" u="sng" dirty="0"/>
              <a:t>need </a:t>
            </a:r>
            <a:r>
              <a:rPr lang="en-US" sz="2800" b="1" dirty="0"/>
              <a:t> </a:t>
            </a:r>
            <a:r>
              <a:rPr lang="en-US" b="1" dirty="0"/>
              <a:t>and use compelling  Imagery.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How do </a:t>
            </a:r>
            <a:r>
              <a:rPr lang="en-US" b="1" dirty="0"/>
              <a:t>you</a:t>
            </a:r>
            <a:r>
              <a:rPr lang="en-US" dirty="0"/>
              <a:t> </a:t>
            </a:r>
            <a:r>
              <a:rPr lang="en-US" b="1" dirty="0"/>
              <a:t>know</a:t>
            </a:r>
            <a:r>
              <a:rPr lang="en-US" dirty="0"/>
              <a:t> the </a:t>
            </a:r>
            <a:r>
              <a:rPr lang="en-US" b="1" dirty="0"/>
              <a:t>need exists. </a:t>
            </a:r>
            <a:r>
              <a:rPr lang="en-US" b="1" u="sng" dirty="0"/>
              <a:t>Provide research.</a:t>
            </a:r>
          </a:p>
          <a:p>
            <a:pPr>
              <a:lnSpc>
                <a:spcPct val="150000"/>
              </a:lnSpc>
            </a:pPr>
            <a:r>
              <a:rPr lang="en-IE" dirty="0"/>
              <a:t>How does this </a:t>
            </a:r>
            <a:r>
              <a:rPr lang="en-IE" sz="2800" b="1" dirty="0"/>
              <a:t>fit</a:t>
            </a:r>
            <a:r>
              <a:rPr lang="en-IE" dirty="0"/>
              <a:t> with other work </a:t>
            </a:r>
            <a:r>
              <a:rPr lang="en-IE" b="1" dirty="0"/>
              <a:t>in  your area</a:t>
            </a:r>
            <a:r>
              <a:rPr lang="en-IE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 State what company </a:t>
            </a:r>
            <a:r>
              <a:rPr lang="en-US" b="1" dirty="0"/>
              <a:t>would look like </a:t>
            </a:r>
            <a:r>
              <a:rPr lang="en-US" dirty="0"/>
              <a:t>if the </a:t>
            </a:r>
            <a:r>
              <a:rPr lang="en-US" b="1" dirty="0"/>
              <a:t>need was met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Invite </a:t>
            </a:r>
            <a:r>
              <a:rPr lang="en-US" sz="2800" b="1" dirty="0"/>
              <a:t>donor</a:t>
            </a:r>
            <a:r>
              <a:rPr lang="en-US" dirty="0"/>
              <a:t> to visit your facility.</a:t>
            </a:r>
          </a:p>
          <a:p>
            <a:pPr>
              <a:lnSpc>
                <a:spcPct val="150000"/>
              </a:lnSpc>
            </a:pPr>
            <a:r>
              <a:rPr lang="en-US" dirty="0"/>
              <a:t>State how </a:t>
            </a:r>
            <a:r>
              <a:rPr lang="en-US" b="1" dirty="0"/>
              <a:t>Outcome</a:t>
            </a:r>
            <a:r>
              <a:rPr lang="en-US" dirty="0"/>
              <a:t> will be </a:t>
            </a:r>
            <a:r>
              <a:rPr lang="en-US" b="1" dirty="0"/>
              <a:t>tracked (not difficult).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 </a:t>
            </a:r>
            <a:r>
              <a:rPr lang="en-US" b="1" dirty="0"/>
              <a:t>cause</a:t>
            </a:r>
            <a:r>
              <a:rPr lang="en-US" dirty="0"/>
              <a:t> and show a </a:t>
            </a:r>
            <a:r>
              <a:rPr lang="en-US" b="1" dirty="0"/>
              <a:t>cause and effect example.</a:t>
            </a:r>
          </a:p>
          <a:p>
            <a:endParaRPr lang="en-GB" dirty="0"/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12722" y="263550"/>
            <a:ext cx="91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Tactics:  Make a case with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3379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836712"/>
            <a:ext cx="8784976" cy="6021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800" dirty="0"/>
              <a:t>How many </a:t>
            </a:r>
            <a:r>
              <a:rPr lang="en-IE" sz="2800" b="1" dirty="0"/>
              <a:t>people benefited  directly or indirectly </a:t>
            </a:r>
            <a:r>
              <a:rPr lang="en-IE" sz="2800" dirty="0"/>
              <a:t>from this </a:t>
            </a:r>
            <a:r>
              <a:rPr lang="en-IE" sz="2800" b="1" dirty="0"/>
              <a:t>grant.</a:t>
            </a:r>
          </a:p>
          <a:p>
            <a:pPr>
              <a:lnSpc>
                <a:spcPct val="150000"/>
              </a:lnSpc>
            </a:pPr>
            <a:r>
              <a:rPr lang="en-IE" sz="2800" dirty="0"/>
              <a:t>What is </a:t>
            </a:r>
            <a:r>
              <a:rPr lang="en-IE" sz="2800" b="1" dirty="0"/>
              <a:t>different in people’s lives </a:t>
            </a:r>
            <a:r>
              <a:rPr lang="en-IE" sz="2800" dirty="0"/>
              <a:t>as a result.</a:t>
            </a:r>
          </a:p>
          <a:p>
            <a:pPr>
              <a:lnSpc>
                <a:spcPct val="150000"/>
              </a:lnSpc>
            </a:pPr>
            <a:r>
              <a:rPr lang="en-IE" sz="2800" b="1" dirty="0"/>
              <a:t>Provide a breakdown of all the costs involved.</a:t>
            </a:r>
          </a:p>
          <a:p>
            <a:pPr>
              <a:lnSpc>
                <a:spcPct val="150000"/>
              </a:lnSpc>
            </a:pPr>
            <a:r>
              <a:rPr lang="en-IE" sz="2800" b="1" dirty="0"/>
              <a:t>What were the highlights of the project.</a:t>
            </a:r>
          </a:p>
          <a:p>
            <a:pPr>
              <a:lnSpc>
                <a:spcPct val="150000"/>
              </a:lnSpc>
            </a:pPr>
            <a:r>
              <a:rPr lang="en-IE" sz="2800" b="1" dirty="0"/>
              <a:t>What were the key lessons learned.</a:t>
            </a:r>
          </a:p>
          <a:p>
            <a:pPr>
              <a:lnSpc>
                <a:spcPct val="150000"/>
              </a:lnSpc>
            </a:pPr>
            <a:r>
              <a:rPr lang="en-IE" sz="2800" b="1" dirty="0"/>
              <a:t>Provide photos, videos, testimonials. 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/>
              <a:t> </a:t>
            </a:r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-164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Guide to write an outcome report. </a:t>
            </a:r>
          </a:p>
        </p:txBody>
      </p:sp>
    </p:spTree>
    <p:extLst>
      <p:ext uri="{BB962C8B-B14F-4D97-AF65-F5344CB8AC3E}">
        <p14:creationId xmlns:p14="http://schemas.microsoft.com/office/powerpoint/2010/main" val="8117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52446"/>
            <a:ext cx="8919904" cy="5916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altLang="en-US" sz="2800" b="1" dirty="0"/>
              <a:t>Outcome Reports  required.</a:t>
            </a:r>
          </a:p>
          <a:p>
            <a:pPr>
              <a:lnSpc>
                <a:spcPct val="150000"/>
              </a:lnSpc>
            </a:pPr>
            <a:r>
              <a:rPr lang="en-IE" altLang="en-US" sz="2800" dirty="0"/>
              <a:t>Part of </a:t>
            </a:r>
            <a:r>
              <a:rPr lang="en-IE" altLang="en-US" sz="2800" b="1" dirty="0"/>
              <a:t>grant</a:t>
            </a:r>
            <a:r>
              <a:rPr lang="en-IE" altLang="en-US" sz="2800" dirty="0"/>
              <a:t> may be </a:t>
            </a:r>
            <a:r>
              <a:rPr lang="en-IE" altLang="en-US" sz="2800" b="1" dirty="0"/>
              <a:t>withheld</a:t>
            </a:r>
            <a:r>
              <a:rPr lang="en-IE" altLang="en-US" sz="2800" dirty="0"/>
              <a:t>  until  project completed.</a:t>
            </a:r>
          </a:p>
          <a:p>
            <a:pPr>
              <a:lnSpc>
                <a:spcPct val="150000"/>
              </a:lnSpc>
            </a:pPr>
            <a:r>
              <a:rPr lang="en-IE" altLang="en-US" sz="2800" dirty="0"/>
              <a:t> Show </a:t>
            </a:r>
            <a:r>
              <a:rPr lang="en-IE" altLang="en-US" sz="2800" b="1" dirty="0"/>
              <a:t>logo of state body </a:t>
            </a:r>
            <a:r>
              <a:rPr lang="en-IE" altLang="en-US" sz="2800" dirty="0"/>
              <a:t>in publications.</a:t>
            </a:r>
          </a:p>
          <a:p>
            <a:pPr>
              <a:lnSpc>
                <a:spcPct val="150000"/>
              </a:lnSpc>
            </a:pPr>
            <a:r>
              <a:rPr lang="en-IE" altLang="en-US" sz="2800" b="1" dirty="0"/>
              <a:t>Evaluations </a:t>
            </a:r>
            <a:r>
              <a:rPr lang="en-IE" altLang="en-US" sz="2800" dirty="0"/>
              <a:t>and some </a:t>
            </a:r>
            <a:r>
              <a:rPr lang="en-IE" altLang="en-US" sz="2800" b="1" dirty="0"/>
              <a:t>audits </a:t>
            </a:r>
            <a:r>
              <a:rPr lang="en-IE" altLang="en-US" sz="2800" dirty="0"/>
              <a:t>conducted on an annual basis. </a:t>
            </a:r>
          </a:p>
          <a:p>
            <a:pPr>
              <a:lnSpc>
                <a:spcPct val="150000"/>
              </a:lnSpc>
            </a:pPr>
            <a:r>
              <a:rPr lang="en-IE" altLang="en-US" sz="2800" dirty="0"/>
              <a:t>Your co-operation is requested, if you are selected for a visit. 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Reporting to a State body.</a:t>
            </a:r>
            <a:endParaRPr lang="en-IE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4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752446"/>
            <a:ext cx="8784976" cy="5916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altLang="en-US" sz="2800" b="1" dirty="0">
                <a:latin typeface="Candara(Body)"/>
              </a:rPr>
              <a:t>Short sentences </a:t>
            </a:r>
            <a:r>
              <a:rPr lang="en-IE" altLang="en-US" sz="2800" dirty="0">
                <a:latin typeface="Candara(Body)"/>
              </a:rPr>
              <a:t>in </a:t>
            </a:r>
            <a:r>
              <a:rPr lang="en-IE" altLang="en-US" sz="2800" b="1" dirty="0">
                <a:latin typeface="Candara(Body)"/>
              </a:rPr>
              <a:t>confident language.</a:t>
            </a:r>
          </a:p>
          <a:p>
            <a:pPr>
              <a:lnSpc>
                <a:spcPct val="150000"/>
              </a:lnSpc>
            </a:pPr>
            <a:r>
              <a:rPr lang="en-IE" altLang="en-US" sz="2800" dirty="0">
                <a:latin typeface="Candara(Body)"/>
              </a:rPr>
              <a:t>Avoid </a:t>
            </a:r>
            <a:r>
              <a:rPr lang="en-IE" altLang="en-US" sz="2800" b="1" dirty="0">
                <a:latin typeface="Candara(Body)"/>
              </a:rPr>
              <a:t>jargon, “everybody knows</a:t>
            </a:r>
            <a:r>
              <a:rPr lang="en-IE" altLang="en-US" sz="2800" dirty="0">
                <a:latin typeface="Candara(Body)"/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en-IE" altLang="en-US" sz="2800" dirty="0">
                <a:latin typeface="Candara(Body)"/>
              </a:rPr>
              <a:t>Be </a:t>
            </a:r>
            <a:r>
              <a:rPr lang="en-IE" altLang="en-US" sz="2800" b="1" dirty="0">
                <a:latin typeface="Candara(Body)"/>
              </a:rPr>
              <a:t>clear and logical.</a:t>
            </a:r>
          </a:p>
          <a:p>
            <a:pPr>
              <a:lnSpc>
                <a:spcPct val="150000"/>
              </a:lnSpc>
            </a:pPr>
            <a:r>
              <a:rPr lang="en-IE" altLang="en-US" sz="2800" b="1" dirty="0">
                <a:latin typeface="Candara(Body)"/>
              </a:rPr>
              <a:t>Write for reader</a:t>
            </a:r>
            <a:r>
              <a:rPr lang="en-IE" altLang="en-US" sz="2800" dirty="0">
                <a:latin typeface="Candara(Body)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ndara(Body)"/>
              </a:rPr>
              <a:t>Write in </a:t>
            </a:r>
            <a:r>
              <a:rPr lang="en-US" sz="2800" b="1" u="sng" dirty="0">
                <a:latin typeface="Candara(Body)"/>
              </a:rPr>
              <a:t>active voice.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(Body)"/>
              </a:rPr>
              <a:t>Be realistic and truthful.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(Body)"/>
              </a:rPr>
              <a:t>Use meaningful headings and bullet points.</a:t>
            </a:r>
            <a:endParaRPr lang="en-IE" sz="3200" dirty="0">
              <a:latin typeface="Candara(Body)"/>
            </a:endParaRPr>
          </a:p>
          <a:p>
            <a:pPr marL="0" indent="0">
              <a:buNone/>
            </a:pPr>
            <a:endParaRPr lang="en-IE" sz="2800" b="1" dirty="0"/>
          </a:p>
          <a:p>
            <a:pPr marL="0" indent="0">
              <a:buNone/>
            </a:pPr>
            <a:endParaRPr lang="en-IE" sz="2800" b="1" dirty="0"/>
          </a:p>
          <a:p>
            <a:pPr marL="0" indent="0">
              <a:buNone/>
            </a:pPr>
            <a:endParaRPr lang="en-IE" sz="2800" b="1" dirty="0"/>
          </a:p>
          <a:p>
            <a:pPr marL="0" indent="0">
              <a:buNone/>
            </a:pPr>
            <a:endParaRPr lang="en-IE" sz="2800" b="1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4000" dirty="0">
                <a:solidFill>
                  <a:srgbClr val="002060"/>
                </a:solidFill>
                <a:latin typeface="Arial Black" panose="020B0A04020102020204" pitchFamily="34" charset="0"/>
              </a:rPr>
              <a:t>Language style.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1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845422"/>
            <a:ext cx="8784976" cy="5607913"/>
          </a:xfrm>
        </p:spPr>
        <p:txBody>
          <a:bodyPr>
            <a:noAutofit/>
          </a:bodyPr>
          <a:lstStyle/>
          <a:p>
            <a:r>
              <a:rPr lang="en-IE" sz="2800" b="1" dirty="0"/>
              <a:t>All</a:t>
            </a:r>
            <a:r>
              <a:rPr lang="en-IE" sz="2800" dirty="0"/>
              <a:t> the </a:t>
            </a:r>
            <a:r>
              <a:rPr lang="en-IE" sz="2800" b="1" dirty="0"/>
              <a:t>information</a:t>
            </a:r>
            <a:r>
              <a:rPr lang="en-IE" sz="2800" dirty="0"/>
              <a:t> required </a:t>
            </a:r>
            <a:r>
              <a:rPr lang="en-IE" sz="2800" b="1" dirty="0"/>
              <a:t>not provided.</a:t>
            </a:r>
          </a:p>
          <a:p>
            <a:r>
              <a:rPr lang="en-IE" sz="2800" dirty="0"/>
              <a:t>Did not provide </a:t>
            </a:r>
            <a:r>
              <a:rPr lang="en-IE" sz="2800" b="1" dirty="0"/>
              <a:t>purpose </a:t>
            </a:r>
            <a:r>
              <a:rPr lang="en-IE" sz="2800" dirty="0"/>
              <a:t>for </a:t>
            </a:r>
            <a:r>
              <a:rPr lang="en-IE" sz="2800" b="1" dirty="0"/>
              <a:t>grant.</a:t>
            </a:r>
            <a:r>
              <a:rPr lang="en-IE" sz="2800" dirty="0"/>
              <a:t> </a:t>
            </a:r>
          </a:p>
          <a:p>
            <a:r>
              <a:rPr lang="en-IE" sz="2800" dirty="0"/>
              <a:t>Proper  </a:t>
            </a:r>
            <a:r>
              <a:rPr lang="en-IE" sz="2800" b="1" dirty="0"/>
              <a:t>Budgets</a:t>
            </a:r>
            <a:r>
              <a:rPr lang="en-IE" sz="2800" dirty="0"/>
              <a:t> not provided  and </a:t>
            </a:r>
            <a:r>
              <a:rPr lang="en-IE" sz="2800" b="1" dirty="0"/>
              <a:t>Asking</a:t>
            </a:r>
            <a:r>
              <a:rPr lang="en-IE" sz="2800" dirty="0"/>
              <a:t>  </a:t>
            </a:r>
            <a:r>
              <a:rPr lang="en-IE" sz="2800" b="1" dirty="0"/>
              <a:t>too much. </a:t>
            </a:r>
          </a:p>
          <a:p>
            <a:r>
              <a:rPr lang="en-IE" sz="2800" dirty="0"/>
              <a:t>Applicant </a:t>
            </a:r>
            <a:r>
              <a:rPr lang="en-IE" sz="2800" b="1" dirty="0"/>
              <a:t>not eligible.</a:t>
            </a:r>
          </a:p>
          <a:p>
            <a:r>
              <a:rPr lang="en-IE" sz="2800" b="1" dirty="0"/>
              <a:t>Project</a:t>
            </a:r>
            <a:r>
              <a:rPr lang="en-IE" sz="2800" dirty="0"/>
              <a:t> </a:t>
            </a:r>
            <a:r>
              <a:rPr lang="en-IE" sz="2800" b="1" dirty="0"/>
              <a:t>poorly</a:t>
            </a:r>
            <a:r>
              <a:rPr lang="en-IE" sz="2800" dirty="0"/>
              <a:t> planned and </a:t>
            </a:r>
            <a:r>
              <a:rPr lang="en-IE" sz="2800" b="1" dirty="0"/>
              <a:t>Criteria not  met.</a:t>
            </a:r>
          </a:p>
          <a:p>
            <a:r>
              <a:rPr lang="en-IE" sz="2800" b="1" dirty="0"/>
              <a:t>Misses </a:t>
            </a:r>
            <a:r>
              <a:rPr lang="en-IE" sz="2800" dirty="0"/>
              <a:t>the </a:t>
            </a:r>
            <a:r>
              <a:rPr lang="en-IE" sz="2800" b="1" dirty="0"/>
              <a:t>deadline.</a:t>
            </a:r>
          </a:p>
          <a:p>
            <a:r>
              <a:rPr lang="en-IE" sz="2800" dirty="0"/>
              <a:t>Form </a:t>
            </a:r>
            <a:r>
              <a:rPr lang="en-IE" sz="2800" b="1" dirty="0"/>
              <a:t>incomplete</a:t>
            </a:r>
            <a:r>
              <a:rPr lang="en-IE" sz="2800" dirty="0"/>
              <a:t> or </a:t>
            </a:r>
            <a:r>
              <a:rPr lang="en-IE" sz="2800" b="1" dirty="0"/>
              <a:t>illegible.</a:t>
            </a:r>
          </a:p>
          <a:p>
            <a:r>
              <a:rPr lang="en-IE" sz="2800" dirty="0"/>
              <a:t>Supporting documents  </a:t>
            </a:r>
            <a:r>
              <a:rPr lang="en-IE" sz="2800" b="1" dirty="0"/>
              <a:t>inaccurate,</a:t>
            </a:r>
            <a:r>
              <a:rPr lang="en-IE" sz="2800" dirty="0"/>
              <a:t> out-of-date,            </a:t>
            </a:r>
            <a:r>
              <a:rPr lang="en-IE" altLang="en-US" sz="2800" dirty="0"/>
              <a:t>No </a:t>
            </a:r>
            <a:r>
              <a:rPr lang="en-IE" altLang="en-US" sz="2800" b="1" dirty="0"/>
              <a:t>evaluation</a:t>
            </a:r>
            <a:r>
              <a:rPr lang="en-IE" altLang="en-US" sz="2800" dirty="0"/>
              <a:t> completed.</a:t>
            </a:r>
          </a:p>
          <a:p>
            <a:r>
              <a:rPr lang="en-IE" sz="2800" dirty="0"/>
              <a:t>Did not have </a:t>
            </a:r>
            <a:r>
              <a:rPr lang="en-IE" sz="2800" b="1" dirty="0"/>
              <a:t>capacity </a:t>
            </a:r>
            <a:r>
              <a:rPr lang="en-IE" sz="2800" dirty="0"/>
              <a:t>to</a:t>
            </a:r>
            <a:r>
              <a:rPr lang="en-IE" sz="2800" b="1" dirty="0"/>
              <a:t> deliver project.</a:t>
            </a:r>
          </a:p>
          <a:p>
            <a:endParaRPr lang="en-IE" sz="3600" b="1" dirty="0"/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24243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Why Grant  Applications  fail.</a:t>
            </a:r>
          </a:p>
        </p:txBody>
      </p:sp>
    </p:spTree>
    <p:extLst>
      <p:ext uri="{BB962C8B-B14F-4D97-AF65-F5344CB8AC3E}">
        <p14:creationId xmlns:p14="http://schemas.microsoft.com/office/powerpoint/2010/main" val="181752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00691-D3B3-15F9-8F00-96B3627D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pppPP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657FFE-DEE3-46DC-DFD4-875F69C0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836712"/>
            <a:ext cx="89644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568374"/>
            <a:ext cx="8784976" cy="6028978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800" b="1" dirty="0"/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100000"/>
              <a:buNone/>
            </a:pPr>
            <a:r>
              <a:rPr lang="en-IE" sz="3200" b="1" kern="1200" dirty="0">
                <a:latin typeface="Candara(Body)"/>
              </a:rPr>
              <a:t>State Grants.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kern="1200" dirty="0">
                <a:latin typeface="Candara(Body)"/>
              </a:rPr>
              <a:t>A Funding </a:t>
            </a:r>
            <a:r>
              <a:rPr lang="en-IE" sz="2800" b="1" kern="1200" dirty="0">
                <a:latin typeface="Candara(Body)"/>
              </a:rPr>
              <a:t>programme</a:t>
            </a:r>
            <a:r>
              <a:rPr lang="en-IE" sz="2800" kern="1200" dirty="0">
                <a:latin typeface="Candara(Body)"/>
              </a:rPr>
              <a:t> is time </a:t>
            </a:r>
            <a:r>
              <a:rPr lang="en-IE" sz="2800" b="1" kern="1200" dirty="0">
                <a:latin typeface="Candara(Body)"/>
              </a:rPr>
              <a:t>specific.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kern="1200" dirty="0">
                <a:latin typeface="Candara(Body)"/>
              </a:rPr>
              <a:t>Short notice, </a:t>
            </a:r>
            <a:r>
              <a:rPr lang="en-IE" sz="2800" kern="1200" dirty="0">
                <a:latin typeface="Candara(Body)"/>
              </a:rPr>
              <a:t>Watch for </a:t>
            </a:r>
            <a:r>
              <a:rPr lang="en-IE" sz="2800" b="1" kern="1200" dirty="0">
                <a:latin typeface="Candara(Body)"/>
              </a:rPr>
              <a:t>Adverts.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kern="1200" dirty="0">
                <a:latin typeface="Candara(Body)"/>
              </a:rPr>
              <a:t>Scored </a:t>
            </a:r>
            <a:r>
              <a:rPr lang="en-IE" sz="2800" kern="1200" dirty="0">
                <a:latin typeface="Candara(Body)"/>
              </a:rPr>
              <a:t>by a </a:t>
            </a:r>
            <a:r>
              <a:rPr lang="en-IE" sz="2800" b="1" kern="1200" dirty="0">
                <a:latin typeface="Candara(Body)"/>
              </a:rPr>
              <a:t>panel.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kern="1200" dirty="0">
                <a:latin typeface="Candara(Body)"/>
              </a:rPr>
              <a:t>May require </a:t>
            </a:r>
            <a:r>
              <a:rPr lang="en-IE" sz="2800" b="1" kern="1200" dirty="0">
                <a:latin typeface="Candara(Body)"/>
              </a:rPr>
              <a:t>matching fund  % </a:t>
            </a:r>
            <a:r>
              <a:rPr lang="en-IE" sz="2800" kern="1200" dirty="0">
                <a:latin typeface="Candara(Body)"/>
              </a:rPr>
              <a:t>or </a:t>
            </a:r>
            <a:r>
              <a:rPr lang="en-IE" sz="2800" b="1" kern="1200" dirty="0">
                <a:latin typeface="Candara(Body)"/>
              </a:rPr>
              <a:t>exit strategy.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100000"/>
              <a:buNone/>
            </a:pPr>
            <a:r>
              <a:rPr lang="en-IE" sz="3200" b="1" kern="1200" dirty="0">
                <a:latin typeface="Candara(Body)"/>
              </a:rPr>
              <a:t>Foundations.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kern="1200" dirty="0">
                <a:latin typeface="Candara(Body)"/>
              </a:rPr>
              <a:t> Broad </a:t>
            </a:r>
            <a:r>
              <a:rPr lang="en-IE" sz="2800" kern="1200" dirty="0">
                <a:latin typeface="Candara(Body)"/>
              </a:rPr>
              <a:t>areas of </a:t>
            </a:r>
            <a:r>
              <a:rPr lang="en-IE" sz="2800" b="1" kern="1200" dirty="0">
                <a:latin typeface="Candara(Body)"/>
              </a:rPr>
              <a:t>interest.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kern="1200" dirty="0">
                <a:latin typeface="Candara(Body)"/>
              </a:rPr>
              <a:t>Decisions</a:t>
            </a:r>
            <a:r>
              <a:rPr lang="en-IE" sz="2800" kern="1200" dirty="0">
                <a:latin typeface="Candara(Body)"/>
              </a:rPr>
              <a:t> made by Board.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kern="1200" dirty="0">
                <a:latin typeface="Candara(Body)"/>
              </a:rPr>
              <a:t>Set time lines </a:t>
            </a:r>
            <a:r>
              <a:rPr lang="en-IE" sz="2800" kern="1200" dirty="0">
                <a:latin typeface="Candara(Body)"/>
              </a:rPr>
              <a:t>for applications. </a:t>
            </a: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IE" sz="2800" b="1" dirty="0">
                <a:latin typeface="Candara(Body)"/>
              </a:rPr>
              <a:t>Subscribe</a:t>
            </a:r>
            <a:r>
              <a:rPr lang="en-IE" sz="2800" dirty="0">
                <a:latin typeface="Candara(Body)"/>
              </a:rPr>
              <a:t>  to get notification of grants. </a:t>
            </a:r>
            <a:endParaRPr lang="en-IE" sz="2800" kern="1200" dirty="0">
              <a:latin typeface="Candara(Body)"/>
            </a:endParaRPr>
          </a:p>
          <a:p>
            <a:pPr marL="274320" indent="-274320" eaLnBrk="1" hangingPunct="1">
              <a:lnSpc>
                <a:spcPct val="800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IE" sz="2800" kern="1200" dirty="0">
              <a:latin typeface="Candara(Body)"/>
            </a:endParaRPr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r>
              <a:rPr lang="en-GB" sz="2800" dirty="0"/>
              <a:t> </a:t>
            </a:r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-164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Finding a Funder.</a:t>
            </a:r>
          </a:p>
        </p:txBody>
      </p:sp>
    </p:spTree>
    <p:extLst>
      <p:ext uri="{BB962C8B-B14F-4D97-AF65-F5344CB8AC3E}">
        <p14:creationId xmlns:p14="http://schemas.microsoft.com/office/powerpoint/2010/main" val="1455990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7632"/>
            <a:ext cx="9144000" cy="5888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3000" b="1" dirty="0"/>
              <a:t>Seek funding  from Foundations  or Companies.</a:t>
            </a:r>
          </a:p>
          <a:p>
            <a:pPr>
              <a:lnSpc>
                <a:spcPct val="150000"/>
              </a:lnSpc>
            </a:pPr>
            <a:r>
              <a:rPr lang="en-IE" sz="3000" b="1" dirty="0"/>
              <a:t>Show Trust,</a:t>
            </a:r>
            <a:r>
              <a:rPr lang="en-IE" sz="3000" dirty="0"/>
              <a:t> </a:t>
            </a:r>
            <a:r>
              <a:rPr lang="en-IE" sz="3000" b="1" dirty="0"/>
              <a:t>Transparency</a:t>
            </a:r>
            <a:r>
              <a:rPr lang="en-IE" sz="3000" dirty="0"/>
              <a:t> &amp; </a:t>
            </a:r>
            <a:r>
              <a:rPr lang="en-IE" sz="3000" b="1" dirty="0"/>
              <a:t>Accountability. </a:t>
            </a:r>
          </a:p>
          <a:p>
            <a:pPr>
              <a:lnSpc>
                <a:spcPct val="150000"/>
              </a:lnSpc>
            </a:pPr>
            <a:r>
              <a:rPr lang="en-IE" sz="3000" dirty="0"/>
              <a:t>Have robust</a:t>
            </a:r>
            <a:r>
              <a:rPr lang="en-IE" sz="3000" b="1" dirty="0"/>
              <a:t> financial </a:t>
            </a:r>
            <a:r>
              <a:rPr lang="en-IE" sz="3000" dirty="0"/>
              <a:t>&amp; </a:t>
            </a:r>
            <a:r>
              <a:rPr lang="en-IE" sz="3000" b="1" dirty="0"/>
              <a:t>management</a:t>
            </a:r>
            <a:r>
              <a:rPr lang="en-IE" sz="3000" dirty="0"/>
              <a:t> systems.</a:t>
            </a:r>
          </a:p>
          <a:p>
            <a:pPr>
              <a:lnSpc>
                <a:spcPct val="150000"/>
              </a:lnSpc>
            </a:pPr>
            <a:r>
              <a:rPr lang="en-IE" sz="3000" dirty="0"/>
              <a:t>Have a </a:t>
            </a:r>
            <a:r>
              <a:rPr lang="en-IE" sz="3000" b="1" dirty="0"/>
              <a:t>competent Board </a:t>
            </a:r>
            <a:r>
              <a:rPr lang="en-IE" sz="3000" dirty="0"/>
              <a:t>and</a:t>
            </a:r>
            <a:r>
              <a:rPr lang="en-IE" sz="3000" b="1" dirty="0"/>
              <a:t> good Governance.</a:t>
            </a:r>
          </a:p>
          <a:p>
            <a:pPr>
              <a:lnSpc>
                <a:spcPct val="150000"/>
              </a:lnSpc>
            </a:pPr>
            <a:r>
              <a:rPr lang="en-IE" sz="3000" dirty="0"/>
              <a:t>Be </a:t>
            </a:r>
            <a:r>
              <a:rPr lang="en-IE" sz="3000" b="1" dirty="0"/>
              <a:t>well run </a:t>
            </a:r>
            <a:r>
              <a:rPr lang="en-IE" sz="3000" dirty="0"/>
              <a:t>with a </a:t>
            </a:r>
            <a:r>
              <a:rPr lang="en-IE" sz="3000" b="1" dirty="0"/>
              <a:t>good</a:t>
            </a:r>
            <a:r>
              <a:rPr lang="en-IE" sz="3000" dirty="0"/>
              <a:t> </a:t>
            </a:r>
            <a:r>
              <a:rPr lang="en-IE" sz="3000" b="1" dirty="0"/>
              <a:t>public image.</a:t>
            </a:r>
          </a:p>
          <a:p>
            <a:pPr>
              <a:lnSpc>
                <a:spcPct val="150000"/>
              </a:lnSpc>
            </a:pPr>
            <a:r>
              <a:rPr lang="en-IE" sz="3000" dirty="0"/>
              <a:t>Have good </a:t>
            </a:r>
            <a:r>
              <a:rPr lang="en-IE" sz="3000" b="1" dirty="0"/>
              <a:t>past programme results. </a:t>
            </a:r>
          </a:p>
          <a:p>
            <a:pPr>
              <a:lnSpc>
                <a:spcPct val="150000"/>
              </a:lnSpc>
            </a:pPr>
            <a:r>
              <a:rPr lang="en-IE" sz="3000" dirty="0"/>
              <a:t>Link </a:t>
            </a:r>
            <a:r>
              <a:rPr lang="en-IE" sz="3000" b="1" dirty="0"/>
              <a:t>achievements</a:t>
            </a:r>
            <a:r>
              <a:rPr lang="en-IE" sz="3000" dirty="0"/>
              <a:t>  to donor’s </a:t>
            </a:r>
            <a:r>
              <a:rPr lang="en-IE" sz="3000" b="1" dirty="0"/>
              <a:t>contribution.</a:t>
            </a:r>
          </a:p>
          <a:p>
            <a:pPr>
              <a:lnSpc>
                <a:spcPct val="160000"/>
              </a:lnSpc>
            </a:pPr>
            <a:endParaRPr lang="en-IE" sz="2800" b="1" dirty="0"/>
          </a:p>
          <a:p>
            <a:pPr>
              <a:lnSpc>
                <a:spcPct val="120000"/>
              </a:lnSpc>
            </a:pP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How to be successful in Fundraising.</a:t>
            </a:r>
          </a:p>
        </p:txBody>
      </p:sp>
    </p:spTree>
    <p:extLst>
      <p:ext uri="{BB962C8B-B14F-4D97-AF65-F5344CB8AC3E}">
        <p14:creationId xmlns:p14="http://schemas.microsoft.com/office/powerpoint/2010/main" val="3319088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04656"/>
          </a:xfrm>
        </p:spPr>
        <p:txBody>
          <a:bodyPr>
            <a:noAutofit/>
          </a:bodyPr>
          <a:lstStyle/>
          <a:p>
            <a:r>
              <a:rPr lang="en-IE" sz="2800" dirty="0"/>
              <a:t>A </a:t>
            </a:r>
            <a:r>
              <a:rPr lang="en-IE" sz="2800" b="1" dirty="0"/>
              <a:t>Plan required by donors</a:t>
            </a:r>
            <a:r>
              <a:rPr lang="en-IE" sz="2800" dirty="0"/>
              <a:t>, to show you are </a:t>
            </a:r>
            <a:r>
              <a:rPr lang="en-US" sz="2800" dirty="0"/>
              <a:t>a </a:t>
            </a:r>
            <a:r>
              <a:rPr lang="en-US" sz="2800" b="1" dirty="0"/>
              <a:t>worthy</a:t>
            </a:r>
            <a:r>
              <a:rPr lang="en-US" sz="2800" dirty="0"/>
              <a:t> </a:t>
            </a:r>
            <a:r>
              <a:rPr lang="en-US" sz="2800" b="1" dirty="0"/>
              <a:t>investment.</a:t>
            </a:r>
            <a:endParaRPr lang="en-IE" sz="2800" b="1" dirty="0"/>
          </a:p>
          <a:p>
            <a:pPr>
              <a:buNone/>
            </a:pPr>
            <a:r>
              <a:rPr lang="en-IE" sz="2800" b="1" dirty="0"/>
              <a:t>It must answer</a:t>
            </a:r>
            <a:r>
              <a:rPr lang="en-IE" sz="2800" dirty="0"/>
              <a:t>:</a:t>
            </a:r>
          </a:p>
          <a:p>
            <a:r>
              <a:rPr lang="en-IE" sz="2800" dirty="0"/>
              <a:t>What is the </a:t>
            </a:r>
            <a:r>
              <a:rPr lang="en-IE" sz="2800" b="1" dirty="0"/>
              <a:t>problem you</a:t>
            </a:r>
            <a:r>
              <a:rPr lang="en-IE" sz="2800" dirty="0"/>
              <a:t> are solving – </a:t>
            </a:r>
          </a:p>
          <a:p>
            <a:r>
              <a:rPr lang="en-IE" sz="2800" dirty="0"/>
              <a:t>What </a:t>
            </a:r>
            <a:r>
              <a:rPr lang="en-IE" sz="2800" b="1" dirty="0"/>
              <a:t>specific service</a:t>
            </a:r>
            <a:r>
              <a:rPr lang="en-IE" sz="2800" dirty="0"/>
              <a:t> do you offer? Why is it </a:t>
            </a:r>
            <a:r>
              <a:rPr lang="en-IE" sz="2800" b="1" dirty="0"/>
              <a:t>important.</a:t>
            </a:r>
          </a:p>
          <a:p>
            <a:r>
              <a:rPr lang="en-IE" sz="2800" dirty="0"/>
              <a:t>Are </a:t>
            </a:r>
            <a:r>
              <a:rPr lang="en-IE" sz="2800" b="1" dirty="0"/>
              <a:t>others</a:t>
            </a:r>
            <a:r>
              <a:rPr lang="en-IE" sz="2800" dirty="0"/>
              <a:t> doing  the same. How are you </a:t>
            </a:r>
            <a:r>
              <a:rPr lang="en-IE" sz="2800" b="1" dirty="0"/>
              <a:t>distinctive?</a:t>
            </a:r>
            <a:endParaRPr lang="en-IE" sz="2800" dirty="0"/>
          </a:p>
          <a:p>
            <a:r>
              <a:rPr lang="en-IE" sz="2800" b="1" dirty="0"/>
              <a:t>Outcomes  </a:t>
            </a:r>
            <a:r>
              <a:rPr lang="en-IE" sz="2800" dirty="0"/>
              <a:t>you expect to </a:t>
            </a:r>
            <a:r>
              <a:rPr lang="en-IE" sz="2800" b="1" dirty="0"/>
              <a:t>achieve?</a:t>
            </a:r>
          </a:p>
          <a:p>
            <a:r>
              <a:rPr lang="en-IE" sz="2800" dirty="0"/>
              <a:t>How much will it </a:t>
            </a:r>
            <a:r>
              <a:rPr lang="en-IE" sz="2800" b="1" dirty="0"/>
              <a:t>cost</a:t>
            </a:r>
            <a:r>
              <a:rPr lang="en-IE" sz="2800" dirty="0"/>
              <a:t>?</a:t>
            </a:r>
          </a:p>
          <a:p>
            <a:r>
              <a:rPr lang="en-IE" sz="2800" dirty="0"/>
              <a:t>Are you </a:t>
            </a:r>
            <a:r>
              <a:rPr lang="en-IE" sz="2800" b="1" dirty="0"/>
              <a:t>competent</a:t>
            </a:r>
            <a:r>
              <a:rPr lang="en-IE" sz="2800" dirty="0"/>
              <a:t> to carry out the programme? </a:t>
            </a:r>
          </a:p>
          <a:p>
            <a:r>
              <a:rPr lang="en-IE" sz="2800" b="1" dirty="0"/>
              <a:t>Who</a:t>
            </a:r>
            <a:r>
              <a:rPr lang="en-IE" sz="2800" dirty="0"/>
              <a:t> should </a:t>
            </a:r>
            <a:r>
              <a:rPr lang="en-IE" sz="2800" b="1" dirty="0"/>
              <a:t>support</a:t>
            </a:r>
            <a:r>
              <a:rPr lang="en-IE" sz="2800" dirty="0"/>
              <a:t> you</a:t>
            </a:r>
            <a:r>
              <a:rPr lang="en-IE" sz="2800" b="1" dirty="0"/>
              <a:t>?   Why ?</a:t>
            </a:r>
          </a:p>
          <a:p>
            <a:endParaRPr lang="en-IE" sz="2500" b="1" dirty="0"/>
          </a:p>
          <a:p>
            <a:endParaRPr lang="en-IE" sz="2500" dirty="0"/>
          </a:p>
          <a:p>
            <a:endParaRPr lang="en-IE" sz="2800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600" dirty="0">
                <a:solidFill>
                  <a:srgbClr val="002060"/>
                </a:solidFill>
                <a:latin typeface="Arial Black" panose="020B0A04020102020204" pitchFamily="34" charset="0"/>
              </a:rPr>
              <a:t>A Fundraising Case for support</a:t>
            </a:r>
          </a:p>
        </p:txBody>
      </p:sp>
    </p:spTree>
    <p:extLst>
      <p:ext uri="{BB962C8B-B14F-4D97-AF65-F5344CB8AC3E}">
        <p14:creationId xmlns:p14="http://schemas.microsoft.com/office/powerpoint/2010/main" val="259432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211800"/>
            <a:ext cx="7808263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To fulfil  its </a:t>
            </a:r>
            <a:r>
              <a:rPr lang="en-GB" sz="2800" b="1" dirty="0">
                <a:solidFill>
                  <a:srgbClr val="00B050"/>
                </a:solidFill>
              </a:rPr>
              <a:t>purpose.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To </a:t>
            </a:r>
            <a:r>
              <a:rPr lang="en-GB" sz="2800" b="1" dirty="0">
                <a:solidFill>
                  <a:srgbClr val="00B050"/>
                </a:solidFill>
              </a:rPr>
              <a:t> develop a project  and Grow.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Build </a:t>
            </a:r>
            <a:r>
              <a:rPr lang="en-GB" sz="2800" b="1" dirty="0">
                <a:solidFill>
                  <a:srgbClr val="00B050"/>
                </a:solidFill>
              </a:rPr>
              <a:t>capacity.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800" dirty="0"/>
              <a:t>Develop </a:t>
            </a:r>
            <a:r>
              <a:rPr lang="en-IE" sz="2800" b="1" dirty="0">
                <a:solidFill>
                  <a:srgbClr val="00B050"/>
                </a:solidFill>
              </a:rPr>
              <a:t>Community  services.</a:t>
            </a:r>
          </a:p>
          <a:p>
            <a:r>
              <a:rPr lang="en-GB" sz="2800" dirty="0"/>
              <a:t>Enhance </a:t>
            </a:r>
            <a:r>
              <a:rPr lang="en-GB" sz="2800" b="1" dirty="0">
                <a:solidFill>
                  <a:srgbClr val="00B050"/>
                </a:solidFill>
              </a:rPr>
              <a:t>communities.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sz="3200" dirty="0"/>
          </a:p>
          <a:p>
            <a:r>
              <a:rPr lang="en-GB" sz="3200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611636"/>
            <a:ext cx="8312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Why an Organisation needs funding 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97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6192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b="1" dirty="0"/>
              <a:t>Thank</a:t>
            </a:r>
            <a:r>
              <a:rPr lang="en-IE" dirty="0"/>
              <a:t> </a:t>
            </a:r>
            <a:r>
              <a:rPr lang="en-IE" b="1" dirty="0"/>
              <a:t>donors</a:t>
            </a:r>
            <a:r>
              <a:rPr lang="en-IE" dirty="0"/>
              <a:t> well — and </a:t>
            </a:r>
            <a:r>
              <a:rPr lang="en-IE" b="1" dirty="0"/>
              <a:t>promptly.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andara(Body)"/>
              </a:rPr>
              <a:t>Have excellent </a:t>
            </a:r>
            <a:r>
              <a:rPr lang="en-IE" b="1" dirty="0">
                <a:latin typeface="Candara(Body)"/>
              </a:rPr>
              <a:t>public image and Community  Image. </a:t>
            </a:r>
          </a:p>
          <a:p>
            <a:pPr>
              <a:lnSpc>
                <a:spcPct val="150000"/>
              </a:lnSpc>
            </a:pPr>
            <a:r>
              <a:rPr lang="en-IE" b="1" dirty="0">
                <a:latin typeface="Candara(Body)"/>
              </a:rPr>
              <a:t>Have Qualified</a:t>
            </a:r>
            <a:r>
              <a:rPr lang="en-IE" dirty="0">
                <a:latin typeface="Candara(Body)"/>
              </a:rPr>
              <a:t> diverse </a:t>
            </a:r>
            <a:r>
              <a:rPr lang="en-IE" b="1" dirty="0">
                <a:latin typeface="Candara(Body)"/>
              </a:rPr>
              <a:t>Board, with Good Governance.</a:t>
            </a:r>
          </a:p>
          <a:p>
            <a:pPr>
              <a:lnSpc>
                <a:spcPct val="150000"/>
              </a:lnSpc>
            </a:pPr>
            <a:r>
              <a:rPr lang="en-IE" b="1" dirty="0"/>
              <a:t>Know</a:t>
            </a:r>
            <a:r>
              <a:rPr lang="en-IE" dirty="0"/>
              <a:t> why they support you &amp; deliver their </a:t>
            </a:r>
            <a:r>
              <a:rPr lang="en-IE" b="1" dirty="0"/>
              <a:t>expectations.</a:t>
            </a:r>
          </a:p>
          <a:p>
            <a:pPr>
              <a:lnSpc>
                <a:spcPct val="150000"/>
              </a:lnSpc>
            </a:pPr>
            <a:r>
              <a:rPr lang="en-IE" sz="2400" dirty="0">
                <a:latin typeface="Candara(Body)"/>
              </a:rPr>
              <a:t>Show you are a</a:t>
            </a:r>
            <a:r>
              <a:rPr lang="en-IE" sz="2400" b="1" dirty="0">
                <a:latin typeface="Candara(Body)"/>
              </a:rPr>
              <a:t> well run </a:t>
            </a:r>
            <a:r>
              <a:rPr lang="en-IE" sz="2400" dirty="0">
                <a:latin typeface="Candara(Body)"/>
              </a:rPr>
              <a:t>organisation.</a:t>
            </a:r>
            <a:endParaRPr lang="en-IE" b="1" dirty="0"/>
          </a:p>
          <a:p>
            <a:pPr>
              <a:lnSpc>
                <a:spcPct val="150000"/>
              </a:lnSpc>
            </a:pPr>
            <a:r>
              <a:rPr lang="en-IE" b="1" dirty="0"/>
              <a:t>Invite</a:t>
            </a:r>
            <a:r>
              <a:rPr lang="en-IE" dirty="0"/>
              <a:t> donors to </a:t>
            </a:r>
            <a:r>
              <a:rPr lang="en-IE" b="1" dirty="0"/>
              <a:t>visit project </a:t>
            </a:r>
            <a:r>
              <a:rPr lang="en-IE" dirty="0"/>
              <a:t>and  </a:t>
            </a:r>
            <a:r>
              <a:rPr lang="en-IE" b="1" dirty="0"/>
              <a:t>engage</a:t>
            </a:r>
            <a:r>
              <a:rPr lang="en-IE" dirty="0"/>
              <a:t> with you.</a:t>
            </a:r>
            <a:endParaRPr lang="en-IE" b="1" dirty="0"/>
          </a:p>
          <a:p>
            <a:pPr>
              <a:lnSpc>
                <a:spcPct val="150000"/>
              </a:lnSpc>
            </a:pPr>
            <a:r>
              <a:rPr lang="en-IE" b="1" dirty="0"/>
              <a:t>Stay connected </a:t>
            </a:r>
            <a:r>
              <a:rPr lang="en-IE" dirty="0"/>
              <a:t>with donors and show </a:t>
            </a:r>
            <a:r>
              <a:rPr lang="en-IE" b="1" dirty="0"/>
              <a:t>loyalty.</a:t>
            </a:r>
          </a:p>
          <a:p>
            <a:pPr>
              <a:lnSpc>
                <a:spcPct val="150000"/>
              </a:lnSpc>
            </a:pPr>
            <a:r>
              <a:rPr lang="en-IE" dirty="0"/>
              <a:t>Evidence the</a:t>
            </a:r>
            <a:r>
              <a:rPr lang="en-IE" b="1" dirty="0"/>
              <a:t> impact  </a:t>
            </a:r>
            <a:r>
              <a:rPr lang="en-IE" dirty="0"/>
              <a:t>you have </a:t>
            </a:r>
            <a:r>
              <a:rPr lang="en-IE" b="1" dirty="0"/>
              <a:t>achieved.</a:t>
            </a:r>
            <a:endParaRPr lang="en-IE" dirty="0"/>
          </a:p>
          <a:p>
            <a:pPr>
              <a:lnSpc>
                <a:spcPct val="150000"/>
              </a:lnSpc>
            </a:pPr>
            <a:r>
              <a:rPr lang="en-IE" dirty="0"/>
              <a:t>Make them </a:t>
            </a:r>
            <a:r>
              <a:rPr lang="en-IE" b="1" dirty="0"/>
              <a:t>feel part </a:t>
            </a:r>
            <a:r>
              <a:rPr lang="en-IE" dirty="0"/>
              <a:t>of </a:t>
            </a:r>
            <a:r>
              <a:rPr lang="en-IE" b="1" dirty="0"/>
              <a:t>the organisation.</a:t>
            </a:r>
          </a:p>
          <a:p>
            <a:pPr>
              <a:lnSpc>
                <a:spcPct val="150000"/>
              </a:lnSpc>
            </a:pPr>
            <a:r>
              <a:rPr lang="en-GB" b="1" dirty="0"/>
              <a:t>Develop Shared Beliefs  </a:t>
            </a:r>
            <a:r>
              <a:rPr lang="en-GB" dirty="0"/>
              <a:t>on how </a:t>
            </a:r>
            <a:r>
              <a:rPr lang="en-GB" b="1" dirty="0"/>
              <a:t>mission will be achieved .</a:t>
            </a:r>
          </a:p>
          <a:p>
            <a:endParaRPr lang="en-US" sz="2700" dirty="0"/>
          </a:p>
          <a:p>
            <a:pPr>
              <a:lnSpc>
                <a:spcPct val="150000"/>
              </a:lnSpc>
            </a:pPr>
            <a:endParaRPr lang="en-US" sz="2700" dirty="0"/>
          </a:p>
          <a:p>
            <a:pPr>
              <a:lnSpc>
                <a:spcPct val="120000"/>
              </a:lnSpc>
            </a:pPr>
            <a:endParaRPr lang="en-IE" sz="27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IE" sz="3000" dirty="0">
                <a:solidFill>
                  <a:srgbClr val="002060"/>
                </a:solidFill>
                <a:latin typeface="Arial Black" panose="020B0A04020102020204" pitchFamily="34" charset="0"/>
              </a:rPr>
              <a:t>Develop Donor Retention  (27% retained)</a:t>
            </a:r>
          </a:p>
        </p:txBody>
      </p:sp>
    </p:spTree>
    <p:extLst>
      <p:ext uri="{BB962C8B-B14F-4D97-AF65-F5344CB8AC3E}">
        <p14:creationId xmlns:p14="http://schemas.microsoft.com/office/powerpoint/2010/main" val="1431277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90890"/>
            <a:ext cx="9036496" cy="5735621"/>
          </a:xfrm>
        </p:spPr>
        <p:txBody>
          <a:bodyPr>
            <a:noAutofit/>
          </a:bodyPr>
          <a:lstStyle/>
          <a:p>
            <a:r>
              <a:rPr lang="en-IE" sz="3000" b="1" dirty="0"/>
              <a:t>Altruism.</a:t>
            </a:r>
          </a:p>
          <a:p>
            <a:r>
              <a:rPr lang="en-IE" sz="3000" b="1" dirty="0"/>
              <a:t>Self-interest,  Egoism.</a:t>
            </a:r>
          </a:p>
          <a:p>
            <a:r>
              <a:rPr lang="en-IE" sz="3000" b="1" dirty="0"/>
              <a:t>Atonement.</a:t>
            </a:r>
          </a:p>
          <a:p>
            <a:r>
              <a:rPr lang="en-IE" sz="3000" b="1" dirty="0"/>
              <a:t>Reciprocation.</a:t>
            </a:r>
          </a:p>
          <a:p>
            <a:r>
              <a:rPr lang="en-IE" sz="3000" b="1" dirty="0"/>
              <a:t>Tax breaks.</a:t>
            </a:r>
          </a:p>
          <a:p>
            <a:r>
              <a:rPr lang="en-IE" sz="3000" b="1" dirty="0"/>
              <a:t>Empathy</a:t>
            </a:r>
            <a:r>
              <a:rPr lang="en-IE" sz="3000" dirty="0"/>
              <a:t>, </a:t>
            </a:r>
            <a:r>
              <a:rPr lang="en-IE" sz="3000" b="1" dirty="0"/>
              <a:t>personal experience.</a:t>
            </a:r>
          </a:p>
          <a:p>
            <a:r>
              <a:rPr lang="en-IE" sz="3000" b="1" dirty="0"/>
              <a:t>Sympathy.</a:t>
            </a:r>
            <a:endParaRPr lang="en-IE" sz="3000" dirty="0"/>
          </a:p>
          <a:p>
            <a:r>
              <a:rPr lang="en-IE" sz="3000" dirty="0"/>
              <a:t>Social justice, </a:t>
            </a:r>
            <a:r>
              <a:rPr lang="en-IE" sz="3000" b="1" dirty="0"/>
              <a:t>Religious beliefs.</a:t>
            </a:r>
          </a:p>
          <a:p>
            <a:r>
              <a:rPr lang="en-IE" sz="3000" dirty="0"/>
              <a:t>Want to be </a:t>
            </a:r>
            <a:r>
              <a:rPr lang="en-IE" sz="3000" b="1" dirty="0"/>
              <a:t>recognised and valued.</a:t>
            </a:r>
            <a:endParaRPr lang="en-IE" sz="3000" dirty="0"/>
          </a:p>
          <a:p>
            <a:r>
              <a:rPr lang="en-IE" sz="3000" dirty="0"/>
              <a:t>Know how </a:t>
            </a:r>
            <a:r>
              <a:rPr lang="en-IE" sz="3000" b="1" dirty="0"/>
              <a:t>money</a:t>
            </a:r>
            <a:r>
              <a:rPr lang="en-IE" sz="3000" dirty="0"/>
              <a:t> is </a:t>
            </a:r>
            <a:r>
              <a:rPr lang="en-IE" sz="3000" b="1" dirty="0"/>
              <a:t>used </a:t>
            </a:r>
            <a:r>
              <a:rPr lang="en-IE" sz="3000" dirty="0"/>
              <a:t>and</a:t>
            </a:r>
            <a:r>
              <a:rPr lang="en-IE" sz="3000" b="1" dirty="0"/>
              <a:t> difference </a:t>
            </a:r>
            <a:r>
              <a:rPr lang="en-IE" sz="3000" dirty="0"/>
              <a:t>it makes.</a:t>
            </a:r>
          </a:p>
          <a:p>
            <a:endParaRPr lang="en-IE" sz="2800" dirty="0"/>
          </a:p>
          <a:p>
            <a:pPr>
              <a:lnSpc>
                <a:spcPct val="120000"/>
              </a:lnSpc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IE" sz="3600" dirty="0">
                <a:solidFill>
                  <a:srgbClr val="002060"/>
                </a:solidFill>
                <a:latin typeface="Arial Black" panose="020B0A04020102020204" pitchFamily="34" charset="0"/>
              </a:rPr>
              <a:t>Why people give.</a:t>
            </a:r>
            <a:endParaRPr lang="en-IE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9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0891"/>
            <a:ext cx="8784976" cy="6122486"/>
          </a:xfrm>
        </p:spPr>
        <p:txBody>
          <a:bodyPr>
            <a:noAutofit/>
          </a:bodyPr>
          <a:lstStyle/>
          <a:p>
            <a:r>
              <a:rPr lang="en-IE" sz="2800" b="1" dirty="0"/>
              <a:t>Lack of recognition </a:t>
            </a:r>
            <a:r>
              <a:rPr lang="en-IE" sz="2800" dirty="0"/>
              <a:t>or  thanks. </a:t>
            </a:r>
          </a:p>
          <a:p>
            <a:r>
              <a:rPr lang="en-GB" sz="2800" dirty="0"/>
              <a:t>Do not feel </a:t>
            </a:r>
            <a:r>
              <a:rPr lang="en-GB" sz="2800" b="1" dirty="0"/>
              <a:t>connected</a:t>
            </a:r>
            <a:r>
              <a:rPr lang="en-GB" sz="2800" dirty="0"/>
              <a:t> to </a:t>
            </a:r>
            <a:r>
              <a:rPr lang="en-GB" sz="2800" b="1" dirty="0"/>
              <a:t>cause.</a:t>
            </a:r>
            <a:endParaRPr lang="en-IE" sz="2800" b="1" dirty="0"/>
          </a:p>
          <a:p>
            <a:r>
              <a:rPr lang="en-IE" sz="2800" dirty="0"/>
              <a:t>Effect of </a:t>
            </a:r>
            <a:r>
              <a:rPr lang="en-IE" sz="2800" b="1" dirty="0"/>
              <a:t>scandals. </a:t>
            </a:r>
          </a:p>
          <a:p>
            <a:r>
              <a:rPr lang="en-IE" sz="2800" b="1" dirty="0"/>
              <a:t>Aggressive</a:t>
            </a:r>
            <a:r>
              <a:rPr lang="en-IE" sz="2800" dirty="0"/>
              <a:t> fundraising </a:t>
            </a:r>
            <a:r>
              <a:rPr lang="en-IE" sz="2800" b="1" dirty="0"/>
              <a:t>tactics. </a:t>
            </a:r>
          </a:p>
          <a:p>
            <a:r>
              <a:rPr lang="en-IE" sz="2800" dirty="0"/>
              <a:t>Lack of </a:t>
            </a:r>
            <a:r>
              <a:rPr lang="en-IE" sz="2800" b="1" dirty="0"/>
              <a:t>transparency</a:t>
            </a:r>
            <a:r>
              <a:rPr lang="en-IE" sz="2800" dirty="0"/>
              <a:t> in Organisation.</a:t>
            </a:r>
          </a:p>
          <a:p>
            <a:r>
              <a:rPr lang="en-IE" sz="2800" dirty="0"/>
              <a:t>Very high </a:t>
            </a:r>
            <a:r>
              <a:rPr lang="en-IE" sz="2800" b="1" dirty="0"/>
              <a:t>overheads. </a:t>
            </a:r>
          </a:p>
          <a:p>
            <a:r>
              <a:rPr lang="en-IE" sz="2800" b="1" dirty="0"/>
              <a:t>Downturn</a:t>
            </a:r>
            <a:r>
              <a:rPr lang="en-IE" sz="2800" dirty="0"/>
              <a:t> in the economy. </a:t>
            </a:r>
            <a:endParaRPr lang="en-US" sz="2800" dirty="0"/>
          </a:p>
          <a:p>
            <a:r>
              <a:rPr lang="en-IE" sz="2800" dirty="0"/>
              <a:t>Feel organisation is </a:t>
            </a:r>
            <a:r>
              <a:rPr lang="en-IE" sz="2800" b="1" dirty="0"/>
              <a:t>not</a:t>
            </a:r>
            <a:r>
              <a:rPr lang="en-IE" sz="2800" dirty="0"/>
              <a:t> </a:t>
            </a:r>
            <a:r>
              <a:rPr lang="en-IE" sz="2800" b="1" dirty="0"/>
              <a:t>fulfilling</a:t>
            </a:r>
            <a:r>
              <a:rPr lang="en-IE" sz="2800" dirty="0"/>
              <a:t> its </a:t>
            </a:r>
            <a:r>
              <a:rPr lang="en-IE" sz="2800" b="1" dirty="0"/>
              <a:t>mission.</a:t>
            </a:r>
          </a:p>
          <a:p>
            <a:r>
              <a:rPr lang="en-IE" sz="2800" dirty="0"/>
              <a:t>Believe support is </a:t>
            </a:r>
            <a:r>
              <a:rPr lang="en-IE" sz="2800" b="1" dirty="0"/>
              <a:t>no longer </a:t>
            </a:r>
            <a:r>
              <a:rPr lang="en-IE" sz="2800" dirty="0"/>
              <a:t>needed.</a:t>
            </a:r>
          </a:p>
          <a:p>
            <a:r>
              <a:rPr lang="en-IE" sz="2800" dirty="0"/>
              <a:t>Move to </a:t>
            </a:r>
            <a:r>
              <a:rPr lang="en-IE" sz="2800" b="1" dirty="0"/>
              <a:t>more compelling causes.</a:t>
            </a:r>
          </a:p>
          <a:p>
            <a:r>
              <a:rPr lang="en-IE" sz="2800" dirty="0"/>
              <a:t> Organisation has </a:t>
            </a:r>
            <a:r>
              <a:rPr lang="en-IE" sz="2800" b="1" dirty="0"/>
              <a:t>not</a:t>
            </a:r>
            <a:r>
              <a:rPr lang="en-IE" sz="2800" dirty="0"/>
              <a:t> </a:t>
            </a:r>
            <a:r>
              <a:rPr lang="en-IE" sz="2800" b="1" dirty="0"/>
              <a:t>kept in touch.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600" dirty="0">
                <a:solidFill>
                  <a:srgbClr val="002060"/>
                </a:solidFill>
                <a:latin typeface="Arial Black" panose="020B0A04020102020204" pitchFamily="34" charset="0"/>
              </a:rPr>
              <a:t>Why people stop giving.</a:t>
            </a:r>
          </a:p>
        </p:txBody>
      </p:sp>
    </p:spTree>
    <p:extLst>
      <p:ext uri="{BB962C8B-B14F-4D97-AF65-F5344CB8AC3E}">
        <p14:creationId xmlns:p14="http://schemas.microsoft.com/office/powerpoint/2010/main" val="64593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0891"/>
            <a:ext cx="8784976" cy="61224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ndara(Body)"/>
              </a:rPr>
              <a:t>Talk to grantor.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ndara(Body)"/>
              </a:rPr>
              <a:t>Ask  </a:t>
            </a:r>
            <a:r>
              <a:rPr lang="en-US" sz="2800" b="1" dirty="0">
                <a:latin typeface="Candara(Body)"/>
              </a:rPr>
              <a:t>lots of  questions.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ndara(Body)"/>
              </a:rPr>
              <a:t>Get </a:t>
            </a:r>
            <a:r>
              <a:rPr lang="en-US" sz="2800" b="1" dirty="0">
                <a:latin typeface="Candara(Body)"/>
              </a:rPr>
              <a:t>feedback </a:t>
            </a:r>
            <a:r>
              <a:rPr lang="en-US" sz="2800" dirty="0">
                <a:latin typeface="Candara(Body)"/>
              </a:rPr>
              <a:t>on why </a:t>
            </a:r>
            <a:r>
              <a:rPr lang="en-US" sz="2800" b="1" dirty="0">
                <a:latin typeface="Candara(Body)"/>
              </a:rPr>
              <a:t>grant </a:t>
            </a:r>
            <a:r>
              <a:rPr lang="en-US" sz="2800" dirty="0">
                <a:latin typeface="Candara(Body)"/>
              </a:rPr>
              <a:t>not </a:t>
            </a:r>
            <a:r>
              <a:rPr lang="en-US" sz="2800" b="1" dirty="0">
                <a:latin typeface="Candara(Body)"/>
              </a:rPr>
              <a:t>awarded.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(Body)"/>
              </a:rPr>
              <a:t>Recraft and resubmit </a:t>
            </a:r>
            <a:r>
              <a:rPr lang="en-US" sz="2800" dirty="0">
                <a:latin typeface="Candara(Body)"/>
              </a:rPr>
              <a:t> ( if possible).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(Body)"/>
              </a:rPr>
              <a:t>Learn</a:t>
            </a:r>
            <a:r>
              <a:rPr lang="en-US" sz="2800" dirty="0">
                <a:latin typeface="Candara(Body)"/>
              </a:rPr>
              <a:t> from it.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ndara(Body)"/>
              </a:rPr>
              <a:t>Aim for continuous </a:t>
            </a:r>
            <a:r>
              <a:rPr lang="en-US" sz="2800" b="1" dirty="0">
                <a:latin typeface="Candara(Body)"/>
              </a:rPr>
              <a:t>improvement. </a:t>
            </a:r>
          </a:p>
          <a:p>
            <a:pPr>
              <a:lnSpc>
                <a:spcPct val="150000"/>
              </a:lnSpc>
            </a:pPr>
            <a:endParaRPr lang="en-IE" sz="2800" dirty="0"/>
          </a:p>
          <a:p>
            <a:pPr>
              <a:lnSpc>
                <a:spcPct val="150000"/>
              </a:lnSpc>
            </a:pPr>
            <a:endParaRPr lang="en-IE" sz="2800" dirty="0"/>
          </a:p>
          <a:p>
            <a:endParaRPr lang="en-IE" sz="2800" dirty="0"/>
          </a:p>
          <a:p>
            <a:endParaRPr lang="en-IE" sz="2800" dirty="0"/>
          </a:p>
          <a:p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600" dirty="0">
                <a:solidFill>
                  <a:srgbClr val="002060"/>
                </a:solidFill>
                <a:latin typeface="Arial Black" panose="020B0A04020102020204" pitchFamily="34" charset="0"/>
              </a:rPr>
              <a:t>What if grant is not awarded. </a:t>
            </a:r>
          </a:p>
        </p:txBody>
      </p:sp>
    </p:spTree>
    <p:extLst>
      <p:ext uri="{BB962C8B-B14F-4D97-AF65-F5344CB8AC3E}">
        <p14:creationId xmlns:p14="http://schemas.microsoft.com/office/powerpoint/2010/main" val="1712248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8749" y="711860"/>
            <a:ext cx="9143999" cy="6146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dirty="0"/>
              <a:t>Ensure you </a:t>
            </a:r>
            <a:r>
              <a:rPr lang="en-IE" sz="2800" b="1" dirty="0"/>
              <a:t>meet the criteria.</a:t>
            </a:r>
          </a:p>
          <a:p>
            <a:pPr marL="0" indent="0">
              <a:buNone/>
            </a:pPr>
            <a:r>
              <a:rPr lang="en-IE" sz="2800" b="1" dirty="0"/>
              <a:t>Answer </a:t>
            </a:r>
            <a:r>
              <a:rPr lang="en-IE" sz="3600" b="1" u="sng" dirty="0"/>
              <a:t>all </a:t>
            </a:r>
            <a:r>
              <a:rPr lang="en-IE" sz="2800" b="1" dirty="0"/>
              <a:t>Questions.</a:t>
            </a:r>
          </a:p>
          <a:p>
            <a:pPr marL="0" indent="0">
              <a:buNone/>
            </a:pPr>
            <a:r>
              <a:rPr lang="en-IE" sz="2800" b="1" dirty="0"/>
              <a:t>Provide  costs </a:t>
            </a:r>
            <a:r>
              <a:rPr lang="en-IE" sz="2800" dirty="0"/>
              <a:t>that </a:t>
            </a:r>
            <a:r>
              <a:rPr lang="en-IE" sz="2800" b="1" dirty="0"/>
              <a:t>add up.</a:t>
            </a:r>
          </a:p>
          <a:p>
            <a:pPr marL="0" indent="0">
              <a:buNone/>
            </a:pPr>
            <a:r>
              <a:rPr lang="en-IE" sz="2800" dirty="0"/>
              <a:t>State why  you are </a:t>
            </a:r>
            <a:r>
              <a:rPr lang="en-IE" sz="2800" b="1" dirty="0"/>
              <a:t>best</a:t>
            </a:r>
            <a:r>
              <a:rPr lang="en-IE" sz="2800" dirty="0"/>
              <a:t> to deliver project.</a:t>
            </a:r>
          </a:p>
          <a:p>
            <a:pPr marL="0" indent="0">
              <a:buNone/>
            </a:pPr>
            <a:r>
              <a:rPr lang="en-IE" sz="2800" b="1" dirty="0"/>
              <a:t>Evidence</a:t>
            </a:r>
            <a:r>
              <a:rPr lang="en-IE" sz="2800" dirty="0"/>
              <a:t> your community need  with </a:t>
            </a:r>
            <a:r>
              <a:rPr lang="en-IE" sz="2800" b="1" dirty="0"/>
              <a:t>research.</a:t>
            </a:r>
          </a:p>
          <a:p>
            <a:pPr marL="0" indent="0">
              <a:buNone/>
            </a:pPr>
            <a:r>
              <a:rPr lang="en-IE" sz="2800" b="1" dirty="0"/>
              <a:t>State outcomes </a:t>
            </a:r>
            <a:r>
              <a:rPr lang="en-IE" sz="2800" dirty="0"/>
              <a:t>and how they will </a:t>
            </a:r>
            <a:r>
              <a:rPr lang="en-IE" sz="2800" b="1" dirty="0"/>
              <a:t>be tracked.</a:t>
            </a:r>
          </a:p>
          <a:p>
            <a:pPr marL="0" indent="0">
              <a:buNone/>
            </a:pPr>
            <a:r>
              <a:rPr lang="en-IE" sz="2800" dirty="0"/>
              <a:t>Meet deadline..</a:t>
            </a:r>
            <a:endParaRPr lang="en-IE" sz="2800" b="1" dirty="0"/>
          </a:p>
          <a:p>
            <a:pPr marL="0" indent="0">
              <a:buNone/>
            </a:pPr>
            <a:r>
              <a:rPr lang="en-IE" sz="2800" b="1" dirty="0"/>
              <a:t>Proofread for errors and word count.</a:t>
            </a:r>
          </a:p>
          <a:p>
            <a:pPr marL="0" indent="0">
              <a:buNone/>
            </a:pPr>
            <a:r>
              <a:rPr lang="en-IE" altLang="en-US" sz="2800" dirty="0"/>
              <a:t>Evidence your </a:t>
            </a:r>
            <a:r>
              <a:rPr lang="en-IE" altLang="en-US" sz="2800" b="1" dirty="0"/>
              <a:t>Experience,</a:t>
            </a:r>
            <a:r>
              <a:rPr lang="en-IE" altLang="en-US" sz="2800" dirty="0"/>
              <a:t> </a:t>
            </a:r>
            <a:r>
              <a:rPr lang="en-IE" altLang="en-US" sz="2800" b="1" dirty="0"/>
              <a:t>Ability &amp;</a:t>
            </a:r>
            <a:r>
              <a:rPr lang="en-IE" altLang="en-US" sz="2800" dirty="0"/>
              <a:t> C</a:t>
            </a:r>
            <a:r>
              <a:rPr lang="en-IE" altLang="en-US" sz="2800" b="1" dirty="0"/>
              <a:t>ompetence.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altLang="en-US" sz="2800" dirty="0"/>
              <a:t>Complete an input sheet for </a:t>
            </a:r>
            <a:r>
              <a:rPr lang="en-IE" altLang="en-US" sz="2800" b="1" dirty="0"/>
              <a:t>Online </a:t>
            </a:r>
            <a:r>
              <a:rPr lang="en-IE" altLang="en-US" sz="2800" dirty="0"/>
              <a:t>applications.</a:t>
            </a:r>
          </a:p>
          <a:p>
            <a:pPr marL="0" indent="0">
              <a:buNone/>
            </a:pPr>
            <a:r>
              <a:rPr lang="en-IE" sz="2000" b="1" i="1" dirty="0"/>
              <a:t>Tips from a Grant assessor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.</a:t>
            </a:r>
          </a:p>
          <a:p>
            <a:pPr marL="0" indent="0">
              <a:buNone/>
            </a:pP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Final Check list.</a:t>
            </a:r>
          </a:p>
        </p:txBody>
      </p:sp>
    </p:spTree>
    <p:extLst>
      <p:ext uri="{BB962C8B-B14F-4D97-AF65-F5344CB8AC3E}">
        <p14:creationId xmlns:p14="http://schemas.microsoft.com/office/powerpoint/2010/main" val="2872549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568374"/>
            <a:ext cx="8784976" cy="6028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/>
              <a:t>A </a:t>
            </a:r>
            <a:r>
              <a:rPr lang="en-GB" sz="2800" b="1" dirty="0"/>
              <a:t>quick easy</a:t>
            </a:r>
            <a:r>
              <a:rPr lang="en-GB" sz="2800" dirty="0"/>
              <a:t> way to </a:t>
            </a:r>
            <a:r>
              <a:rPr lang="en-GB" sz="2800" b="1" dirty="0"/>
              <a:t>donate.</a:t>
            </a:r>
            <a:r>
              <a:rPr lang="en-GB" sz="2800" dirty="0"/>
              <a:t> </a:t>
            </a:r>
          </a:p>
          <a:p>
            <a:pPr>
              <a:buNone/>
            </a:pPr>
            <a:r>
              <a:rPr lang="en-GB" sz="2800" dirty="0"/>
              <a:t>Appeals  to </a:t>
            </a:r>
            <a:r>
              <a:rPr lang="en-GB" sz="2800" b="1" dirty="0"/>
              <a:t>young people.. </a:t>
            </a:r>
          </a:p>
          <a:p>
            <a:pPr>
              <a:buNone/>
            </a:pPr>
            <a:r>
              <a:rPr lang="en-GB" sz="2800" dirty="0"/>
              <a:t>Done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immediately</a:t>
            </a:r>
            <a:r>
              <a:rPr lang="en-GB" sz="2800" dirty="0"/>
              <a:t> on </a:t>
            </a:r>
            <a:r>
              <a:rPr lang="en-GB" sz="2800" b="1" dirty="0"/>
              <a:t>impulse</a:t>
            </a:r>
            <a:r>
              <a:rPr lang="en-GB" sz="2800" dirty="0"/>
              <a:t> from </a:t>
            </a:r>
            <a:r>
              <a:rPr lang="en-GB" sz="2800" b="1" dirty="0"/>
              <a:t>media.</a:t>
            </a:r>
          </a:p>
          <a:p>
            <a:pPr>
              <a:buNone/>
            </a:pPr>
            <a:r>
              <a:rPr lang="en-GB" sz="2800" dirty="0"/>
              <a:t>Method  gave </a:t>
            </a:r>
            <a:r>
              <a:rPr lang="en-GB" sz="2800" b="1" dirty="0"/>
              <a:t>40% increase </a:t>
            </a:r>
            <a:r>
              <a:rPr lang="en-GB" sz="2800" dirty="0"/>
              <a:t>in fundraising. </a:t>
            </a:r>
          </a:p>
          <a:p>
            <a:pPr>
              <a:buNone/>
            </a:pPr>
            <a:r>
              <a:rPr lang="en-GB" sz="2800" dirty="0"/>
              <a:t>Text </a:t>
            </a:r>
            <a:r>
              <a:rPr lang="en-GB" sz="2800" b="1" dirty="0"/>
              <a:t>promotes</a:t>
            </a:r>
            <a:r>
              <a:rPr lang="en-GB" sz="2800" dirty="0"/>
              <a:t> your </a:t>
            </a:r>
            <a:r>
              <a:rPr lang="en-GB" sz="2800" b="1" dirty="0"/>
              <a:t>cause</a:t>
            </a:r>
            <a:r>
              <a:rPr lang="en-GB" sz="2800" dirty="0"/>
              <a:t>  on </a:t>
            </a:r>
            <a:r>
              <a:rPr lang="en-GB" sz="2800" b="1" dirty="0"/>
              <a:t>social media.</a:t>
            </a:r>
          </a:p>
          <a:p>
            <a:pPr>
              <a:buNone/>
            </a:pPr>
            <a:r>
              <a:rPr lang="en-GB" sz="2800" b="1" dirty="0"/>
              <a:t>Easy</a:t>
            </a:r>
            <a:r>
              <a:rPr lang="en-GB" sz="2800" dirty="0"/>
              <a:t> to </a:t>
            </a:r>
            <a:r>
              <a:rPr lang="en-GB" sz="2800" b="1" dirty="0"/>
              <a:t>set up.    </a:t>
            </a:r>
            <a:r>
              <a:rPr lang="en-GB" sz="2800" dirty="0"/>
              <a:t>Link to a </a:t>
            </a:r>
            <a:r>
              <a:rPr lang="en-GB" sz="2800" b="1" dirty="0"/>
              <a:t>provider. </a:t>
            </a:r>
          </a:p>
          <a:p>
            <a:pPr>
              <a:buNone/>
            </a:pPr>
            <a:r>
              <a:rPr lang="en-GB" sz="2800" b="1" dirty="0"/>
              <a:t>Billed</a:t>
            </a:r>
            <a:r>
              <a:rPr lang="en-GB" sz="2800" dirty="0"/>
              <a:t>  through </a:t>
            </a:r>
            <a:r>
              <a:rPr lang="en-GB" sz="2800" b="1" dirty="0"/>
              <a:t>mobile phone </a:t>
            </a:r>
            <a:r>
              <a:rPr lang="en-GB" sz="2800" dirty="0"/>
              <a:t>or Debit card. </a:t>
            </a:r>
          </a:p>
          <a:p>
            <a:pPr>
              <a:buNone/>
            </a:pPr>
            <a:r>
              <a:rPr lang="en-GB" sz="2800" b="1" dirty="0"/>
              <a:t>Secure</a:t>
            </a:r>
            <a:r>
              <a:rPr lang="en-GB" sz="2800" dirty="0"/>
              <a:t> for donor.</a:t>
            </a:r>
          </a:p>
          <a:p>
            <a:pPr>
              <a:buNone/>
            </a:pPr>
            <a:r>
              <a:rPr lang="en-GB" sz="2800" b="1" dirty="0"/>
              <a:t>Cost free </a:t>
            </a:r>
            <a:r>
              <a:rPr lang="en-GB" sz="2800" dirty="0"/>
              <a:t>to  </a:t>
            </a:r>
            <a:r>
              <a:rPr lang="en-GB" sz="2800" b="1" dirty="0"/>
              <a:t>organisation.</a:t>
            </a:r>
          </a:p>
          <a:p>
            <a:pPr>
              <a:buNone/>
            </a:pPr>
            <a:r>
              <a:rPr lang="en-GB" sz="2800" b="1" dirty="0"/>
              <a:t>Digital fundraising-</a:t>
            </a:r>
            <a:r>
              <a:rPr lang="en-GB" sz="2800" dirty="0"/>
              <a:t> similar done on company  </a:t>
            </a:r>
            <a:r>
              <a:rPr lang="en-GB" sz="2800" b="1" dirty="0"/>
              <a:t>website.</a:t>
            </a:r>
          </a:p>
          <a:p>
            <a:pPr>
              <a:buNone/>
            </a:pPr>
            <a:r>
              <a:rPr lang="en-GB" sz="2800" dirty="0"/>
              <a:t> </a:t>
            </a:r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-164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Text to Donate.</a:t>
            </a:r>
          </a:p>
        </p:txBody>
      </p:sp>
    </p:spTree>
    <p:extLst>
      <p:ext uri="{BB962C8B-B14F-4D97-AF65-F5344CB8AC3E}">
        <p14:creationId xmlns:p14="http://schemas.microsoft.com/office/powerpoint/2010/main" val="1490472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620688"/>
            <a:ext cx="878497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200" b="1" dirty="0"/>
              <a:t>Very common mistakes.</a:t>
            </a:r>
          </a:p>
          <a:p>
            <a:r>
              <a:rPr lang="en-IE" sz="2700" dirty="0"/>
              <a:t>Did not </a:t>
            </a:r>
            <a:r>
              <a:rPr lang="en-IE" sz="2700" b="1" dirty="0"/>
              <a:t>read the criteri</a:t>
            </a:r>
            <a:r>
              <a:rPr lang="en-IE" sz="2700" dirty="0"/>
              <a:t>a.</a:t>
            </a:r>
          </a:p>
          <a:p>
            <a:r>
              <a:rPr lang="en-IE" sz="2700" dirty="0"/>
              <a:t>Cannot clearly </a:t>
            </a:r>
            <a:r>
              <a:rPr lang="en-IE" sz="2700" b="1" dirty="0"/>
              <a:t>explain project activity.</a:t>
            </a:r>
          </a:p>
          <a:p>
            <a:r>
              <a:rPr lang="en-IE" sz="2700" dirty="0"/>
              <a:t>Timing </a:t>
            </a:r>
            <a:r>
              <a:rPr lang="en-IE" sz="2700" b="1" dirty="0"/>
              <a:t>not aligned with grant.</a:t>
            </a:r>
          </a:p>
          <a:p>
            <a:r>
              <a:rPr lang="en-IE" sz="2700" b="1" dirty="0"/>
              <a:t>Costs don’t add up.</a:t>
            </a:r>
          </a:p>
          <a:p>
            <a:pPr marL="0" indent="0">
              <a:buNone/>
            </a:pPr>
            <a:r>
              <a:rPr lang="en-IE" sz="3200" b="1" dirty="0"/>
              <a:t>Other mistakes.</a:t>
            </a:r>
          </a:p>
          <a:p>
            <a:r>
              <a:rPr lang="en-IE" sz="2700" b="1" dirty="0"/>
              <a:t>Blank answers to questions.</a:t>
            </a:r>
          </a:p>
          <a:p>
            <a:r>
              <a:rPr lang="en-IE" sz="2700" dirty="0"/>
              <a:t>Category not ticked.</a:t>
            </a:r>
          </a:p>
          <a:p>
            <a:r>
              <a:rPr lang="en-IE" sz="2700" dirty="0"/>
              <a:t>Difficult to read due to grammar</a:t>
            </a:r>
            <a:r>
              <a:rPr lang="en-IE" sz="2700" b="1" dirty="0"/>
              <a:t> </a:t>
            </a:r>
            <a:r>
              <a:rPr lang="en-IE" sz="2700" dirty="0"/>
              <a:t>errors.</a:t>
            </a:r>
          </a:p>
          <a:p>
            <a:r>
              <a:rPr lang="en-IE" sz="2700" dirty="0"/>
              <a:t>Request amount </a:t>
            </a:r>
            <a:r>
              <a:rPr lang="en-IE" sz="2700" b="1" dirty="0"/>
              <a:t>outside funding.</a:t>
            </a:r>
          </a:p>
          <a:p>
            <a:r>
              <a:rPr lang="en-IE" sz="2700" b="1" dirty="0"/>
              <a:t>Missed deadline.</a:t>
            </a:r>
          </a:p>
          <a:p>
            <a:pPr marL="0" indent="0">
              <a:buNone/>
            </a:pPr>
            <a:r>
              <a:rPr lang="en-IE" sz="3200" b="1" dirty="0"/>
              <a:t>CHECK YOUR APPLICATION!! </a:t>
            </a:r>
          </a:p>
          <a:p>
            <a:pPr marL="0" indent="0">
              <a:buNone/>
            </a:pPr>
            <a:endParaRPr lang="en-IE" sz="4400" b="1" dirty="0"/>
          </a:p>
          <a:p>
            <a:endParaRPr lang="en-IE" sz="3600" dirty="0"/>
          </a:p>
          <a:p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4000" dirty="0">
                <a:solidFill>
                  <a:srgbClr val="002060"/>
                </a:solidFill>
                <a:latin typeface="Arial Black" panose="020B0A04020102020204" pitchFamily="34" charset="0"/>
              </a:rPr>
              <a:t>Errors found in applications.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C:\Documents and Settings\sheila.CHDOMAIN\Local Settings\Temporary Internet Files\Content.IE5\1JNMPMBV\MC9000478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66520"/>
            <a:ext cx="1493387" cy="17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30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752446"/>
            <a:ext cx="8784976" cy="5916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600" b="1" dirty="0"/>
              <a:t>Read the guidelines on fundraising by Charities regulator.</a:t>
            </a:r>
          </a:p>
          <a:p>
            <a:r>
              <a:rPr lang="en-IE" sz="3200" dirty="0"/>
              <a:t>Specific definition of </a:t>
            </a:r>
            <a:r>
              <a:rPr lang="en-IE" sz="3200" b="1" dirty="0"/>
              <a:t>non-cash collections. </a:t>
            </a:r>
          </a:p>
          <a:p>
            <a:r>
              <a:rPr lang="en-IE" sz="3200" b="1" dirty="0"/>
              <a:t>Permits</a:t>
            </a:r>
            <a:r>
              <a:rPr lang="en-IE" sz="3200" dirty="0"/>
              <a:t> required from police for collections.</a:t>
            </a:r>
          </a:p>
          <a:p>
            <a:r>
              <a:rPr lang="en-IE" sz="3200" dirty="0"/>
              <a:t>Provide </a:t>
            </a:r>
            <a:r>
              <a:rPr lang="en-IE" sz="3200" b="1" dirty="0"/>
              <a:t>Identification</a:t>
            </a:r>
            <a:r>
              <a:rPr lang="en-IE" sz="3200" dirty="0"/>
              <a:t> including the charity registration number If you have one.</a:t>
            </a:r>
          </a:p>
          <a:p>
            <a:r>
              <a:rPr lang="en-IE" sz="3200" b="1" dirty="0"/>
              <a:t>Sealed </a:t>
            </a:r>
            <a:r>
              <a:rPr lang="en-IE" sz="3200" dirty="0"/>
              <a:t> Buckets for  Cash collections.</a:t>
            </a:r>
          </a:p>
          <a:p>
            <a:pPr marL="0" indent="0">
              <a:buNone/>
            </a:pPr>
            <a:r>
              <a:rPr lang="en-IE" sz="2800" b="1" dirty="0"/>
              <a:t>Download.</a:t>
            </a:r>
          </a:p>
          <a:p>
            <a:pPr marL="0" indent="0">
              <a:buNone/>
            </a:pPr>
            <a:r>
              <a:rPr lang="en-IE" b="1" dirty="0"/>
              <a:t>Guidelines for Charitable Organisations on Fundraising </a:t>
            </a:r>
          </a:p>
          <a:p>
            <a:pPr marL="0" indent="0">
              <a:buNone/>
            </a:pPr>
            <a:r>
              <a:rPr lang="en-IE" b="1" dirty="0"/>
              <a:t>from the Public.</a:t>
            </a:r>
            <a:endParaRPr lang="en-IE" sz="3600" dirty="0"/>
          </a:p>
          <a:p>
            <a:pPr marL="0" indent="0">
              <a:buNone/>
            </a:pPr>
            <a:r>
              <a:rPr lang="en-IE" sz="3600" b="1" dirty="0"/>
              <a:t>www.charitiesregulatoryauthority.ie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4000" dirty="0">
                <a:solidFill>
                  <a:srgbClr val="002060"/>
                </a:solidFill>
                <a:latin typeface="Arial Black" panose="020B0A04020102020204" pitchFamily="34" charset="0"/>
              </a:rPr>
              <a:t>Fundraising Regulations.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73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752446"/>
            <a:ext cx="8784976" cy="5916914"/>
          </a:xfrm>
        </p:spPr>
        <p:txBody>
          <a:bodyPr>
            <a:noAutofit/>
          </a:bodyPr>
          <a:lstStyle/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https://www.communityfoundation.ie/grants/grants-support-hub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( A video guide)</a:t>
            </a: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www.udaras.ie   </a:t>
            </a:r>
          </a:p>
          <a:p>
            <a:r>
              <a:rPr lang="en-IE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www.charitiesregulatoryauthority.ie</a:t>
            </a:r>
          </a:p>
          <a:p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grantsinfo@irlfunds.org</a:t>
            </a: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www.communityfoundation.ie</a:t>
            </a:r>
            <a:endParaRPr lang="en-I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Rethink Ireland  </a:t>
            </a:r>
            <a:r>
              <a:rPr lang="en-IE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Email.</a:t>
            </a:r>
            <a:r>
              <a:rPr lang="en-IE" sz="2800" b="1" dirty="0"/>
              <a:t>  </a:t>
            </a:r>
            <a:r>
              <a:rPr lang="en-IE" sz="2800" b="1" dirty="0">
                <a:hlinkClick r:id="rId7"/>
              </a:rPr>
              <a:t>hello@rethinkireland.ie</a:t>
            </a:r>
            <a:r>
              <a:rPr lang="en-IE" sz="2800" b="1" dirty="0"/>
              <a:t> </a:t>
            </a: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Department of Rural and Community Development.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10-11 South Leinster Street, Dublin 2, </a:t>
            </a: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Solas</a:t>
            </a:r>
          </a:p>
          <a:p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Website:www.gov.ie/drcd/      Email:info@drcd.gov.ie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Phone number:01 773 6860</a:t>
            </a:r>
          </a:p>
          <a:p>
            <a:pPr marL="0" indent="0">
              <a:buNone/>
            </a:pPr>
            <a:endParaRPr lang="en-IE" sz="2800" b="1" dirty="0"/>
          </a:p>
          <a:p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4000" dirty="0">
                <a:solidFill>
                  <a:srgbClr val="002060"/>
                </a:solidFill>
                <a:latin typeface="Arial Black" panose="020B0A04020102020204" pitchFamily="34" charset="0"/>
              </a:rPr>
              <a:t> Useful contacts 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18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32" y="953904"/>
            <a:ext cx="8784976" cy="5715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sz="3200" dirty="0"/>
              <a:t>Those that </a:t>
            </a:r>
            <a:r>
              <a:rPr lang="en-IE" sz="3600" b="1" dirty="0">
                <a:solidFill>
                  <a:srgbClr val="00B050"/>
                </a:solidFill>
              </a:rPr>
              <a:t>wonder</a:t>
            </a:r>
            <a:r>
              <a:rPr lang="en-IE" sz="3200" dirty="0"/>
              <a:t> what is happening.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sz="3200" dirty="0"/>
              <a:t>Those that </a:t>
            </a:r>
            <a:r>
              <a:rPr lang="en-IE" sz="3600" b="1" dirty="0">
                <a:solidFill>
                  <a:srgbClr val="00B050"/>
                </a:solidFill>
              </a:rPr>
              <a:t>watch</a:t>
            </a:r>
            <a:r>
              <a:rPr lang="en-IE" sz="3200" dirty="0"/>
              <a:t> what is happening.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sz="3200" dirty="0"/>
              <a:t>Those that </a:t>
            </a:r>
            <a:r>
              <a:rPr lang="en-IE" sz="3600" b="1" dirty="0">
                <a:solidFill>
                  <a:srgbClr val="00B050"/>
                </a:solidFill>
              </a:rPr>
              <a:t>make things happen</a:t>
            </a:r>
            <a:r>
              <a:rPr lang="en-IE" sz="3600" b="1" dirty="0"/>
              <a:t> .      </a:t>
            </a:r>
            <a:endParaRPr lang="en-IE" sz="3200" b="1" dirty="0"/>
          </a:p>
          <a:p>
            <a:pPr marL="0" indent="0">
              <a:spcAft>
                <a:spcPts val="0"/>
              </a:spcAft>
              <a:buNone/>
            </a:pPr>
            <a:r>
              <a:rPr lang="en-IE" sz="4000" dirty="0"/>
              <a:t>            </a:t>
            </a:r>
            <a:r>
              <a:rPr lang="en-IE" sz="4400" b="1" dirty="0">
                <a:solidFill>
                  <a:srgbClr val="00B050"/>
                </a:solidFill>
              </a:rPr>
              <a:t>Which is yours?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n-IE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44559"/>
            <a:ext cx="925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3200" dirty="0">
                <a:solidFill>
                  <a:srgbClr val="00B050"/>
                </a:solidFill>
                <a:latin typeface="Arial Black" panose="020B0A04020102020204" pitchFamily="34" charset="0"/>
              </a:rPr>
              <a:t>3 Types of Not for Profit Organisations</a:t>
            </a:r>
          </a:p>
        </p:txBody>
      </p:sp>
      <p:pic>
        <p:nvPicPr>
          <p:cNvPr id="6" name="Picture 6" descr="MCj043984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95639"/>
            <a:ext cx="3109313" cy="19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42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" y="15573"/>
            <a:ext cx="10622613" cy="68268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4726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E" dirty="0">
                <a:latin typeface="Candara(Body)"/>
              </a:rPr>
              <a:t>Is there a </a:t>
            </a:r>
            <a:r>
              <a:rPr lang="en-IE" sz="2800" b="1" dirty="0">
                <a:solidFill>
                  <a:srgbClr val="00B050"/>
                </a:solidFill>
                <a:latin typeface="Candara(Body)"/>
              </a:rPr>
              <a:t>Need</a:t>
            </a:r>
            <a:r>
              <a:rPr lang="en-IE" dirty="0">
                <a:solidFill>
                  <a:srgbClr val="00B050"/>
                </a:solidFill>
                <a:latin typeface="Candara(Body)"/>
              </a:rPr>
              <a:t> </a:t>
            </a:r>
            <a:r>
              <a:rPr lang="en-IE" dirty="0">
                <a:latin typeface="Candara(Body)"/>
              </a:rPr>
              <a:t>for your </a:t>
            </a:r>
            <a:r>
              <a:rPr lang="en-IE" sz="2800" b="1" dirty="0">
                <a:solidFill>
                  <a:srgbClr val="00B050"/>
                </a:solidFill>
                <a:latin typeface="Candara(Body)"/>
              </a:rPr>
              <a:t>Project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andara(Body)"/>
              </a:rPr>
              <a:t> How do you know it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exists?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andara(Body)"/>
              </a:rPr>
              <a:t>How did you</a:t>
            </a:r>
            <a:r>
              <a:rPr lang="en-IE" b="1" dirty="0">
                <a:latin typeface="Candara(Body)"/>
              </a:rPr>
              <a:t>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identify</a:t>
            </a:r>
            <a:r>
              <a:rPr lang="en-IE" b="1" dirty="0">
                <a:latin typeface="Candara(Body)"/>
              </a:rPr>
              <a:t> </a:t>
            </a:r>
            <a:r>
              <a:rPr lang="en-IE" dirty="0">
                <a:latin typeface="Candara(Body)"/>
              </a:rPr>
              <a:t>it?</a:t>
            </a:r>
          </a:p>
          <a:p>
            <a:pPr>
              <a:lnSpc>
                <a:spcPct val="200000"/>
              </a:lnSpc>
            </a:pPr>
            <a:r>
              <a:rPr lang="en-IE" b="1" dirty="0">
                <a:solidFill>
                  <a:srgbClr val="00B050"/>
                </a:solidFill>
                <a:latin typeface="Candara(Body)"/>
              </a:rPr>
              <a:t>Outcomes</a:t>
            </a:r>
            <a:r>
              <a:rPr lang="en-IE" dirty="0">
                <a:solidFill>
                  <a:srgbClr val="00B050"/>
                </a:solidFill>
                <a:latin typeface="Candara(Body)"/>
              </a:rPr>
              <a:t> </a:t>
            </a:r>
            <a:r>
              <a:rPr lang="en-IE" dirty="0">
                <a:latin typeface="Candara(Body)"/>
              </a:rPr>
              <a:t>– what difference will it make in your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Community?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andara(Body)"/>
              </a:rPr>
              <a:t> Do you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collaborate </a:t>
            </a:r>
            <a:r>
              <a:rPr lang="en-IE" dirty="0">
                <a:latin typeface="Candara(Body)"/>
              </a:rPr>
              <a:t> with other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Organisations?</a:t>
            </a:r>
          </a:p>
          <a:p>
            <a:pPr>
              <a:lnSpc>
                <a:spcPct val="200000"/>
              </a:lnSpc>
            </a:pPr>
            <a:r>
              <a:rPr lang="en-IE" b="1" dirty="0">
                <a:solidFill>
                  <a:srgbClr val="00B050"/>
                </a:solidFill>
              </a:rPr>
              <a:t>Timeline</a:t>
            </a:r>
            <a:r>
              <a:rPr lang="en-IE" dirty="0">
                <a:solidFill>
                  <a:srgbClr val="00B050"/>
                </a:solidFill>
              </a:rPr>
              <a:t>:  Deliver </a:t>
            </a:r>
            <a:r>
              <a:rPr lang="en-IE" dirty="0"/>
              <a:t> in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timeframe set.</a:t>
            </a:r>
            <a:r>
              <a:rPr lang="en-IE" dirty="0"/>
              <a:t>                                         </a:t>
            </a:r>
            <a:r>
              <a:rPr lang="en-IE" b="1" dirty="0">
                <a:solidFill>
                  <a:srgbClr val="00B050"/>
                </a:solidFill>
              </a:rPr>
              <a:t>Budget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/>
              <a:t>– </a:t>
            </a:r>
            <a:r>
              <a:rPr lang="en-IE" b="1" dirty="0">
                <a:solidFill>
                  <a:srgbClr val="00B050"/>
                </a:solidFill>
                <a:latin typeface="Candara(Body)"/>
              </a:rPr>
              <a:t>Realistic</a:t>
            </a:r>
            <a:r>
              <a:rPr lang="en-IE" dirty="0"/>
              <a:t>, and </a:t>
            </a:r>
            <a:r>
              <a:rPr lang="en-IE" b="1" dirty="0">
                <a:solidFill>
                  <a:srgbClr val="00B050"/>
                </a:solidFill>
              </a:rPr>
              <a:t>detailed.</a:t>
            </a:r>
          </a:p>
          <a:p>
            <a:pPr>
              <a:lnSpc>
                <a:spcPct val="200000"/>
              </a:lnSpc>
            </a:pPr>
            <a:endParaRPr lang="en-IE" sz="2800" b="1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endParaRPr lang="en-IE" sz="3200" b="1" dirty="0"/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endParaRPr lang="en-GB" sz="2800" dirty="0"/>
          </a:p>
          <a:p>
            <a:pPr>
              <a:lnSpc>
                <a:spcPct val="150000"/>
              </a:lnSpc>
            </a:pPr>
            <a:endParaRPr lang="en-GB" sz="2800" dirty="0"/>
          </a:p>
          <a:p>
            <a:endParaRPr lang="en-GB" sz="2800" dirty="0"/>
          </a:p>
          <a:p>
            <a:endParaRPr lang="en-US" sz="3200" dirty="0"/>
          </a:p>
          <a:p>
            <a:pPr marL="0" indent="0">
              <a:buNone/>
            </a:pPr>
            <a:endParaRPr lang="en-GB" sz="3200" dirty="0"/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611636"/>
            <a:ext cx="8312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First 7 Points  </a:t>
            </a:r>
            <a:endParaRPr lang="en-IE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BD512-1F95-07EF-E8B1-5204F5764789}"/>
              </a:ext>
            </a:extLst>
          </p:cNvPr>
          <p:cNvSpPr txBox="1"/>
          <p:nvPr/>
        </p:nvSpPr>
        <p:spPr>
          <a:xfrm flipV="1">
            <a:off x="2655065" y="8090502"/>
            <a:ext cx="5157295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800" b="1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1800" b="1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85274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" y="-1367"/>
            <a:ext cx="9144000" cy="6176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772815"/>
            <a:ext cx="9046368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Questions</a:t>
            </a:r>
          </a:p>
          <a:p>
            <a:pPr>
              <a:spcAft>
                <a:spcPts val="450"/>
              </a:spcAft>
            </a:pPr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2800" b="1" i="1" dirty="0"/>
              <a:t>Evelyn Fitzpatrick Consulting</a:t>
            </a:r>
          </a:p>
          <a:p>
            <a:endParaRPr lang="en-IE" sz="2800" dirty="0"/>
          </a:p>
          <a:p>
            <a:r>
              <a:rPr lang="en-IE" sz="2800" b="1" dirty="0"/>
              <a:t>Email:       </a:t>
            </a:r>
            <a:r>
              <a:rPr lang="en-IE" sz="2800" b="1" dirty="0">
                <a:hlinkClick r:id="rId3"/>
              </a:rPr>
              <a:t>evelyn.fitzpatrick@gmail.com</a:t>
            </a:r>
            <a:r>
              <a:rPr lang="en-IE" sz="2800" b="1" dirty="0"/>
              <a:t> </a:t>
            </a:r>
          </a:p>
          <a:p>
            <a:pPr>
              <a:spcAft>
                <a:spcPts val="450"/>
              </a:spcAft>
            </a:pPr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https://www.carmichaelireland.ie/courses/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endParaRPr lang="en-I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en-I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2BC57-B9C8-BDFF-02B7-4644F7630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805"/>
            <a:ext cx="2232248" cy="205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98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11800"/>
            <a:ext cx="8496944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Statutory Funding.    HSE.  Gov. Depts. </a:t>
            </a:r>
          </a:p>
          <a:p>
            <a:pPr>
              <a:lnSpc>
                <a:spcPct val="150000"/>
              </a:lnSpc>
            </a:pPr>
            <a:r>
              <a:rPr lang="en-IE" sz="2800" b="1" dirty="0"/>
              <a:t>Community Foundation of Ireland.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800" b="1" dirty="0"/>
              <a:t>Pobal.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800" b="1" dirty="0"/>
              <a:t>Rethink Ireland.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B050"/>
                </a:solidFill>
              </a:rPr>
              <a:t>PPN  ( A conduit for guiding Organisations)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B050"/>
                </a:solidFill>
              </a:rPr>
              <a:t>Local Authorities. (DCC)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800" b="1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sz="3200" dirty="0"/>
          </a:p>
          <a:p>
            <a:r>
              <a:rPr lang="en-GB" sz="3200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611636"/>
            <a:ext cx="8312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Grants &amp; Funding availabl</a:t>
            </a:r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e </a:t>
            </a:r>
            <a:endParaRPr lang="en-IE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6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836712"/>
            <a:ext cx="9252520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E" sz="2800" dirty="0"/>
              <a:t>Develop a </a:t>
            </a:r>
            <a:r>
              <a:rPr lang="en-IE" sz="2800" b="1" dirty="0"/>
              <a:t>Funding Plan, </a:t>
            </a:r>
            <a:r>
              <a:rPr lang="en-IE" sz="2800" dirty="0"/>
              <a:t>to include:</a:t>
            </a:r>
          </a:p>
          <a:p>
            <a:r>
              <a:rPr lang="en-IE" sz="3200" b="1" dirty="0"/>
              <a:t>Vision</a:t>
            </a:r>
            <a:r>
              <a:rPr lang="en-IE" sz="3200" dirty="0"/>
              <a:t> </a:t>
            </a:r>
            <a:r>
              <a:rPr lang="en-IE" sz="2800" dirty="0"/>
              <a:t>–</a:t>
            </a:r>
            <a:r>
              <a:rPr lang="en-IE" sz="2800" b="1" dirty="0"/>
              <a:t>Why</a:t>
            </a:r>
            <a:r>
              <a:rPr lang="en-IE" sz="2800" dirty="0"/>
              <a:t> does your  </a:t>
            </a:r>
            <a:r>
              <a:rPr lang="en-IE" sz="2800" b="1" dirty="0"/>
              <a:t>services exist?</a:t>
            </a:r>
          </a:p>
          <a:p>
            <a:r>
              <a:rPr lang="en-IE" sz="3200" b="1" dirty="0"/>
              <a:t>Purpose</a:t>
            </a:r>
            <a:r>
              <a:rPr lang="en-IE" sz="2800" dirty="0"/>
              <a:t> –What you are </a:t>
            </a:r>
            <a:r>
              <a:rPr lang="en-IE" sz="2800" b="1" dirty="0"/>
              <a:t>set up to do.</a:t>
            </a:r>
          </a:p>
          <a:p>
            <a:r>
              <a:rPr lang="en-IE" sz="3200" b="1" dirty="0"/>
              <a:t>Mission</a:t>
            </a:r>
            <a:r>
              <a:rPr lang="en-IE" sz="3200" dirty="0"/>
              <a:t> </a:t>
            </a:r>
            <a:r>
              <a:rPr lang="en-IE" sz="2800" dirty="0"/>
              <a:t>– The </a:t>
            </a:r>
            <a:r>
              <a:rPr lang="en-IE" sz="2800" b="1" dirty="0"/>
              <a:t>Service</a:t>
            </a:r>
            <a:r>
              <a:rPr lang="en-IE" sz="2800" dirty="0"/>
              <a:t> you </a:t>
            </a:r>
            <a:r>
              <a:rPr lang="en-IE" sz="2800" b="1" dirty="0"/>
              <a:t>provide. </a:t>
            </a:r>
          </a:p>
          <a:p>
            <a:r>
              <a:rPr lang="en-IE" sz="3200" b="1" dirty="0"/>
              <a:t>Stakeholders</a:t>
            </a:r>
            <a:r>
              <a:rPr lang="en-IE" sz="2800" dirty="0"/>
              <a:t>–Who you </a:t>
            </a:r>
            <a:r>
              <a:rPr lang="en-IE" sz="2800" b="1" dirty="0"/>
              <a:t>serve</a:t>
            </a:r>
            <a:r>
              <a:rPr lang="en-IE" sz="2800" dirty="0"/>
              <a:t>? How to meet </a:t>
            </a:r>
            <a:r>
              <a:rPr lang="en-IE" sz="2800" b="1" dirty="0"/>
              <a:t>their needs.</a:t>
            </a:r>
          </a:p>
          <a:p>
            <a:r>
              <a:rPr lang="en-IE" sz="3200" b="1" dirty="0"/>
              <a:t>Values: </a:t>
            </a:r>
            <a:r>
              <a:rPr lang="en-IE" sz="3200" b="1" dirty="0">
                <a:solidFill>
                  <a:srgbClr val="00B050"/>
                </a:solidFill>
              </a:rPr>
              <a:t>*</a:t>
            </a:r>
            <a:r>
              <a:rPr lang="en-IE" sz="3200" b="1" dirty="0"/>
              <a:t> </a:t>
            </a:r>
            <a:r>
              <a:rPr lang="en-IE" dirty="0"/>
              <a:t>e.g.  </a:t>
            </a:r>
            <a:r>
              <a:rPr lang="en-IE" b="1" dirty="0"/>
              <a:t>Respect , Transparency, Accountability, Trust.</a:t>
            </a:r>
          </a:p>
          <a:p>
            <a:r>
              <a:rPr lang="en-IE" sz="3200" b="1" dirty="0"/>
              <a:t>Strategic Positioning </a:t>
            </a:r>
            <a:r>
              <a:rPr lang="en-IE" sz="2800" dirty="0"/>
              <a:t>– How are you </a:t>
            </a:r>
            <a:r>
              <a:rPr lang="en-IE" sz="2800" b="1" dirty="0"/>
              <a:t>different?</a:t>
            </a:r>
          </a:p>
          <a:p>
            <a:r>
              <a:rPr lang="en-IE" sz="3200" b="1" dirty="0"/>
              <a:t>Reach – S</a:t>
            </a:r>
            <a:r>
              <a:rPr lang="en-IE" sz="2800" b="1" dirty="0"/>
              <a:t>ize of the community </a:t>
            </a:r>
            <a:r>
              <a:rPr lang="en-IE" sz="2800" dirty="0"/>
              <a:t> you </a:t>
            </a:r>
            <a:r>
              <a:rPr lang="en-IE" sz="2800" b="1" dirty="0"/>
              <a:t>serve.</a:t>
            </a:r>
          </a:p>
          <a:p>
            <a:pPr marL="0" indent="0">
              <a:buNone/>
            </a:pPr>
            <a:r>
              <a:rPr lang="en-IE" sz="3200" b="1" dirty="0"/>
              <a:t>*</a:t>
            </a:r>
            <a:r>
              <a:rPr lang="en-IE" dirty="0"/>
              <a:t> </a:t>
            </a:r>
            <a:r>
              <a:rPr lang="en-IE" sz="2000" b="1" dirty="0">
                <a:solidFill>
                  <a:srgbClr val="00B050"/>
                </a:solidFill>
              </a:rPr>
              <a:t>Evidence  that you live your  Values</a:t>
            </a:r>
            <a:endParaRPr lang="en-IE" b="1" dirty="0">
              <a:solidFill>
                <a:srgbClr val="00B050"/>
              </a:solidFill>
            </a:endParaRP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19556" y="354717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An Organisation’s 1st steps</a:t>
            </a:r>
          </a:p>
        </p:txBody>
      </p:sp>
    </p:spTree>
    <p:extLst>
      <p:ext uri="{BB962C8B-B14F-4D97-AF65-F5344CB8AC3E}">
        <p14:creationId xmlns:p14="http://schemas.microsoft.com/office/powerpoint/2010/main" val="11903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8437" y="788804"/>
            <a:ext cx="8484044" cy="5808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b="1" dirty="0"/>
              <a:t>Have a Strategic Fit. </a:t>
            </a:r>
          </a:p>
          <a:p>
            <a:pPr lvl="0"/>
            <a:r>
              <a:rPr lang="en-IE" sz="2200" dirty="0"/>
              <a:t>Project must</a:t>
            </a:r>
            <a:r>
              <a:rPr lang="en-IE" b="1" dirty="0"/>
              <a:t> fit </a:t>
            </a:r>
            <a:r>
              <a:rPr lang="en-IE" sz="2200" dirty="0"/>
              <a:t>the </a:t>
            </a:r>
            <a:r>
              <a:rPr lang="en-IE" sz="2200" b="1" dirty="0"/>
              <a:t>Funder’s purpose.</a:t>
            </a:r>
          </a:p>
          <a:p>
            <a:pPr lvl="0"/>
            <a:r>
              <a:rPr lang="en-IE" sz="2200" dirty="0"/>
              <a:t>Must </a:t>
            </a:r>
            <a:r>
              <a:rPr lang="en-IE" sz="2200" b="1" dirty="0"/>
              <a:t>serve</a:t>
            </a:r>
            <a:r>
              <a:rPr lang="en-IE" sz="2200" dirty="0"/>
              <a:t> an </a:t>
            </a:r>
            <a:r>
              <a:rPr lang="en-IE" sz="2200" b="1" dirty="0"/>
              <a:t>identified need. </a:t>
            </a:r>
          </a:p>
          <a:p>
            <a:pPr lvl="0"/>
            <a:r>
              <a:rPr lang="en-IE" sz="2200" dirty="0"/>
              <a:t>Must have </a:t>
            </a:r>
            <a:r>
              <a:rPr lang="en-IE" sz="2200" b="1" dirty="0"/>
              <a:t>realistic costs </a:t>
            </a:r>
            <a:r>
              <a:rPr lang="en-IE" sz="2200" dirty="0"/>
              <a:t>&amp; </a:t>
            </a:r>
            <a:r>
              <a:rPr lang="en-IE" sz="2200" b="1" dirty="0"/>
              <a:t>timescales. </a:t>
            </a:r>
          </a:p>
          <a:p>
            <a:pPr marL="0" indent="0">
              <a:buNone/>
            </a:pPr>
            <a:r>
              <a:rPr lang="en-IE" sz="2800" b="1" dirty="0"/>
              <a:t>Reach.</a:t>
            </a:r>
          </a:p>
          <a:p>
            <a:pPr lvl="0"/>
            <a:r>
              <a:rPr lang="en-IE" sz="2200" dirty="0"/>
              <a:t> Needs a wide </a:t>
            </a:r>
            <a:r>
              <a:rPr lang="en-IE" sz="2200" b="1" dirty="0"/>
              <a:t>community reach</a:t>
            </a:r>
            <a:r>
              <a:rPr lang="en-IE" sz="2200" dirty="0"/>
              <a:t>  and </a:t>
            </a:r>
            <a:r>
              <a:rPr lang="en-IE" sz="2200" b="1" dirty="0"/>
              <a:t>beneficiaries.</a:t>
            </a:r>
          </a:p>
          <a:p>
            <a:pPr lvl="0"/>
            <a:r>
              <a:rPr lang="en-IE" sz="2200" b="1" dirty="0"/>
              <a:t>Potentia</a:t>
            </a:r>
            <a:r>
              <a:rPr lang="en-IE" sz="2200" dirty="0"/>
              <a:t>l for </a:t>
            </a:r>
            <a:r>
              <a:rPr lang="en-IE" sz="2200" b="1" dirty="0"/>
              <a:t>collaboration.</a:t>
            </a:r>
          </a:p>
          <a:p>
            <a:pPr marL="0" lvl="0" indent="0">
              <a:buNone/>
            </a:pPr>
            <a:r>
              <a:rPr lang="en-IE" sz="2800" b="1" dirty="0"/>
              <a:t>Best practice.</a:t>
            </a:r>
          </a:p>
          <a:p>
            <a:pPr lvl="0"/>
            <a:r>
              <a:rPr lang="en-IE" sz="2200" dirty="0"/>
              <a:t>Be </a:t>
            </a:r>
            <a:r>
              <a:rPr lang="en-IE" sz="2200" b="1" dirty="0"/>
              <a:t>well run.</a:t>
            </a:r>
          </a:p>
          <a:p>
            <a:pPr lvl="0"/>
            <a:r>
              <a:rPr lang="en-IE" sz="2200" b="1" dirty="0"/>
              <a:t>Provide learning.</a:t>
            </a:r>
          </a:p>
          <a:p>
            <a:pPr marL="0" indent="0">
              <a:buNone/>
            </a:pPr>
            <a:r>
              <a:rPr lang="en-IE" sz="2800" b="1" dirty="0"/>
              <a:t>Measurable Results. </a:t>
            </a:r>
          </a:p>
          <a:p>
            <a:pPr lvl="0"/>
            <a:r>
              <a:rPr lang="en-IE" sz="2200" dirty="0"/>
              <a:t>Can  </a:t>
            </a:r>
            <a:r>
              <a:rPr lang="en-IE" sz="2200" b="1" dirty="0"/>
              <a:t>track programme results throughout</a:t>
            </a:r>
            <a:r>
              <a:rPr lang="en-IE" sz="2200" dirty="0"/>
              <a:t>  the </a:t>
            </a:r>
            <a:r>
              <a:rPr lang="en-IE" sz="2200" b="1" dirty="0"/>
              <a:t>project.</a:t>
            </a:r>
          </a:p>
          <a:p>
            <a:r>
              <a:rPr lang="en-IE" sz="2200" b="1" dirty="0"/>
              <a:t>Evaluate  </a:t>
            </a:r>
            <a:r>
              <a:rPr lang="en-IE" sz="2200" dirty="0"/>
              <a:t>and have  </a:t>
            </a:r>
            <a:r>
              <a:rPr lang="en-IE" sz="2200" b="1" dirty="0"/>
              <a:t>evidenced Outcomes.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800" dirty="0"/>
          </a:p>
          <a:p>
            <a:endParaRPr lang="en-US" sz="3200" dirty="0"/>
          </a:p>
          <a:p>
            <a:pPr marL="0" indent="0">
              <a:buNone/>
            </a:pP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08436" y="188640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How to win a Grant</a:t>
            </a:r>
          </a:p>
        </p:txBody>
      </p:sp>
    </p:spTree>
    <p:extLst>
      <p:ext uri="{BB962C8B-B14F-4D97-AF65-F5344CB8AC3E}">
        <p14:creationId xmlns:p14="http://schemas.microsoft.com/office/powerpoint/2010/main" val="337234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11800"/>
            <a:ext cx="903649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3200" b="1" dirty="0"/>
              <a:t>Company  information </a:t>
            </a:r>
            <a:r>
              <a:rPr lang="en-IE" sz="2800" dirty="0"/>
              <a:t>-  </a:t>
            </a:r>
            <a:r>
              <a:rPr lang="en-IE" sz="2800" b="1" dirty="0"/>
              <a:t>Purpose, Suitability</a:t>
            </a:r>
            <a:r>
              <a:rPr lang="en-IE" sz="2800" dirty="0"/>
              <a:t>, </a:t>
            </a:r>
            <a:r>
              <a:rPr lang="en-IE" sz="2800" b="1" dirty="0"/>
              <a:t>Structure</a:t>
            </a:r>
            <a:r>
              <a:rPr lang="en-IE" sz="2800" dirty="0"/>
              <a:t>, </a:t>
            </a:r>
            <a:r>
              <a:rPr lang="en-IE" sz="2800" b="1" dirty="0"/>
              <a:t>Capacity, Innovation  </a:t>
            </a:r>
            <a:r>
              <a:rPr lang="en-IE" sz="2800" dirty="0"/>
              <a:t>&amp; </a:t>
            </a:r>
            <a:r>
              <a:rPr lang="en-IE" sz="2800" b="1" dirty="0"/>
              <a:t>Governance.</a:t>
            </a:r>
          </a:p>
          <a:p>
            <a:pPr>
              <a:lnSpc>
                <a:spcPct val="150000"/>
              </a:lnSpc>
            </a:pPr>
            <a:r>
              <a:rPr lang="en-IE" sz="2800" dirty="0"/>
              <a:t>The </a:t>
            </a:r>
            <a:r>
              <a:rPr lang="en-IE" sz="2900" b="1" dirty="0"/>
              <a:t>need</a:t>
            </a:r>
            <a:r>
              <a:rPr lang="en-IE" sz="2800" dirty="0"/>
              <a:t> for the </a:t>
            </a:r>
            <a:r>
              <a:rPr lang="en-IE" sz="2800" b="1" dirty="0"/>
              <a:t>Grant. </a:t>
            </a:r>
          </a:p>
          <a:p>
            <a:pPr>
              <a:lnSpc>
                <a:spcPct val="150000"/>
              </a:lnSpc>
            </a:pPr>
            <a:r>
              <a:rPr lang="en-IE" sz="3200" b="1" dirty="0"/>
              <a:t>Budget </a:t>
            </a:r>
            <a:r>
              <a:rPr lang="en-IE" sz="3200" dirty="0"/>
              <a:t>S</a:t>
            </a:r>
            <a:r>
              <a:rPr lang="en-IE" sz="2800" dirty="0"/>
              <a:t>taff/ Volunteers, Overheads. </a:t>
            </a:r>
          </a:p>
          <a:p>
            <a:pPr>
              <a:lnSpc>
                <a:spcPct val="150000"/>
              </a:lnSpc>
            </a:pPr>
            <a:r>
              <a:rPr lang="en-IE" sz="3200" b="1" dirty="0"/>
              <a:t>Management Plan   </a:t>
            </a:r>
            <a:r>
              <a:rPr lang="en-IE" sz="2800" dirty="0"/>
              <a:t>Who will </a:t>
            </a:r>
            <a:r>
              <a:rPr lang="en-IE" sz="2800" b="1" dirty="0"/>
              <a:t>manage </a:t>
            </a:r>
            <a:r>
              <a:rPr lang="en-IE" sz="2800" dirty="0"/>
              <a:t>programme. </a:t>
            </a:r>
          </a:p>
          <a:p>
            <a:pPr>
              <a:lnSpc>
                <a:spcPct val="150000"/>
              </a:lnSpc>
            </a:pPr>
            <a:r>
              <a:rPr lang="en-IE" sz="2800" dirty="0"/>
              <a:t> </a:t>
            </a:r>
            <a:r>
              <a:rPr lang="en-IE" sz="3200" b="1" dirty="0"/>
              <a:t>Appendices:    </a:t>
            </a:r>
            <a:r>
              <a:rPr lang="en-IE" sz="2800" b="1" dirty="0"/>
              <a:t>Show details  </a:t>
            </a:r>
            <a:r>
              <a:rPr lang="en-IE" sz="2800" dirty="0"/>
              <a:t>in </a:t>
            </a:r>
            <a:r>
              <a:rPr lang="en-IE" sz="2800" b="1" dirty="0"/>
              <a:t>attachments.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endParaRPr lang="en-US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sz="3200" dirty="0"/>
          </a:p>
          <a:p>
            <a:r>
              <a:rPr lang="en-GB" sz="3200" dirty="0"/>
              <a:t>.</a:t>
            </a:r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611636"/>
            <a:ext cx="8312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dirty="0">
                <a:solidFill>
                  <a:srgbClr val="002060"/>
                </a:solidFill>
                <a:latin typeface="Arial Black" panose="020B0A04020102020204" pitchFamily="34" charset="0"/>
              </a:rPr>
              <a:t>What Grantee &amp; Funder looks for. </a:t>
            </a:r>
            <a:endParaRPr lang="en-I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2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9102436" cy="5873176"/>
          </a:xfrm>
        </p:spPr>
        <p:txBody>
          <a:bodyPr>
            <a:noAutofit/>
          </a:bodyPr>
          <a:lstStyle/>
          <a:p>
            <a:r>
              <a:rPr lang="en-IE" sz="2800" b="1" dirty="0"/>
              <a:t>Read several times to ensure </a:t>
            </a:r>
            <a:r>
              <a:rPr lang="en-IE" sz="2800" dirty="0"/>
              <a:t>you can </a:t>
            </a:r>
            <a:r>
              <a:rPr lang="en-IE" sz="2800" b="1" dirty="0"/>
              <a:t>deliver. </a:t>
            </a:r>
          </a:p>
          <a:p>
            <a:r>
              <a:rPr lang="en-IE" sz="2800" b="1" dirty="0"/>
              <a:t>State reason</a:t>
            </a:r>
            <a:r>
              <a:rPr lang="en-IE" sz="2800" dirty="0"/>
              <a:t> programme is needed.</a:t>
            </a:r>
          </a:p>
          <a:p>
            <a:r>
              <a:rPr lang="en-IE" sz="2800" dirty="0"/>
              <a:t>Why  you are the right </a:t>
            </a:r>
            <a:r>
              <a:rPr lang="en-IE" sz="2800" b="1" dirty="0"/>
              <a:t>candidate </a:t>
            </a:r>
            <a:r>
              <a:rPr lang="en-IE" sz="2800" dirty="0"/>
              <a:t>to fulfil that need.</a:t>
            </a:r>
          </a:p>
          <a:p>
            <a:r>
              <a:rPr lang="en-IE" sz="2800" b="1" dirty="0"/>
              <a:t>Show Objectives </a:t>
            </a:r>
            <a:r>
              <a:rPr lang="en-IE" sz="2800" dirty="0"/>
              <a:t>and how you will </a:t>
            </a:r>
            <a:r>
              <a:rPr lang="en-IE" sz="2800" b="1" dirty="0"/>
              <a:t>achieve</a:t>
            </a:r>
            <a:r>
              <a:rPr lang="en-IE" sz="2800" dirty="0"/>
              <a:t> them.</a:t>
            </a:r>
          </a:p>
          <a:p>
            <a:r>
              <a:rPr lang="en-IE" sz="2800" b="1" dirty="0"/>
              <a:t>SMART</a:t>
            </a:r>
            <a:r>
              <a:rPr lang="en-IE" sz="2800" dirty="0"/>
              <a:t>–</a:t>
            </a:r>
            <a:r>
              <a:rPr lang="en-IE" sz="2800" b="1" dirty="0"/>
              <a:t>S</a:t>
            </a:r>
            <a:r>
              <a:rPr lang="en-IE" sz="2800" dirty="0"/>
              <a:t>pecific, </a:t>
            </a:r>
            <a:r>
              <a:rPr lang="en-IE" sz="2800" b="1" dirty="0"/>
              <a:t>M</a:t>
            </a:r>
            <a:r>
              <a:rPr lang="en-IE" sz="2800" dirty="0"/>
              <a:t>easurable, </a:t>
            </a:r>
            <a:r>
              <a:rPr lang="en-IE" sz="2800" b="1" dirty="0"/>
              <a:t>A</a:t>
            </a:r>
            <a:r>
              <a:rPr lang="en-IE" sz="2800" dirty="0"/>
              <a:t>chievable, </a:t>
            </a:r>
            <a:r>
              <a:rPr lang="en-IE" sz="2800" b="1" dirty="0"/>
              <a:t>R</a:t>
            </a:r>
            <a:r>
              <a:rPr lang="en-IE" sz="2800" dirty="0"/>
              <a:t>ealistic &amp; </a:t>
            </a:r>
            <a:r>
              <a:rPr lang="en-IE" sz="2800" b="1" dirty="0"/>
              <a:t>T</a:t>
            </a:r>
            <a:r>
              <a:rPr lang="en-IE" sz="2800" dirty="0"/>
              <a:t>imeline.</a:t>
            </a:r>
          </a:p>
          <a:p>
            <a:r>
              <a:rPr lang="en-IE" sz="2800" dirty="0"/>
              <a:t>Have a </a:t>
            </a:r>
            <a:r>
              <a:rPr lang="en-IE" sz="2800" b="1" dirty="0"/>
              <a:t>management</a:t>
            </a:r>
            <a:r>
              <a:rPr lang="en-IE" sz="2800" dirty="0"/>
              <a:t> plan, with a project  </a:t>
            </a:r>
            <a:r>
              <a:rPr lang="en-IE" sz="2800" b="1" dirty="0"/>
              <a:t>manager.     </a:t>
            </a:r>
          </a:p>
          <a:p>
            <a:r>
              <a:rPr lang="en-IE" sz="2800" b="1" dirty="0"/>
              <a:t>Show  </a:t>
            </a:r>
            <a:r>
              <a:rPr lang="en-IE" sz="2800" dirty="0"/>
              <a:t>who will</a:t>
            </a:r>
            <a:r>
              <a:rPr lang="en-IE" sz="2800" b="1" dirty="0"/>
              <a:t> do What , When , Where </a:t>
            </a:r>
            <a:r>
              <a:rPr lang="en-IE" sz="2800" dirty="0"/>
              <a:t>and</a:t>
            </a:r>
            <a:r>
              <a:rPr lang="en-IE" sz="2800" b="1" dirty="0"/>
              <a:t> How.</a:t>
            </a:r>
          </a:p>
          <a:p>
            <a:pPr lvl="0"/>
            <a:r>
              <a:rPr lang="en-IE" sz="2800" b="1" dirty="0"/>
              <a:t>Show research </a:t>
            </a:r>
            <a:r>
              <a:rPr lang="en-IE" sz="2800" dirty="0"/>
              <a:t>done  that </a:t>
            </a:r>
            <a:r>
              <a:rPr lang="en-IE" sz="2800" b="1" dirty="0"/>
              <a:t>identifies  a need .</a:t>
            </a:r>
          </a:p>
          <a:p>
            <a:pPr lvl="0"/>
            <a:r>
              <a:rPr lang="en-IE" sz="2800" b="1" dirty="0"/>
              <a:t>Show how Results will be tracked and evaluated. </a:t>
            </a:r>
          </a:p>
          <a:p>
            <a:r>
              <a:rPr lang="en-IE" sz="2800" b="1" dirty="0"/>
              <a:t>Have a Funding Plan </a:t>
            </a:r>
            <a:r>
              <a:rPr lang="en-IE" sz="2800" dirty="0"/>
              <a:t>after</a:t>
            </a:r>
            <a:r>
              <a:rPr lang="en-IE" sz="2800" b="1" dirty="0"/>
              <a:t> grant</a:t>
            </a:r>
            <a:r>
              <a:rPr lang="en-IE" sz="2800" dirty="0"/>
              <a:t> to show </a:t>
            </a:r>
            <a:r>
              <a:rPr lang="en-IE" sz="2800" b="1" dirty="0"/>
              <a:t>Sustainability.</a:t>
            </a:r>
          </a:p>
          <a:p>
            <a:endParaRPr lang="en-US" sz="3200" dirty="0"/>
          </a:p>
          <a:p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15840" y="164540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How to complete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63455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23B6D5D38A64A8D47E75D9D85483B" ma:contentTypeVersion="8" ma:contentTypeDescription="Create a new document." ma:contentTypeScope="" ma:versionID="dbe193ef971fcc0f0dd422eaa310c8d2">
  <xsd:schema xmlns:xsd="http://www.w3.org/2001/XMLSchema" xmlns:xs="http://www.w3.org/2001/XMLSchema" xmlns:p="http://schemas.microsoft.com/office/2006/metadata/properties" xmlns:ns2="31ec4d18-f38d-462f-83e1-c4e65bfa54f4" xmlns:ns3="2391360f-43b2-4b84-9d0d-9b9b1556b231" xmlns:ns4="8222a5fb-ac83-468e-b76e-e218f5e1dbd9" targetNamespace="http://schemas.microsoft.com/office/2006/metadata/properties" ma:root="true" ma:fieldsID="c224e15744b18c76e5dcc79f53186642" ns2:_="" ns3:_="" ns4:_="">
    <xsd:import namespace="31ec4d18-f38d-462f-83e1-c4e65bfa54f4"/>
    <xsd:import namespace="2391360f-43b2-4b84-9d0d-9b9b1556b231"/>
    <xsd:import namespace="8222a5fb-ac83-468e-b76e-e218f5e1d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4d18-f38d-462f-83e1-c4e65bfa54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360f-43b2-4b84-9d0d-9b9b1556b23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a5fb-ac83-468e-b76e-e218f5e1d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39A487-796E-4343-BAEF-06935323F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F5EF65-8054-453C-A0CD-9EFE5420D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c4d18-f38d-462f-83e1-c4e65bfa54f4"/>
    <ds:schemaRef ds:uri="2391360f-43b2-4b84-9d0d-9b9b1556b231"/>
    <ds:schemaRef ds:uri="8222a5fb-ac83-468e-b76e-e218f5e1d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1970B-6CA8-4360-8C2E-1C2D7D6D644E}">
  <ds:schemaRefs>
    <ds:schemaRef ds:uri="http://schemas.microsoft.com/office/2006/metadata/properties"/>
    <ds:schemaRef ds:uri="31ec4d18-f38d-462f-83e1-c4e65bfa54f4"/>
    <ds:schemaRef ds:uri="http://purl.org/dc/terms/"/>
    <ds:schemaRef ds:uri="http://schemas.microsoft.com/office/2006/documentManagement/types"/>
    <ds:schemaRef ds:uri="http://schemas.microsoft.com/office/infopath/2007/PartnerControls"/>
    <ds:schemaRef ds:uri="8222a5fb-ac83-468e-b76e-e218f5e1dbd9"/>
    <ds:schemaRef ds:uri="http://schemas.openxmlformats.org/package/2006/metadata/core-properties"/>
    <ds:schemaRef ds:uri="http://purl.org/dc/elements/1.1/"/>
    <ds:schemaRef ds:uri="2391360f-43b2-4b84-9d0d-9b9b1556b2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21594</TotalTime>
  <Words>2287</Words>
  <Application>Microsoft Office PowerPoint</Application>
  <PresentationFormat>On-screen Show (4:3)</PresentationFormat>
  <Paragraphs>444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Candara</vt:lpstr>
      <vt:lpstr>Candara(Body)</vt:lpstr>
      <vt:lpstr>Symbol</vt:lpstr>
      <vt:lpstr>Waveform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 Losing 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pppPP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Polio Support Group</dc:title>
  <dc:creator>TSS1</dc:creator>
  <cp:lastModifiedBy>Ruth Powell</cp:lastModifiedBy>
  <cp:revision>257</cp:revision>
  <cp:lastPrinted>2018-11-29T13:01:59Z</cp:lastPrinted>
  <dcterms:created xsi:type="dcterms:W3CDTF">2011-08-03T14:26:46Z</dcterms:created>
  <dcterms:modified xsi:type="dcterms:W3CDTF">2025-04-23T14:18:14Z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0x010100A1023B6D5D38A64A8D47E75D9D85483B</vt:lpwstr>
  </property>
</Properties>
</file>