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4" r:id="rId4"/>
    <p:sldMasterId id="2147483660" r:id="rId5"/>
    <p:sldMasterId id="2147483668" r:id="rId6"/>
    <p:sldMasterId id="2147483676" r:id="rId7"/>
    <p:sldMasterId id="214748368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8VXhSxA3auPDoLVC5TAVB9943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schemas.openxmlformats.org/officeDocument/2006/relationships/slide" Target="slides/slide13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790d879a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39790d879ae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fd325babb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3fd325babba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7b0e5935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3f7b0e5935d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790d879a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9790d879a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Brief overview of DCU’s social media in 2026 and more of a focus on content creation and event promotion</a:t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d367606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DCU's departure from X (Twitter) and the addition of Bluesky and Threads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Recent decision to pause activity on X (Twitter), noting no immediate impact so far but no replacement</a:t>
            </a:r>
            <a:endParaRPr/>
          </a:p>
        </p:txBody>
      </p:sp>
      <p:sp>
        <p:nvSpPr>
          <p:cNvPr id="149" name="Google Shape;149;g3fd367606f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d3d89039a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</a:t>
            </a:r>
            <a:r>
              <a:rPr lang="en-US"/>
              <a:t>mphasise the importance of doing one or two platforms well rather than managing multiple platforms poorly</a:t>
            </a:r>
            <a:endParaRPr/>
          </a:p>
        </p:txBody>
      </p:sp>
      <p:sp>
        <p:nvSpPr>
          <p:cNvPr id="170" name="Google Shape;170;g3fd3d89039a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790d879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9790d879a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7b0e593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f7b0e5935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fd325bab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3fd325babb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d3d89039a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</a:t>
            </a:r>
            <a:r>
              <a:rPr lang="en-US"/>
              <a:t>xplain targeted advertising capabilities and practical payment considerations (credit/debit card requirements, no invoice system)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Acknowledge resource limitations around video content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Emphasise need for human oversight and review before publishing AI-generated content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 when it's acceptable to do nothing and let social media noise die down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3fd3d89039a_1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 txBox="1"/>
          <p:nvPr>
            <p:ph type="ctrTitle"/>
          </p:nvPr>
        </p:nvSpPr>
        <p:spPr>
          <a:xfrm>
            <a:off x="362465" y="875229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6"/>
          <p:cNvSpPr txBox="1"/>
          <p:nvPr>
            <p:ph idx="1" type="subTitle"/>
          </p:nvPr>
        </p:nvSpPr>
        <p:spPr>
          <a:xfrm>
            <a:off x="362465" y="2426022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391624" y="340497"/>
            <a:ext cx="90027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" type="body"/>
          </p:nvPr>
        </p:nvSpPr>
        <p:spPr>
          <a:xfrm>
            <a:off x="391624" y="1681163"/>
            <a:ext cx="43851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2" type="body"/>
          </p:nvPr>
        </p:nvSpPr>
        <p:spPr>
          <a:xfrm>
            <a:off x="362416" y="2733394"/>
            <a:ext cx="43851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3" type="body"/>
          </p:nvPr>
        </p:nvSpPr>
        <p:spPr>
          <a:xfrm>
            <a:off x="5009493" y="1681163"/>
            <a:ext cx="43851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4" type="body"/>
          </p:nvPr>
        </p:nvSpPr>
        <p:spPr>
          <a:xfrm>
            <a:off x="5009493" y="2733394"/>
            <a:ext cx="43851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3"/>
          <p:cNvSpPr txBox="1"/>
          <p:nvPr>
            <p:ph type="ctrTitle"/>
          </p:nvPr>
        </p:nvSpPr>
        <p:spPr>
          <a:xfrm>
            <a:off x="362465" y="319174"/>
            <a:ext cx="79041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3"/>
          <p:cNvSpPr txBox="1"/>
          <p:nvPr>
            <p:ph idx="1" type="subTitle"/>
          </p:nvPr>
        </p:nvSpPr>
        <p:spPr>
          <a:xfrm>
            <a:off x="362465" y="2426022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4"/>
          <p:cNvSpPr txBox="1"/>
          <p:nvPr>
            <p:ph type="title"/>
          </p:nvPr>
        </p:nvSpPr>
        <p:spPr>
          <a:xfrm>
            <a:off x="343930" y="290986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4"/>
          <p:cNvSpPr txBox="1"/>
          <p:nvPr>
            <p:ph idx="1" type="body"/>
          </p:nvPr>
        </p:nvSpPr>
        <p:spPr>
          <a:xfrm>
            <a:off x="343930" y="1545409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5"/>
          <p:cNvSpPr txBox="1"/>
          <p:nvPr>
            <p:ph type="title"/>
          </p:nvPr>
        </p:nvSpPr>
        <p:spPr>
          <a:xfrm>
            <a:off x="473504" y="338139"/>
            <a:ext cx="76572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5"/>
          <p:cNvSpPr txBox="1"/>
          <p:nvPr>
            <p:ph idx="1" type="body"/>
          </p:nvPr>
        </p:nvSpPr>
        <p:spPr>
          <a:xfrm>
            <a:off x="473504" y="2874106"/>
            <a:ext cx="76572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6"/>
          <p:cNvSpPr txBox="1"/>
          <p:nvPr>
            <p:ph type="title"/>
          </p:nvPr>
        </p:nvSpPr>
        <p:spPr>
          <a:xfrm>
            <a:off x="343930" y="290986"/>
            <a:ext cx="8824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6"/>
          <p:cNvSpPr txBox="1"/>
          <p:nvPr>
            <p:ph idx="1" type="body"/>
          </p:nvPr>
        </p:nvSpPr>
        <p:spPr>
          <a:xfrm>
            <a:off x="343930" y="1516707"/>
            <a:ext cx="43146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6"/>
          <p:cNvSpPr txBox="1"/>
          <p:nvPr>
            <p:ph idx="2" type="body"/>
          </p:nvPr>
        </p:nvSpPr>
        <p:spPr>
          <a:xfrm>
            <a:off x="4942705" y="1516707"/>
            <a:ext cx="42261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7"/>
          <p:cNvSpPr txBox="1"/>
          <p:nvPr>
            <p:ph type="title"/>
          </p:nvPr>
        </p:nvSpPr>
        <p:spPr>
          <a:xfrm>
            <a:off x="368644" y="2441061"/>
            <a:ext cx="8355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4"/>
          <p:cNvSpPr txBox="1"/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1" type="body"/>
          </p:nvPr>
        </p:nvSpPr>
        <p:spPr>
          <a:xfrm>
            <a:off x="343930" y="2581728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9"/>
          <p:cNvSpPr txBox="1"/>
          <p:nvPr>
            <p:ph type="ctrTitle"/>
          </p:nvPr>
        </p:nvSpPr>
        <p:spPr>
          <a:xfrm>
            <a:off x="630689" y="1548671"/>
            <a:ext cx="100740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9"/>
          <p:cNvSpPr txBox="1"/>
          <p:nvPr>
            <p:ph idx="1" type="subTitle"/>
          </p:nvPr>
        </p:nvSpPr>
        <p:spPr>
          <a:xfrm>
            <a:off x="630689" y="3655519"/>
            <a:ext cx="100740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9"/>
          <p:cNvSpPr txBox="1"/>
          <p:nvPr>
            <p:ph type="title"/>
          </p:nvPr>
        </p:nvSpPr>
        <p:spPr>
          <a:xfrm>
            <a:off x="343930" y="513412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9"/>
          <p:cNvSpPr txBox="1"/>
          <p:nvPr>
            <p:ph idx="1" type="body"/>
          </p:nvPr>
        </p:nvSpPr>
        <p:spPr>
          <a:xfrm>
            <a:off x="343930" y="1545409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0"/>
          <p:cNvSpPr txBox="1"/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0"/>
          <p:cNvSpPr txBox="1"/>
          <p:nvPr>
            <p:ph idx="1" type="body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1"/>
          <p:cNvSpPr txBox="1"/>
          <p:nvPr>
            <p:ph type="title"/>
          </p:nvPr>
        </p:nvSpPr>
        <p:spPr>
          <a:xfrm>
            <a:off x="343930" y="534826"/>
            <a:ext cx="10692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1"/>
          <p:cNvSpPr txBox="1"/>
          <p:nvPr>
            <p:ph idx="1" type="body"/>
          </p:nvPr>
        </p:nvSpPr>
        <p:spPr>
          <a:xfrm>
            <a:off x="343930" y="1768358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1"/>
          <p:cNvSpPr txBox="1"/>
          <p:nvPr>
            <p:ph idx="2" type="body"/>
          </p:nvPr>
        </p:nvSpPr>
        <p:spPr>
          <a:xfrm>
            <a:off x="5855208" y="17883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2"/>
          <p:cNvSpPr txBox="1"/>
          <p:nvPr>
            <p:ph type="title"/>
          </p:nvPr>
        </p:nvSpPr>
        <p:spPr>
          <a:xfrm>
            <a:off x="400876" y="3895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2"/>
          <p:cNvSpPr txBox="1"/>
          <p:nvPr>
            <p:ph idx="1" type="body"/>
          </p:nvPr>
        </p:nvSpPr>
        <p:spPr>
          <a:xfrm>
            <a:off x="400876" y="2011222"/>
            <a:ext cx="51579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42"/>
          <p:cNvSpPr txBox="1"/>
          <p:nvPr>
            <p:ph idx="2" type="body"/>
          </p:nvPr>
        </p:nvSpPr>
        <p:spPr>
          <a:xfrm>
            <a:off x="400876" y="2965165"/>
            <a:ext cx="51579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2"/>
          <p:cNvSpPr txBox="1"/>
          <p:nvPr>
            <p:ph idx="3" type="body"/>
          </p:nvPr>
        </p:nvSpPr>
        <p:spPr>
          <a:xfrm>
            <a:off x="5733288" y="2011222"/>
            <a:ext cx="51831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42"/>
          <p:cNvSpPr txBox="1"/>
          <p:nvPr>
            <p:ph idx="4" type="body"/>
          </p:nvPr>
        </p:nvSpPr>
        <p:spPr>
          <a:xfrm>
            <a:off x="5733288" y="2965165"/>
            <a:ext cx="51831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3"/>
          <p:cNvSpPr txBox="1"/>
          <p:nvPr>
            <p:ph type="title"/>
          </p:nvPr>
        </p:nvSpPr>
        <p:spPr>
          <a:xfrm>
            <a:off x="490234" y="1241962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1"/>
          <p:cNvSpPr txBox="1"/>
          <p:nvPr>
            <p:ph type="ctrTitle"/>
          </p:nvPr>
        </p:nvSpPr>
        <p:spPr>
          <a:xfrm>
            <a:off x="581921" y="1322152"/>
            <a:ext cx="50631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1"/>
          <p:cNvSpPr txBox="1"/>
          <p:nvPr>
            <p:ph idx="1" type="subTitle"/>
          </p:nvPr>
        </p:nvSpPr>
        <p:spPr>
          <a:xfrm>
            <a:off x="581921" y="3429000"/>
            <a:ext cx="51483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2"/>
          <p:cNvSpPr txBox="1"/>
          <p:nvPr>
            <p:ph type="title"/>
          </p:nvPr>
        </p:nvSpPr>
        <p:spPr>
          <a:xfrm>
            <a:off x="473504" y="1283430"/>
            <a:ext cx="54030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2"/>
          <p:cNvSpPr txBox="1"/>
          <p:nvPr>
            <p:ph idx="1" type="body"/>
          </p:nvPr>
        </p:nvSpPr>
        <p:spPr>
          <a:xfrm>
            <a:off x="473504" y="3812890"/>
            <a:ext cx="54030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3"/>
          <p:cNvSpPr txBox="1"/>
          <p:nvPr>
            <p:ph type="title"/>
          </p:nvPr>
        </p:nvSpPr>
        <p:spPr>
          <a:xfrm>
            <a:off x="563386" y="3282696"/>
            <a:ext cx="5166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d3d89039a_1_56"/>
          <p:cNvSpPr txBox="1"/>
          <p:nvPr>
            <p:ph type="title"/>
          </p:nvPr>
        </p:nvSpPr>
        <p:spPr>
          <a:xfrm>
            <a:off x="343930" y="290986"/>
            <a:ext cx="8824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fd3d89039a_1_56"/>
          <p:cNvSpPr txBox="1"/>
          <p:nvPr>
            <p:ph idx="1" type="body"/>
          </p:nvPr>
        </p:nvSpPr>
        <p:spPr>
          <a:xfrm>
            <a:off x="343930" y="1516707"/>
            <a:ext cx="43146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g3fd3d89039a_1_56"/>
          <p:cNvSpPr txBox="1"/>
          <p:nvPr>
            <p:ph idx="2" type="body"/>
          </p:nvPr>
        </p:nvSpPr>
        <p:spPr>
          <a:xfrm>
            <a:off x="4942705" y="1516707"/>
            <a:ext cx="42261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0"/>
          <p:cNvSpPr txBox="1"/>
          <p:nvPr>
            <p:ph type="title"/>
          </p:nvPr>
        </p:nvSpPr>
        <p:spPr>
          <a:xfrm>
            <a:off x="473504" y="387567"/>
            <a:ext cx="76572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0"/>
          <p:cNvSpPr txBox="1"/>
          <p:nvPr>
            <p:ph idx="1" type="body"/>
          </p:nvPr>
        </p:nvSpPr>
        <p:spPr>
          <a:xfrm>
            <a:off x="473504" y="2874106"/>
            <a:ext cx="76572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d3d89039a_1_60"/>
          <p:cNvSpPr txBox="1"/>
          <p:nvPr>
            <p:ph type="ctrTitle"/>
          </p:nvPr>
        </p:nvSpPr>
        <p:spPr>
          <a:xfrm>
            <a:off x="362465" y="319174"/>
            <a:ext cx="79041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fd3d89039a_1_60"/>
          <p:cNvSpPr txBox="1"/>
          <p:nvPr>
            <p:ph idx="1" type="subTitle"/>
          </p:nvPr>
        </p:nvSpPr>
        <p:spPr>
          <a:xfrm>
            <a:off x="362465" y="2426022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fd3d89039a_1_63"/>
          <p:cNvSpPr txBox="1"/>
          <p:nvPr>
            <p:ph type="title"/>
          </p:nvPr>
        </p:nvSpPr>
        <p:spPr>
          <a:xfrm>
            <a:off x="343930" y="290986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fd3d89039a_1_63"/>
          <p:cNvSpPr txBox="1"/>
          <p:nvPr>
            <p:ph idx="1" type="body"/>
          </p:nvPr>
        </p:nvSpPr>
        <p:spPr>
          <a:xfrm>
            <a:off x="343930" y="1545409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fd3d89039a_1_66"/>
          <p:cNvSpPr txBox="1"/>
          <p:nvPr>
            <p:ph type="title"/>
          </p:nvPr>
        </p:nvSpPr>
        <p:spPr>
          <a:xfrm>
            <a:off x="473504" y="338139"/>
            <a:ext cx="76572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fd3d89039a_1_66"/>
          <p:cNvSpPr txBox="1"/>
          <p:nvPr>
            <p:ph idx="1" type="body"/>
          </p:nvPr>
        </p:nvSpPr>
        <p:spPr>
          <a:xfrm>
            <a:off x="473504" y="2874106"/>
            <a:ext cx="76572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d3d89039a_1_69"/>
          <p:cNvSpPr txBox="1"/>
          <p:nvPr>
            <p:ph type="title"/>
          </p:nvPr>
        </p:nvSpPr>
        <p:spPr>
          <a:xfrm>
            <a:off x="391624" y="340497"/>
            <a:ext cx="90027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fd3d89039a_1_69"/>
          <p:cNvSpPr txBox="1"/>
          <p:nvPr>
            <p:ph idx="1" type="body"/>
          </p:nvPr>
        </p:nvSpPr>
        <p:spPr>
          <a:xfrm>
            <a:off x="391624" y="1681163"/>
            <a:ext cx="43851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3fd3d89039a_1_69"/>
          <p:cNvSpPr txBox="1"/>
          <p:nvPr>
            <p:ph idx="2" type="body"/>
          </p:nvPr>
        </p:nvSpPr>
        <p:spPr>
          <a:xfrm>
            <a:off x="362416" y="2733394"/>
            <a:ext cx="43851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3fd3d89039a_1_69"/>
          <p:cNvSpPr txBox="1"/>
          <p:nvPr>
            <p:ph idx="3" type="body"/>
          </p:nvPr>
        </p:nvSpPr>
        <p:spPr>
          <a:xfrm>
            <a:off x="5009493" y="1681163"/>
            <a:ext cx="43851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3fd3d89039a_1_69"/>
          <p:cNvSpPr txBox="1"/>
          <p:nvPr>
            <p:ph idx="4" type="body"/>
          </p:nvPr>
        </p:nvSpPr>
        <p:spPr>
          <a:xfrm>
            <a:off x="5009493" y="2733394"/>
            <a:ext cx="43851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d3d89039a_1_75"/>
          <p:cNvSpPr txBox="1"/>
          <p:nvPr>
            <p:ph type="title"/>
          </p:nvPr>
        </p:nvSpPr>
        <p:spPr>
          <a:xfrm>
            <a:off x="368644" y="2441061"/>
            <a:ext cx="8355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1"/>
          <p:cNvSpPr txBox="1"/>
          <p:nvPr>
            <p:ph type="title"/>
          </p:nvPr>
        </p:nvSpPr>
        <p:spPr>
          <a:xfrm>
            <a:off x="356286" y="1514304"/>
            <a:ext cx="77373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ctrTitle"/>
          </p:nvPr>
        </p:nvSpPr>
        <p:spPr>
          <a:xfrm>
            <a:off x="350108" y="584846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subTitle"/>
          </p:nvPr>
        </p:nvSpPr>
        <p:spPr>
          <a:xfrm>
            <a:off x="350108" y="2135639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3"/>
          <p:cNvSpPr txBox="1"/>
          <p:nvPr>
            <p:ph type="title"/>
          </p:nvPr>
        </p:nvSpPr>
        <p:spPr>
          <a:xfrm>
            <a:off x="343930" y="290986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3"/>
          <p:cNvSpPr txBox="1"/>
          <p:nvPr>
            <p:ph idx="1" type="body"/>
          </p:nvPr>
        </p:nvSpPr>
        <p:spPr>
          <a:xfrm>
            <a:off x="343930" y="1434198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4"/>
          <p:cNvSpPr txBox="1"/>
          <p:nvPr>
            <p:ph type="title"/>
          </p:nvPr>
        </p:nvSpPr>
        <p:spPr>
          <a:xfrm>
            <a:off x="473504" y="338139"/>
            <a:ext cx="76572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1" type="body"/>
          </p:nvPr>
        </p:nvSpPr>
        <p:spPr>
          <a:xfrm>
            <a:off x="473504" y="2874106"/>
            <a:ext cx="56226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5"/>
          <p:cNvSpPr txBox="1"/>
          <p:nvPr>
            <p:ph type="title"/>
          </p:nvPr>
        </p:nvSpPr>
        <p:spPr>
          <a:xfrm>
            <a:off x="356286" y="1514304"/>
            <a:ext cx="77373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jp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43930" y="513412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43930" y="1706047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343930" y="290986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343930" y="1471269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343930" y="290986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343930" y="1706047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/>
          <p:nvPr>
            <p:ph type="title"/>
          </p:nvPr>
        </p:nvSpPr>
        <p:spPr>
          <a:xfrm>
            <a:off x="599962" y="498250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3"/>
          <p:cNvSpPr txBox="1"/>
          <p:nvPr>
            <p:ph idx="1" type="body"/>
          </p:nvPr>
        </p:nvSpPr>
        <p:spPr>
          <a:xfrm>
            <a:off x="599962" y="1718239"/>
            <a:ext cx="10311900" cy="42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7"/>
          <p:cNvSpPr txBox="1"/>
          <p:nvPr>
            <p:ph type="title"/>
          </p:nvPr>
        </p:nvSpPr>
        <p:spPr>
          <a:xfrm>
            <a:off x="587770" y="778666"/>
            <a:ext cx="5301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57"/>
          <p:cNvSpPr txBox="1"/>
          <p:nvPr>
            <p:ph idx="1" type="body"/>
          </p:nvPr>
        </p:nvSpPr>
        <p:spPr>
          <a:xfrm>
            <a:off x="587770" y="2193727"/>
            <a:ext cx="53010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fd3d89039a_1_53"/>
          <p:cNvSpPr txBox="1"/>
          <p:nvPr>
            <p:ph type="title"/>
          </p:nvPr>
        </p:nvSpPr>
        <p:spPr>
          <a:xfrm>
            <a:off x="343930" y="290986"/>
            <a:ext cx="7737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3fd3d89039a_1_53"/>
          <p:cNvSpPr txBox="1"/>
          <p:nvPr>
            <p:ph idx="1" type="body"/>
          </p:nvPr>
        </p:nvSpPr>
        <p:spPr>
          <a:xfrm>
            <a:off x="343930" y="1706047"/>
            <a:ext cx="77373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FrK8wX_dl_GUrvQ5Wbk9rgMJ7rfAHMCg/view" TargetMode="External"/><Relationship Id="rId4" Type="http://schemas.openxmlformats.org/officeDocument/2006/relationships/image" Target="../media/image21.jpg"/><Relationship Id="rId10" Type="http://schemas.openxmlformats.org/officeDocument/2006/relationships/image" Target="../media/image11.jpg"/><Relationship Id="rId9" Type="http://schemas.openxmlformats.org/officeDocument/2006/relationships/hyperlink" Target="http://drive.google.com/file/d/1jZrtxuDUyceIm5QgDGJ-KKj_rw3SV853/view" TargetMode="External"/><Relationship Id="rId5" Type="http://schemas.openxmlformats.org/officeDocument/2006/relationships/hyperlink" Target="http://drive.google.com/file/d/1lhQMYV0mawpgMXfM-9Nkpu7ikrsA6sOO/view" TargetMode="External"/><Relationship Id="rId6" Type="http://schemas.openxmlformats.org/officeDocument/2006/relationships/image" Target="../media/image17.jpg"/><Relationship Id="rId7" Type="http://schemas.openxmlformats.org/officeDocument/2006/relationships/hyperlink" Target="http://drive.google.com/file/d/1WtZX3MxuzFR4D2T4_4e6TabTfON1EyhK/view" TargetMode="External"/><Relationship Id="rId8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PWo1PMOrOYR8C01naupRy9QBZgOCEKWM/view" TargetMode="External"/><Relationship Id="rId4" Type="http://schemas.openxmlformats.org/officeDocument/2006/relationships/image" Target="../media/image32.jpg"/><Relationship Id="rId5" Type="http://schemas.openxmlformats.org/officeDocument/2006/relationships/hyperlink" Target="http://drive.google.com/file/d/1bU-wWenNlysyUCD9IJuQi5lzmAXQPlus/view" TargetMode="External"/><Relationship Id="rId6" Type="http://schemas.openxmlformats.org/officeDocument/2006/relationships/image" Target="../media/image18.jpg"/><Relationship Id="rId7" Type="http://schemas.openxmlformats.org/officeDocument/2006/relationships/hyperlink" Target="http://drive.google.com/file/d/1bEK6QRaxXxj_lArlGrTWTyHTelpJV5Pa/view" TargetMode="External"/><Relationship Id="rId8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eS5vXkoeLEmd7BUpzWpblWz5kwKShOfW/view" TargetMode="External"/><Relationship Id="rId4" Type="http://schemas.openxmlformats.org/officeDocument/2006/relationships/image" Target="../media/image26.jpg"/><Relationship Id="rId5" Type="http://schemas.openxmlformats.org/officeDocument/2006/relationships/hyperlink" Target="http://drive.google.com/file/d/1uLa05u16Xy5zxd0ZCa6VTnBhWuUxaKHY/view" TargetMode="External"/><Relationship Id="rId6" Type="http://schemas.openxmlformats.org/officeDocument/2006/relationships/image" Target="../media/image31.jpg"/><Relationship Id="rId7" Type="http://schemas.openxmlformats.org/officeDocument/2006/relationships/hyperlink" Target="http://drive.google.com/file/d/1lQsNsdrEOfrG8zvxOAWQsRxzyid5Oukj/view" TargetMode="External"/><Relationship Id="rId8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13.jpg"/><Relationship Id="rId5" Type="http://schemas.openxmlformats.org/officeDocument/2006/relationships/image" Target="../media/image10.png"/><Relationship Id="rId6" Type="http://schemas.openxmlformats.org/officeDocument/2006/relationships/image" Target="../media/image3.jp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j3eOL56bXt7Etc33xSzXfdBAiaILloYB/view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://drive.google.com/file/d/1ifV7FlatC31fqbtwAJWDNHlXn0whtI3P/view" TargetMode="External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/>
          <p:nvPr>
            <p:ph type="ctrTitle"/>
          </p:nvPr>
        </p:nvSpPr>
        <p:spPr>
          <a:xfrm>
            <a:off x="362465" y="761729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451"/>
              <a:buFont typeface="Arial"/>
              <a:buNone/>
            </a:pPr>
            <a:r>
              <a:rPr lang="en-US" sz="3844"/>
              <a:t>Media Promotion, Social Media &amp; Content Creation - PPN Summer School 2026</a:t>
            </a:r>
            <a:endParaRPr sz="3844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" name="Google Shape;127;p1"/>
          <p:cNvSpPr txBox="1"/>
          <p:nvPr>
            <p:ph idx="1" type="subTitle"/>
          </p:nvPr>
        </p:nvSpPr>
        <p:spPr>
          <a:xfrm>
            <a:off x="362465" y="2448722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rPr lang="en-US" sz="7973"/>
              <a:t>DCU Digital Communications</a:t>
            </a:r>
            <a:endParaRPr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t/>
            </a:r>
            <a:endParaRPr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rPr b="1" lang="en-US" sz="7973"/>
              <a:t>Jane Last</a:t>
            </a:r>
            <a:endParaRPr b="1"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rPr lang="en-US" sz="7973"/>
              <a:t>Head of Digital Communications, DCU</a:t>
            </a:r>
            <a:endParaRPr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t/>
            </a:r>
            <a:endParaRPr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rPr b="1" lang="en-US" sz="7973"/>
              <a:t>Ger Shiels</a:t>
            </a:r>
            <a:endParaRPr b="1"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rPr lang="en-US" sz="7973"/>
              <a:t>Social Media &amp; Online Engagement Editor,</a:t>
            </a:r>
            <a:endParaRPr sz="797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1"/>
              <a:buFont typeface="Arial"/>
              <a:buNone/>
            </a:pPr>
            <a:r>
              <a:rPr lang="en-US" sz="7973"/>
              <a:t>DCU</a:t>
            </a:r>
            <a:endParaRPr sz="797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0"/>
              <a:buNone/>
            </a:pPr>
            <a:r>
              <a:t/>
            </a:r>
            <a:endParaRPr sz="797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0100"/>
              <a:buNone/>
            </a:pPr>
            <a:r>
              <a:t/>
            </a:r>
            <a:endParaRPr sz="797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790d879ae_0_79"/>
          <p:cNvSpPr txBox="1"/>
          <p:nvPr>
            <p:ph type="title"/>
          </p:nvPr>
        </p:nvSpPr>
        <p:spPr>
          <a:xfrm>
            <a:off x="58800" y="169300"/>
            <a:ext cx="12074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Content Creation</a:t>
            </a:r>
            <a:r>
              <a:rPr lang="en-US" sz="3240">
                <a:solidFill>
                  <a:srgbClr val="013250"/>
                </a:solidFill>
              </a:rPr>
              <a:t>/Event Promotion </a:t>
            </a:r>
            <a:r>
              <a:rPr lang="en-US" sz="3240">
                <a:solidFill>
                  <a:srgbClr val="013250"/>
                </a:solidFill>
              </a:rPr>
              <a:t>- Organic DCU Examples</a:t>
            </a:r>
            <a:endParaRPr sz="3040">
              <a:solidFill>
                <a:srgbClr val="013250"/>
              </a:solidFill>
            </a:endParaRPr>
          </a:p>
        </p:txBody>
      </p:sp>
      <p:pic>
        <p:nvPicPr>
          <p:cNvPr id="252" name="Google Shape;252;g39790d879ae_0_79" title="Video-19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850" y="1202525"/>
            <a:ext cx="2722801" cy="48405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3" name="Google Shape;253;g39790d879ae_0_79" title="Sean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9247" y="1177312"/>
            <a:ext cx="2751178" cy="4890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4" name="Google Shape;254;g39790d879ae_0_79" title="Guide to Grads 3rd draft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6800" y="1177300"/>
            <a:ext cx="2751176" cy="4890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5" name="Google Shape;255;g39790d879ae_0_79" title="04a993f347924fbd94836f0d5ac81d7e.MP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9275" y="1202525"/>
            <a:ext cx="2722801" cy="48405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fd325babba_1_4"/>
          <p:cNvSpPr txBox="1"/>
          <p:nvPr>
            <p:ph type="title"/>
          </p:nvPr>
        </p:nvSpPr>
        <p:spPr>
          <a:xfrm>
            <a:off x="174450" y="169300"/>
            <a:ext cx="113145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Content Creation/Event Promotion - Paid DCU Examples</a:t>
            </a:r>
            <a:endParaRPr sz="3040">
              <a:solidFill>
                <a:srgbClr val="013250"/>
              </a:solidFill>
            </a:endParaRPr>
          </a:p>
        </p:txBody>
      </p:sp>
      <p:pic>
        <p:nvPicPr>
          <p:cNvPr id="261" name="Google Shape;261;g3fd325babba_1_4" title="27a2d730295e4e6ab826e311b1e38ca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275" y="1101700"/>
            <a:ext cx="2748825" cy="4886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2" name="Google Shape;262;g3fd325babba_1_4" title="a6878b1778fd4c3dbd7f6862b5f30ddd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1588" y="1101725"/>
            <a:ext cx="2748825" cy="4886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3" name="Google Shape;263;g3fd325babba_1_4" title="Kevin Dudley TIkTok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7925" y="1101700"/>
            <a:ext cx="2748824" cy="48868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f7b0e5935d_0_45"/>
          <p:cNvSpPr txBox="1"/>
          <p:nvPr>
            <p:ph type="title"/>
          </p:nvPr>
        </p:nvSpPr>
        <p:spPr>
          <a:xfrm>
            <a:off x="174450" y="169300"/>
            <a:ext cx="12017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Content Creation/Event Promotion - External Examples</a:t>
            </a:r>
            <a:endParaRPr sz="3040">
              <a:solidFill>
                <a:srgbClr val="013250"/>
              </a:solidFill>
            </a:endParaRPr>
          </a:p>
        </p:txBody>
      </p:sp>
      <p:pic>
        <p:nvPicPr>
          <p:cNvPr id="269" name="Google Shape;269;g3f7b0e5935d_0_45" title="a8b46951149c47ec8e4752d0d9cf282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25" y="1038525"/>
            <a:ext cx="2855925" cy="5077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0" name="Google Shape;270;g3f7b0e5935d_0_45" title="4a322089d12049298ea0dbb9eab7a6b6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037" y="1038550"/>
            <a:ext cx="2855925" cy="50772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1" name="Google Shape;271;g3f7b0e5935d_0_45" title="37567a59ce7c472999f3d233e8dd2130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54887" y="956350"/>
            <a:ext cx="2902163" cy="51594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790d879ae_0_33"/>
          <p:cNvSpPr txBox="1"/>
          <p:nvPr>
            <p:ph type="ctrTitle"/>
          </p:nvPr>
        </p:nvSpPr>
        <p:spPr>
          <a:xfrm>
            <a:off x="3564444" y="2488791"/>
            <a:ext cx="50631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ctrTitle"/>
          </p:nvPr>
        </p:nvSpPr>
        <p:spPr>
          <a:xfrm>
            <a:off x="350108" y="584846"/>
            <a:ext cx="7904205" cy="129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Overview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" name="Google Shape;133;p2"/>
          <p:cNvSpPr txBox="1"/>
          <p:nvPr>
            <p:ph idx="1" type="subTitle"/>
          </p:nvPr>
        </p:nvSpPr>
        <p:spPr>
          <a:xfrm>
            <a:off x="350108" y="1707014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Intro to DCU’s Social Media in 2026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Content Creation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Event Promotion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Questions</a:t>
            </a:r>
            <a:endParaRPr sz="22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391624" y="340497"/>
            <a:ext cx="90027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2"/>
              <a:buFont typeface="Arial"/>
              <a:buNone/>
            </a:pPr>
            <a:r>
              <a:rPr b="1" lang="en-US" sz="4200">
                <a:solidFill>
                  <a:srgbClr val="013250"/>
                </a:solidFill>
              </a:rPr>
              <a:t>Intro to DCU’s Social Media in 2026</a:t>
            </a:r>
            <a:endParaRPr b="1" sz="4200">
              <a:solidFill>
                <a:srgbClr val="013250"/>
              </a:solidFill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345181" y="1521663"/>
            <a:ext cx="44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434" y="1639226"/>
            <a:ext cx="1601113" cy="1596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5556114" y="1786091"/>
            <a:ext cx="2057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Jane Last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Digital Communications, DCU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595989" y="3665374"/>
            <a:ext cx="1822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 Shiels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Media &amp; Online Engagement Editor,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earing glasses and a brown shirt&#10;&#10;Description automatically generated"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2873" y="3637676"/>
            <a:ext cx="1598673" cy="1810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608035" y="1848062"/>
            <a:ext cx="2327400" cy="3089659"/>
            <a:chOff x="-63899" y="181937"/>
            <a:chExt cx="2327400" cy="3089659"/>
          </a:xfrm>
        </p:grpSpPr>
        <p:sp>
          <p:nvSpPr>
            <p:cNvPr id="145" name="Google Shape;145;p4"/>
            <p:cNvSpPr/>
            <p:nvPr/>
          </p:nvSpPr>
          <p:spPr>
            <a:xfrm>
              <a:off x="-63899" y="181937"/>
              <a:ext cx="2327400" cy="30669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9019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49785" y="431796"/>
              <a:ext cx="2100000" cy="28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Digital Communications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 Media Channels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 Media support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Provide analytics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Provide support for ‘live’/virtual events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d367606f5_0_0"/>
          <p:cNvSpPr txBox="1"/>
          <p:nvPr>
            <p:ph type="title"/>
          </p:nvPr>
        </p:nvSpPr>
        <p:spPr>
          <a:xfrm>
            <a:off x="210775" y="206475"/>
            <a:ext cx="8202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150" lIns="78300" spcFirstLastPara="1" rIns="78300" wrap="square" tIns="391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>
                <a:solidFill>
                  <a:srgbClr val="013250"/>
                </a:solidFill>
              </a:rPr>
              <a:t>DCU’s Social Media Channels</a:t>
            </a:r>
            <a:endParaRPr sz="3769">
              <a:solidFill>
                <a:srgbClr val="013250"/>
              </a:solidFill>
            </a:endParaRPr>
          </a:p>
        </p:txBody>
      </p:sp>
      <p:sp>
        <p:nvSpPr>
          <p:cNvPr id="152" name="Google Shape;152;g3fd367606f5_0_0"/>
          <p:cNvSpPr/>
          <p:nvPr/>
        </p:nvSpPr>
        <p:spPr>
          <a:xfrm>
            <a:off x="324075" y="4078715"/>
            <a:ext cx="3689100" cy="441000"/>
          </a:xfrm>
          <a:prstGeom prst="rect">
            <a:avLst/>
          </a:prstGeom>
          <a:solidFill>
            <a:srgbClr val="4372C3"/>
          </a:solidFill>
          <a:ln cap="flat" cmpd="sng" w="108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975" lIns="77975" spcFirstLastPara="1" rIns="77975" wrap="square" tIns="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4"/>
              <a:buFont typeface="Arial"/>
              <a:buNone/>
            </a:pPr>
            <a:r>
              <a:t/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fd367606f5_0_0"/>
          <p:cNvSpPr txBox="1"/>
          <p:nvPr/>
        </p:nvSpPr>
        <p:spPr>
          <a:xfrm>
            <a:off x="324075" y="4078715"/>
            <a:ext cx="3689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150" lIns="109150" spcFirstLastPara="1" rIns="109150" wrap="square" tIns="109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TikTok – </a:t>
            </a:r>
            <a:r>
              <a:rPr lang="en-US" sz="1535">
                <a:solidFill>
                  <a:srgbClr val="FFFFFF"/>
                </a:solidFill>
              </a:rPr>
              <a:t>10,1</a:t>
            </a: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 followers/2</a:t>
            </a:r>
            <a:r>
              <a:rPr lang="en-US" sz="1535">
                <a:solidFill>
                  <a:srgbClr val="FFFFFF"/>
                </a:solidFill>
              </a:rPr>
              <a:t>36.9</a:t>
            </a: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 likes</a:t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fd367606f5_0_0"/>
          <p:cNvSpPr/>
          <p:nvPr/>
        </p:nvSpPr>
        <p:spPr>
          <a:xfrm rot="10800000">
            <a:off x="324041" y="3407327"/>
            <a:ext cx="3689100" cy="6780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72C3"/>
          </a:solidFill>
          <a:ln cap="flat" cmpd="sng" w="108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975" lIns="77975" spcFirstLastPara="1" rIns="77975" wrap="square" tIns="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4"/>
              <a:buFont typeface="Arial"/>
              <a:buNone/>
            </a:pPr>
            <a:r>
              <a:t/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fd367606f5_0_0"/>
          <p:cNvSpPr txBox="1"/>
          <p:nvPr/>
        </p:nvSpPr>
        <p:spPr>
          <a:xfrm>
            <a:off x="324075" y="3407346"/>
            <a:ext cx="36891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150" lIns="109150" spcFirstLastPara="1" rIns="109150" wrap="square" tIns="109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Instagram – </a:t>
            </a:r>
            <a:r>
              <a:rPr lang="en-US" sz="1535">
                <a:solidFill>
                  <a:srgbClr val="FFFFFF"/>
                </a:solidFill>
              </a:rPr>
              <a:t>54</a:t>
            </a: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535">
                <a:solidFill>
                  <a:srgbClr val="FFFFFF"/>
                </a:solidFill>
              </a:rPr>
              <a:t>7</a:t>
            </a: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 followers</a:t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fd367606f5_0_0"/>
          <p:cNvSpPr/>
          <p:nvPr/>
        </p:nvSpPr>
        <p:spPr>
          <a:xfrm rot="10800000">
            <a:off x="324041" y="2735957"/>
            <a:ext cx="3689100" cy="6780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72C3"/>
          </a:solidFill>
          <a:ln cap="flat" cmpd="sng" w="108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975" lIns="77975" spcFirstLastPara="1" rIns="77975" wrap="square" tIns="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4"/>
              <a:buFont typeface="Arial"/>
              <a:buNone/>
            </a:pPr>
            <a:r>
              <a:t/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fd367606f5_0_0"/>
          <p:cNvSpPr txBox="1"/>
          <p:nvPr/>
        </p:nvSpPr>
        <p:spPr>
          <a:xfrm>
            <a:off x="324096" y="2625641"/>
            <a:ext cx="36891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150" lIns="109150" spcFirstLastPara="1" rIns="109150" wrap="square" tIns="109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t/>
            </a:r>
            <a:endParaRPr b="0" i="0" sz="153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rPr b="0" i="0" lang="en-US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Bluesky - </a:t>
            </a:r>
            <a:r>
              <a:rPr lang="en-US" sz="1450">
                <a:solidFill>
                  <a:srgbClr val="FFFFFF"/>
                </a:solidFill>
              </a:rPr>
              <a:t>1,200</a:t>
            </a:r>
            <a:r>
              <a:rPr b="0" i="0" lang="en-US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followers</a:t>
            </a:r>
            <a:endParaRPr b="0" i="0" sz="14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rPr lang="en-US" sz="1450">
                <a:solidFill>
                  <a:srgbClr val="FFFFFF"/>
                </a:solidFill>
              </a:rPr>
              <a:t>Threads - 4,400 followers</a:t>
            </a:r>
            <a:endParaRPr sz="1450">
              <a:solidFill>
                <a:srgbClr val="FFFFFF"/>
              </a:solidFill>
            </a:endParaRPr>
          </a:p>
        </p:txBody>
      </p:sp>
      <p:sp>
        <p:nvSpPr>
          <p:cNvPr id="158" name="Google Shape;158;g3fd367606f5_0_0"/>
          <p:cNvSpPr/>
          <p:nvPr/>
        </p:nvSpPr>
        <p:spPr>
          <a:xfrm rot="10800000">
            <a:off x="324041" y="2064587"/>
            <a:ext cx="3689100" cy="6780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72C3"/>
          </a:solidFill>
          <a:ln cap="flat" cmpd="sng" w="108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975" lIns="77975" spcFirstLastPara="1" rIns="77975" wrap="square" tIns="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4"/>
              <a:buFont typeface="Arial"/>
              <a:buNone/>
            </a:pPr>
            <a:r>
              <a:t/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fd367606f5_0_0"/>
          <p:cNvSpPr txBox="1"/>
          <p:nvPr/>
        </p:nvSpPr>
        <p:spPr>
          <a:xfrm>
            <a:off x="324075" y="2064606"/>
            <a:ext cx="36891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150" lIns="109150" spcFirstLastPara="1" rIns="109150" wrap="square" tIns="109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 – 7</a:t>
            </a:r>
            <a:r>
              <a:rPr lang="en-US" sz="1535">
                <a:solidFill>
                  <a:srgbClr val="FFFFFF"/>
                </a:solidFill>
              </a:rPr>
              <a:t>4</a:t>
            </a: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,000 followers</a:t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fd367606f5_0_0"/>
          <p:cNvSpPr/>
          <p:nvPr/>
        </p:nvSpPr>
        <p:spPr>
          <a:xfrm rot="10800000">
            <a:off x="324041" y="1393217"/>
            <a:ext cx="3689100" cy="6780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72C3"/>
          </a:solidFill>
          <a:ln cap="flat" cmpd="sng" w="108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7975" lIns="77975" spcFirstLastPara="1" rIns="77975" wrap="square" tIns="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4"/>
              <a:buFont typeface="Arial"/>
              <a:buNone/>
            </a:pPr>
            <a:r>
              <a:t/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fd367606f5_0_0"/>
          <p:cNvSpPr txBox="1"/>
          <p:nvPr/>
        </p:nvSpPr>
        <p:spPr>
          <a:xfrm>
            <a:off x="324075" y="1393236"/>
            <a:ext cx="36891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150" lIns="109150" spcFirstLastPara="1" rIns="109150" wrap="square" tIns="109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35"/>
              <a:buFont typeface="Arial"/>
              <a:buNone/>
            </a:pP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LinkedIn – 1</a:t>
            </a:r>
            <a:r>
              <a:rPr lang="en-US" sz="1535">
                <a:solidFill>
                  <a:srgbClr val="FFFFFF"/>
                </a:solidFill>
              </a:rPr>
              <a:t>64</a:t>
            </a:r>
            <a:r>
              <a:rPr b="0" i="0" lang="en-US" sz="15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,000 followers</a:t>
            </a:r>
            <a:endParaRPr b="0" i="0" sz="11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3fd367606f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2899" y="4263491"/>
            <a:ext cx="1134908" cy="113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fd367606f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2294" y="4263489"/>
            <a:ext cx="1067669" cy="106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fd367606f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3790" y="1320631"/>
            <a:ext cx="1184658" cy="118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fd367606f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2055" y="1295085"/>
            <a:ext cx="1235744" cy="1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fd367606f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8919" y="2927639"/>
            <a:ext cx="1134907" cy="1002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Threads (app) logo.svg - Wikipedia" id="167" name="Google Shape;167;g3fd367606f5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9541" y="2861550"/>
            <a:ext cx="1134909" cy="113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d3d89039a_1_43"/>
          <p:cNvSpPr txBox="1"/>
          <p:nvPr>
            <p:ph type="title"/>
          </p:nvPr>
        </p:nvSpPr>
        <p:spPr>
          <a:xfrm>
            <a:off x="81275" y="162500"/>
            <a:ext cx="9543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</a:pPr>
            <a:r>
              <a:rPr b="1" lang="en-US" sz="3700"/>
              <a:t>Knowing your Audience on Social Media</a:t>
            </a:r>
            <a:endParaRPr b="1" sz="3700"/>
          </a:p>
        </p:txBody>
      </p:sp>
      <p:grpSp>
        <p:nvGrpSpPr>
          <p:cNvPr id="173" name="Google Shape;173;g3fd3d89039a_1_43"/>
          <p:cNvGrpSpPr/>
          <p:nvPr/>
        </p:nvGrpSpPr>
        <p:grpSpPr>
          <a:xfrm>
            <a:off x="403715" y="1094897"/>
            <a:ext cx="4202100" cy="4349219"/>
            <a:chOff x="0" y="0"/>
            <a:chExt cx="4202100" cy="4349219"/>
          </a:xfrm>
        </p:grpSpPr>
        <p:sp>
          <p:nvSpPr>
            <p:cNvPr id="174" name="Google Shape;174;g3fd3d89039a_1_43"/>
            <p:cNvSpPr/>
            <p:nvPr/>
          </p:nvSpPr>
          <p:spPr>
            <a:xfrm>
              <a:off x="0" y="0"/>
              <a:ext cx="4202100" cy="8493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3fd3d89039a_1_43"/>
            <p:cNvSpPr txBox="1"/>
            <p:nvPr/>
          </p:nvSpPr>
          <p:spPr>
            <a:xfrm>
              <a:off x="41465" y="41465"/>
              <a:ext cx="4119000" cy="76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Different voices for different platforms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fd3d89039a_1_43"/>
            <p:cNvSpPr/>
            <p:nvPr/>
          </p:nvSpPr>
          <p:spPr>
            <a:xfrm>
              <a:off x="0" y="888119"/>
              <a:ext cx="4202100" cy="3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3fd3d89039a_1_43"/>
            <p:cNvSpPr txBox="1"/>
            <p:nvPr/>
          </p:nvSpPr>
          <p:spPr>
            <a:xfrm>
              <a:off x="0" y="888119"/>
              <a:ext cx="4202100" cy="34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133400" spcFirstLastPara="1" rIns="156450" wrap="square" tIns="27925">
              <a:noAutofit/>
            </a:bodyPr>
            <a:lstStyle/>
            <a:p>
              <a:pPr indent="-1651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b="1" i="0" lang="en-US" sz="1600" u="none" cap="none" strike="noStrike">
                  <a:solidFill>
                    <a:srgbClr val="FFFFFF"/>
                  </a:solidFill>
                </a:rPr>
                <a:t>Facebook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Our most engaged audience on Facebook is women aged between 35 and 55 - Older</a:t>
              </a:r>
              <a:r>
                <a:rPr lang="en-US" sz="1600">
                  <a:solidFill>
                    <a:srgbClr val="FFFFFF"/>
                  </a:solidFill>
                </a:rPr>
                <a:t>/Community audience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b="1" lang="en-US" sz="1600">
                  <a:solidFill>
                    <a:srgbClr val="FFFFFF"/>
                  </a:solidFill>
                </a:rPr>
                <a:t>LinkedIn</a:t>
              </a:r>
              <a:r>
                <a:rPr lang="en-US" sz="1600">
                  <a:solidFill>
                    <a:srgbClr val="FFFFFF"/>
                  </a:solidFill>
                </a:rPr>
                <a:t> - 4k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DCU employees</a:t>
              </a:r>
              <a:r>
                <a:rPr lang="en-US" sz="1600">
                  <a:solidFill>
                    <a:srgbClr val="FFFFFF"/>
                  </a:solidFill>
                </a:rPr>
                <a:t> and </a:t>
              </a:r>
              <a:r>
                <a:rPr lang="en-US" sz="1600">
                  <a:solidFill>
                    <a:srgbClr val="FFFFFF"/>
                  </a:solidFill>
                </a:rPr>
                <a:t>94,000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alumni</a:t>
              </a:r>
              <a:r>
                <a:rPr lang="en-US" sz="1600">
                  <a:solidFill>
                    <a:srgbClr val="FFFFFF"/>
                  </a:solidFill>
                </a:rPr>
                <a:t> - Corporate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b="1" i="0" lang="en-US" sz="1600" u="none" cap="none" strike="noStrike">
                  <a:solidFill>
                    <a:srgbClr val="FFFFFF"/>
                  </a:solidFill>
                </a:rPr>
                <a:t>Instagram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Almost 50% of audience is aged between 18-24. 60% women, 40% men and most active between 3pm and 9pm - </a:t>
              </a:r>
              <a:r>
                <a:rPr lang="en-US" sz="1600">
                  <a:solidFill>
                    <a:srgbClr val="FFFFFF"/>
                  </a:solidFill>
                </a:rPr>
                <a:t>Younger but growing demographic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b="1" i="0" lang="en-US" sz="1600" u="none" cap="none" strike="noStrike">
                  <a:solidFill>
                    <a:srgbClr val="FFFFFF"/>
                  </a:solidFill>
                </a:rPr>
                <a:t>TikTok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– 70pc female – </a:t>
              </a:r>
              <a:r>
                <a:rPr lang="en-US" sz="1600">
                  <a:solidFill>
                    <a:srgbClr val="FFFFFF"/>
                  </a:solidFill>
                </a:rPr>
                <a:t>152.9k video views from September 2025 to November 2025 - Younger but growing demographic</a:t>
              </a:r>
              <a:endParaRPr sz="1600">
                <a:solidFill>
                  <a:srgbClr val="FFFFFF"/>
                </a:solidFill>
              </a:endParaRPr>
            </a:p>
            <a:p>
              <a:pPr indent="-16510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Char char="•"/>
              </a:pPr>
              <a:r>
                <a:rPr lang="en-US" sz="1600">
                  <a:solidFill>
                    <a:srgbClr val="FFFFFF"/>
                  </a:solidFill>
                </a:rPr>
                <a:t>Focus on one platform effectively rather than </a:t>
              </a:r>
              <a:r>
                <a:rPr lang="en-US" sz="1600">
                  <a:solidFill>
                    <a:srgbClr val="FFFFFF"/>
                  </a:solidFill>
                </a:rPr>
                <a:t>maintaining</a:t>
              </a:r>
              <a:r>
                <a:rPr lang="en-US" sz="1600">
                  <a:solidFill>
                    <a:srgbClr val="FFFFFF"/>
                  </a:solidFill>
                </a:rPr>
                <a:t> multiple accounts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  <p:pic>
        <p:nvPicPr>
          <p:cNvPr descr="Screen Clipping" id="178" name="Google Shape;178;g3fd3d89039a_1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351" y="2009175"/>
            <a:ext cx="3879300" cy="31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790d879ae_0_15"/>
          <p:cNvSpPr txBox="1"/>
          <p:nvPr>
            <p:ph type="title"/>
          </p:nvPr>
        </p:nvSpPr>
        <p:spPr>
          <a:xfrm>
            <a:off x="174450" y="509925"/>
            <a:ext cx="7498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Content Creation - Tips &amp; Tricks</a:t>
            </a:r>
            <a:endParaRPr sz="3040">
              <a:solidFill>
                <a:srgbClr val="013250"/>
              </a:solidFill>
            </a:endParaRPr>
          </a:p>
        </p:txBody>
      </p:sp>
      <p:grpSp>
        <p:nvGrpSpPr>
          <p:cNvPr id="184" name="Google Shape;184;g39790d879ae_0_15"/>
          <p:cNvGrpSpPr/>
          <p:nvPr/>
        </p:nvGrpSpPr>
        <p:grpSpPr>
          <a:xfrm>
            <a:off x="318250" y="1663510"/>
            <a:ext cx="5644954" cy="2768956"/>
            <a:chOff x="0" y="2349033"/>
            <a:chExt cx="4924500" cy="1329120"/>
          </a:xfrm>
        </p:grpSpPr>
        <p:sp>
          <p:nvSpPr>
            <p:cNvPr id="185" name="Google Shape;185;g39790d879ae_0_15"/>
            <p:cNvSpPr/>
            <p:nvPr/>
          </p:nvSpPr>
          <p:spPr>
            <a:xfrm>
              <a:off x="0" y="234903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8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1225" lIns="121225" spcFirstLastPara="1" rIns="121225" wrap="square" tIns="12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7"/>
                <a:buFont typeface="Arial"/>
                <a:buNone/>
              </a:pPr>
              <a:r>
                <a:t/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9790d879ae_0_15"/>
            <p:cNvSpPr txBox="1"/>
            <p:nvPr/>
          </p:nvSpPr>
          <p:spPr>
            <a:xfrm>
              <a:off x="14850" y="236388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00" lIns="65700" spcFirstLastPara="1" rIns="65700" wrap="square" tIns="6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4"/>
                <a:buFont typeface="Arial"/>
                <a:buNone/>
              </a:pPr>
              <a:r>
                <a:rPr lang="en-US" sz="1680">
                  <a:solidFill>
                    <a:srgbClr val="FFFFFF"/>
                  </a:solidFill>
                </a:rPr>
                <a:t>Short-form (30-60-90s) on Instagram and TikTok - Shot on Phone and edited in-app or CapCut etc</a:t>
              </a:r>
              <a:endParaRPr sz="1680">
                <a:solidFill>
                  <a:srgbClr val="FFFFFF"/>
                </a:solidFill>
              </a:endParaRPr>
            </a:p>
          </p:txBody>
        </p:sp>
        <p:sp>
          <p:nvSpPr>
            <p:cNvPr id="187" name="Google Shape;187;g39790d879ae_0_15"/>
            <p:cNvSpPr/>
            <p:nvPr/>
          </p:nvSpPr>
          <p:spPr>
            <a:xfrm>
              <a:off x="0" y="269067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8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1225" lIns="121225" spcFirstLastPara="1" rIns="121225" wrap="square" tIns="12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7"/>
                <a:buFont typeface="Arial"/>
                <a:buNone/>
              </a:pPr>
              <a:r>
                <a:t/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9790d879ae_0_15"/>
            <p:cNvSpPr txBox="1"/>
            <p:nvPr/>
          </p:nvSpPr>
          <p:spPr>
            <a:xfrm>
              <a:off x="14850" y="270552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00" lIns="65700" spcFirstLastPara="1" rIns="65700" wrap="square" tIns="6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4"/>
                <a:buFont typeface="Arial"/>
                <a:buNone/>
              </a:pPr>
              <a:r>
                <a:rPr lang="en-US" sz="1680">
                  <a:solidFill>
                    <a:srgbClr val="FFFFFF"/>
                  </a:solidFill>
                </a:rPr>
                <a:t>CapCut - Video editing tool - Evolved from a free platform to a paid subscription</a:t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9790d879ae_0_15"/>
            <p:cNvSpPr/>
            <p:nvPr/>
          </p:nvSpPr>
          <p:spPr>
            <a:xfrm>
              <a:off x="0" y="303231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8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1225" lIns="121225" spcFirstLastPara="1" rIns="121225" wrap="square" tIns="12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7"/>
                <a:buFont typeface="Arial"/>
                <a:buNone/>
              </a:pPr>
              <a:r>
                <a:t/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9790d879ae_0_15"/>
            <p:cNvSpPr txBox="1"/>
            <p:nvPr/>
          </p:nvSpPr>
          <p:spPr>
            <a:xfrm>
              <a:off x="14850" y="304716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00" lIns="65700" spcFirstLastPara="1" rIns="65700" wrap="square" tIns="6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4"/>
                <a:buFont typeface="Arial"/>
                <a:buNone/>
              </a:pPr>
              <a:r>
                <a:rPr lang="en-US" sz="1680">
                  <a:solidFill>
                    <a:srgbClr val="FFFFFF"/>
                  </a:solidFill>
                </a:rPr>
                <a:t>Subtitle-heavy for accessibility purposes, audio has to be high quality and a </a:t>
              </a:r>
              <a:r>
                <a:rPr lang="en-US" sz="1680">
                  <a:solidFill>
                    <a:srgbClr val="FFFFFF"/>
                  </a:solidFill>
                </a:rPr>
                <a:t>steady hand is key</a:t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39790d879ae_0_15"/>
            <p:cNvSpPr/>
            <p:nvPr/>
          </p:nvSpPr>
          <p:spPr>
            <a:xfrm>
              <a:off x="0" y="337395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8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1225" lIns="121225" spcFirstLastPara="1" rIns="121225" wrap="square" tIns="12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7"/>
                <a:buFont typeface="Arial"/>
                <a:buNone/>
              </a:pPr>
              <a:r>
                <a:t/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9790d879ae_0_15"/>
            <p:cNvSpPr txBox="1"/>
            <p:nvPr/>
          </p:nvSpPr>
          <p:spPr>
            <a:xfrm>
              <a:off x="14850" y="338880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00" lIns="65700" spcFirstLastPara="1" rIns="65700" wrap="square" tIns="6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24"/>
                <a:buFont typeface="Arial"/>
                <a:buNone/>
              </a:pPr>
              <a:r>
                <a:rPr lang="en-US" sz="1680">
                  <a:solidFill>
                    <a:srgbClr val="FFFFFF"/>
                  </a:solidFill>
                </a:rPr>
                <a:t>Person needs to be comfortable in front of a camera</a:t>
              </a:r>
              <a:endParaRPr b="0" i="0" sz="16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g39790d879ae_0_15" title="IMG_7138.jpeg"/>
          <p:cNvPicPr preferRelativeResize="0"/>
          <p:nvPr/>
        </p:nvPicPr>
        <p:blipFill rotWithShape="1">
          <a:blip r:embed="rId3">
            <a:alphaModFix/>
          </a:blip>
          <a:srcRect b="1478" l="0" r="0" t="0"/>
          <a:stretch/>
        </p:blipFill>
        <p:spPr>
          <a:xfrm>
            <a:off x="7068925" y="873575"/>
            <a:ext cx="4326850" cy="50354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f7b0e5935d_0_0"/>
          <p:cNvSpPr txBox="1"/>
          <p:nvPr>
            <p:ph type="title"/>
          </p:nvPr>
        </p:nvSpPr>
        <p:spPr>
          <a:xfrm>
            <a:off x="174450" y="509925"/>
            <a:ext cx="7498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Content Creation - Reels</a:t>
            </a:r>
            <a:endParaRPr sz="3040">
              <a:solidFill>
                <a:srgbClr val="013250"/>
              </a:solidFill>
            </a:endParaRPr>
          </a:p>
        </p:txBody>
      </p:sp>
      <p:pic>
        <p:nvPicPr>
          <p:cNvPr id="199" name="Google Shape;199;g3f7b0e5935d_0_0" title="ScreenRecording_05-18-2026 14-22-27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1400" y="119500"/>
            <a:ext cx="2920825" cy="5835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00" name="Google Shape;200;g3f7b0e5935d_0_0"/>
          <p:cNvGrpSpPr/>
          <p:nvPr/>
        </p:nvGrpSpPr>
        <p:grpSpPr>
          <a:xfrm>
            <a:off x="357875" y="1636069"/>
            <a:ext cx="5032770" cy="1918234"/>
            <a:chOff x="0" y="529806"/>
            <a:chExt cx="4324800" cy="943920"/>
          </a:xfrm>
        </p:grpSpPr>
        <p:sp>
          <p:nvSpPr>
            <p:cNvPr id="201" name="Google Shape;201;g3f7b0e5935d_0_0"/>
            <p:cNvSpPr/>
            <p:nvPr/>
          </p:nvSpPr>
          <p:spPr>
            <a:xfrm>
              <a:off x="0" y="529806"/>
              <a:ext cx="4324800" cy="4446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3f7b0e5935d_0_0"/>
            <p:cNvSpPr txBox="1"/>
            <p:nvPr/>
          </p:nvSpPr>
          <p:spPr>
            <a:xfrm>
              <a:off x="21704" y="551510"/>
              <a:ext cx="42813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</a:rPr>
                <a:t>Instagram’s built-in Reels editor offers basic tools for short-form content</a:t>
              </a:r>
              <a:endPara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3f7b0e5935d_0_0"/>
            <p:cNvSpPr/>
            <p:nvPr/>
          </p:nvSpPr>
          <p:spPr>
            <a:xfrm>
              <a:off x="0" y="1029126"/>
              <a:ext cx="4324800" cy="4446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f7b0e5935d_0_0"/>
            <p:cNvSpPr txBox="1"/>
            <p:nvPr/>
          </p:nvSpPr>
          <p:spPr>
            <a:xfrm>
              <a:off x="21704" y="1050830"/>
              <a:ext cx="42813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</a:rPr>
                <a:t>Tools include trimming, captions, audio, speed, overlay, reorder, and much more!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" name="Google Shape;205;g3f7b0e5935d_0_0" title="ScreenRecording_05-18-2026 14-27-10_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4350" y="152400"/>
            <a:ext cx="2920825" cy="57692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06" name="Google Shape;206;g3f7b0e5935d_0_0"/>
          <p:cNvGrpSpPr/>
          <p:nvPr/>
        </p:nvGrpSpPr>
        <p:grpSpPr>
          <a:xfrm>
            <a:off x="357875" y="3626194"/>
            <a:ext cx="5032770" cy="1918234"/>
            <a:chOff x="0" y="529806"/>
            <a:chExt cx="4324800" cy="943920"/>
          </a:xfrm>
        </p:grpSpPr>
        <p:sp>
          <p:nvSpPr>
            <p:cNvPr id="207" name="Google Shape;207;g3f7b0e5935d_0_0"/>
            <p:cNvSpPr/>
            <p:nvPr/>
          </p:nvSpPr>
          <p:spPr>
            <a:xfrm>
              <a:off x="0" y="529806"/>
              <a:ext cx="4324800" cy="4446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f7b0e5935d_0_0"/>
            <p:cNvSpPr txBox="1"/>
            <p:nvPr/>
          </p:nvSpPr>
          <p:spPr>
            <a:xfrm>
              <a:off x="21704" y="551510"/>
              <a:ext cx="42813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</a:rPr>
                <a:t>Video content that is authentic and ‘perfectly imperfect’ is what users are looking for on Instagram and TikTok</a:t>
              </a:r>
              <a:endPara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3f7b0e5935d_0_0"/>
            <p:cNvSpPr/>
            <p:nvPr/>
          </p:nvSpPr>
          <p:spPr>
            <a:xfrm>
              <a:off x="0" y="1029126"/>
              <a:ext cx="4324800" cy="4446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f7b0e5935d_0_0"/>
            <p:cNvSpPr txBox="1"/>
            <p:nvPr/>
          </p:nvSpPr>
          <p:spPr>
            <a:xfrm>
              <a:off x="21704" y="1050830"/>
              <a:ext cx="42813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</a:rPr>
                <a:t>Resharing reels to your Instagram Story is a great way to build views which will raise awareness about an event etc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d325babba_0_0"/>
          <p:cNvSpPr txBox="1"/>
          <p:nvPr>
            <p:ph type="title"/>
          </p:nvPr>
        </p:nvSpPr>
        <p:spPr>
          <a:xfrm>
            <a:off x="174450" y="509925"/>
            <a:ext cx="7498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Event Promotion</a:t>
            </a:r>
            <a:endParaRPr sz="3040">
              <a:solidFill>
                <a:srgbClr val="013250"/>
              </a:solidFill>
            </a:endParaRPr>
          </a:p>
        </p:txBody>
      </p:sp>
      <p:grpSp>
        <p:nvGrpSpPr>
          <p:cNvPr id="216" name="Google Shape;216;g3fd325babba_0_0"/>
          <p:cNvGrpSpPr/>
          <p:nvPr/>
        </p:nvGrpSpPr>
        <p:grpSpPr>
          <a:xfrm>
            <a:off x="174450" y="1515309"/>
            <a:ext cx="5402669" cy="3331495"/>
            <a:chOff x="0" y="2349033"/>
            <a:chExt cx="4924500" cy="1670760"/>
          </a:xfrm>
        </p:grpSpPr>
        <p:sp>
          <p:nvSpPr>
            <p:cNvPr id="217" name="Google Shape;217;g3fd325babba_0_0"/>
            <p:cNvSpPr/>
            <p:nvPr/>
          </p:nvSpPr>
          <p:spPr>
            <a:xfrm>
              <a:off x="0" y="234903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fd325babba_0_0"/>
            <p:cNvSpPr txBox="1"/>
            <p:nvPr/>
          </p:nvSpPr>
          <p:spPr>
            <a:xfrm>
              <a:off x="14850" y="236388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Key events in the academic calendar - Orientation, Graduations, Open Days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3fd325babba_0_0"/>
            <p:cNvSpPr/>
            <p:nvPr/>
          </p:nvSpPr>
          <p:spPr>
            <a:xfrm>
              <a:off x="0" y="269067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3fd325babba_0_0"/>
            <p:cNvSpPr txBox="1"/>
            <p:nvPr/>
          </p:nvSpPr>
          <p:spPr>
            <a:xfrm>
              <a:off x="14850" y="270552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Promote and amplify DCU related events - Student Support &amp; Development / Students’ Union / Office of Student Life / Faculties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3fd325babba_0_0"/>
            <p:cNvSpPr/>
            <p:nvPr/>
          </p:nvSpPr>
          <p:spPr>
            <a:xfrm>
              <a:off x="0" y="303231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3fd325babba_0_0"/>
            <p:cNvSpPr txBox="1"/>
            <p:nvPr/>
          </p:nvSpPr>
          <p:spPr>
            <a:xfrm>
              <a:off x="14850" y="304716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Provide live coverage or behind the scenes snippets - This works best on Instagram Reels/Stories - Can be repurposed for promotion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3fd325babba_0_0"/>
            <p:cNvSpPr/>
            <p:nvPr/>
          </p:nvSpPr>
          <p:spPr>
            <a:xfrm>
              <a:off x="0" y="337395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3fd325babba_0_0"/>
            <p:cNvSpPr txBox="1"/>
            <p:nvPr/>
          </p:nvSpPr>
          <p:spPr>
            <a:xfrm>
              <a:off x="14850" y="338880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Important to include: Opening line, Key information, Call to action, Infographic/Image/Video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3fd325babba_0_0"/>
            <p:cNvSpPr/>
            <p:nvPr/>
          </p:nvSpPr>
          <p:spPr>
            <a:xfrm>
              <a:off x="0" y="371559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3fd325babba_0_0"/>
            <p:cNvSpPr txBox="1"/>
            <p:nvPr/>
          </p:nvSpPr>
          <p:spPr>
            <a:xfrm>
              <a:off x="14850" y="373044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Student Recruitment activity promoted through organic and paid social</a:t>
              </a:r>
              <a:endParaRPr sz="1396">
                <a:solidFill>
                  <a:srgbClr val="FFFFFF"/>
                </a:solidFill>
              </a:endParaRPr>
            </a:p>
          </p:txBody>
        </p:sp>
      </p:grpSp>
      <p:pic>
        <p:nvPicPr>
          <p:cNvPr id="227" name="Google Shape;227;g3fd325babba_0_0" title="SSD_Career_Fair_FA_assets_General_6.06.25_LN - FB - X-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025" y="300550"/>
            <a:ext cx="4734223" cy="24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g3fd325babba_0_0" title="SRO_Spring_Open_Days_SM_10_02_26_FB_X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6775" y="2949025"/>
            <a:ext cx="4734223" cy="248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fd3d89039a_1_94"/>
          <p:cNvSpPr txBox="1"/>
          <p:nvPr>
            <p:ph type="title"/>
          </p:nvPr>
        </p:nvSpPr>
        <p:spPr>
          <a:xfrm>
            <a:off x="174450" y="509925"/>
            <a:ext cx="7498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>
                <a:solidFill>
                  <a:srgbClr val="013250"/>
                </a:solidFill>
              </a:rPr>
              <a:t>Event Promotion</a:t>
            </a:r>
            <a:endParaRPr sz="3040">
              <a:solidFill>
                <a:srgbClr val="013250"/>
              </a:solidFill>
            </a:endParaRPr>
          </a:p>
        </p:txBody>
      </p:sp>
      <p:grpSp>
        <p:nvGrpSpPr>
          <p:cNvPr id="234" name="Google Shape;234;g3fd3d89039a_1_94"/>
          <p:cNvGrpSpPr/>
          <p:nvPr/>
        </p:nvGrpSpPr>
        <p:grpSpPr>
          <a:xfrm>
            <a:off x="174450" y="1515309"/>
            <a:ext cx="5402669" cy="3331495"/>
            <a:chOff x="0" y="2349033"/>
            <a:chExt cx="4924500" cy="1670760"/>
          </a:xfrm>
        </p:grpSpPr>
        <p:sp>
          <p:nvSpPr>
            <p:cNvPr id="235" name="Google Shape;235;g3fd3d89039a_1_94"/>
            <p:cNvSpPr/>
            <p:nvPr/>
          </p:nvSpPr>
          <p:spPr>
            <a:xfrm>
              <a:off x="0" y="234903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fd3d89039a_1_94"/>
            <p:cNvSpPr txBox="1"/>
            <p:nvPr/>
          </p:nvSpPr>
          <p:spPr>
            <a:xfrm>
              <a:off x="14850" y="236388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Paid social media advertising allows you to target a specific </a:t>
              </a:r>
              <a:r>
                <a:rPr lang="en-US" sz="1396">
                  <a:solidFill>
                    <a:srgbClr val="FFFFFF"/>
                  </a:solidFill>
                </a:rPr>
                <a:t>demographic</a:t>
              </a:r>
              <a:r>
                <a:rPr lang="en-US" sz="1396">
                  <a:solidFill>
                    <a:srgbClr val="FFFFFF"/>
                  </a:solidFill>
                </a:rPr>
                <a:t> moving away </a:t>
              </a:r>
              <a:r>
                <a:rPr lang="en-US" sz="1396">
                  <a:solidFill>
                    <a:srgbClr val="FFFFFF"/>
                  </a:solidFill>
                </a:rPr>
                <a:t>from traditional methods of advertising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fd3d89039a_1_94"/>
            <p:cNvSpPr/>
            <p:nvPr/>
          </p:nvSpPr>
          <p:spPr>
            <a:xfrm>
              <a:off x="0" y="269067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3fd3d89039a_1_94"/>
            <p:cNvSpPr txBox="1"/>
            <p:nvPr/>
          </p:nvSpPr>
          <p:spPr>
            <a:xfrm>
              <a:off x="14850" y="270552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Static graphics/Canva can be used as alternatives for video content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3fd3d89039a_1_94"/>
            <p:cNvSpPr/>
            <p:nvPr/>
          </p:nvSpPr>
          <p:spPr>
            <a:xfrm>
              <a:off x="0" y="303231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fd3d89039a_1_94"/>
            <p:cNvSpPr txBox="1"/>
            <p:nvPr/>
          </p:nvSpPr>
          <p:spPr>
            <a:xfrm>
              <a:off x="14850" y="304716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AI </a:t>
              </a:r>
              <a:r>
                <a:rPr lang="en-US" sz="1396">
                  <a:solidFill>
                    <a:srgbClr val="FFFFFF"/>
                  </a:solidFill>
                </a:rPr>
                <a:t>platforms</a:t>
              </a:r>
              <a:r>
                <a:rPr lang="en-US" sz="1396">
                  <a:solidFill>
                    <a:srgbClr val="FFFFFF"/>
                  </a:solidFill>
                </a:rPr>
                <a:t> like ChatGPT and Claude can help </a:t>
              </a:r>
              <a:r>
                <a:rPr lang="en-US" sz="1396">
                  <a:solidFill>
                    <a:srgbClr val="FFFFFF"/>
                  </a:solidFill>
                </a:rPr>
                <a:t>improve</a:t>
              </a:r>
              <a:r>
                <a:rPr lang="en-US" sz="1396">
                  <a:solidFill>
                    <a:srgbClr val="FFFFFF"/>
                  </a:solidFill>
                </a:rPr>
                <a:t> written content - Human oversight and review before publishing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3fd3d89039a_1_94"/>
            <p:cNvSpPr/>
            <p:nvPr/>
          </p:nvSpPr>
          <p:spPr>
            <a:xfrm>
              <a:off x="0" y="337395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3fd3d89039a_1_94"/>
            <p:cNvSpPr txBox="1"/>
            <p:nvPr/>
          </p:nvSpPr>
          <p:spPr>
            <a:xfrm>
              <a:off x="14850" y="338880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Tag organisations and ask colleagues/peers to reshare posts - Helps with reach and impact</a:t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3fd3d89039a_1_94"/>
            <p:cNvSpPr/>
            <p:nvPr/>
          </p:nvSpPr>
          <p:spPr>
            <a:xfrm>
              <a:off x="0" y="3715593"/>
              <a:ext cx="4924500" cy="3042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61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16025" lIns="116025" spcFirstLastPara="1" rIns="116025" wrap="square" tIns="116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77"/>
                <a:buFont typeface="Arial"/>
                <a:buNone/>
              </a:pPr>
              <a:r>
                <a:t/>
              </a:r>
              <a:endParaRPr b="0" i="0" sz="13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fd3d89039a_1_94"/>
            <p:cNvSpPr txBox="1"/>
            <p:nvPr/>
          </p:nvSpPr>
          <p:spPr>
            <a:xfrm>
              <a:off x="14850" y="3730443"/>
              <a:ext cx="4894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2900" lIns="62900" spcFirstLastPara="1" rIns="62900" wrap="square" tIns="62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50"/>
                <a:buFont typeface="Arial"/>
                <a:buNone/>
              </a:pPr>
              <a:r>
                <a:rPr lang="en-US" sz="1396">
                  <a:solidFill>
                    <a:srgbClr val="FFFFFF"/>
                  </a:solidFill>
                </a:rPr>
                <a:t>Social media noise - </a:t>
              </a:r>
              <a:r>
                <a:rPr lang="en-US" sz="1396">
                  <a:solidFill>
                    <a:srgbClr val="FFFFFF"/>
                  </a:solidFill>
                </a:rPr>
                <a:t>Letting</a:t>
              </a:r>
              <a:r>
                <a:rPr lang="en-US" sz="1396">
                  <a:solidFill>
                    <a:srgbClr val="FFFFFF"/>
                  </a:solidFill>
                </a:rPr>
                <a:t> it die down</a:t>
              </a:r>
              <a:endParaRPr sz="1396">
                <a:solidFill>
                  <a:srgbClr val="FFFFFF"/>
                </a:solidFill>
              </a:endParaRPr>
            </a:p>
          </p:txBody>
        </p:sp>
      </p:grpSp>
      <p:pic>
        <p:nvPicPr>
          <p:cNvPr id="245" name="Google Shape;245;g3fd3d89039a_1_94" title="Volunteer Day (2)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325" y="143850"/>
            <a:ext cx="2693825" cy="2693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6" name="Google Shape;246;g3fd3d89039a_1_94" title="DCYU_Futures_myskills_digita_FA_7.01.24_I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500" y="2837675"/>
            <a:ext cx="2693827" cy="26938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