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60" r:id="rId12"/>
    <p:sldId id="261" r:id="rId13"/>
    <p:sldId id="262" r:id="rId14"/>
    <p:sldId id="266" r:id="rId15"/>
    <p:sldId id="264" r:id="rId16"/>
    <p:sldId id="268" r:id="rId17"/>
    <p:sldId id="272" r:id="rId18"/>
    <p:sldId id="283" r:id="rId19"/>
    <p:sldId id="28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799"/>
            <a:ext cx="9776656" cy="3329581"/>
          </a:xfrm>
        </p:spPr>
        <p:txBody>
          <a:bodyPr>
            <a:normAutofit/>
          </a:bodyPr>
          <a:lstStyle/>
          <a:p>
            <a:r>
              <a:rPr lang="en-IE" sz="3600" dirty="0"/>
              <a:t>Mis/Disinformation, Young People and Ireland’s Community &amp; Voluntary Sector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Shane Murphy PhD — DCU FuJo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Summary</a:t>
            </a:r>
            <a:endParaRPr lang="en-IE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646111" y="1649264"/>
            <a:ext cx="8946541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b="1" dirty="0"/>
              <a:t>Distrust, harassment and internal disruption compound.</a:t>
            </a:r>
          </a:p>
          <a:p>
            <a:pPr lvl="1"/>
            <a:r>
              <a:rPr lang="en-IE" dirty="0"/>
              <a:t>Eroding both the sector’s capacity and the public infrastructure it sustains.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b="1" dirty="0"/>
              <a:t>Service users absorb the cost.</a:t>
            </a:r>
          </a:p>
          <a:p>
            <a:pPr lvl="1"/>
            <a:r>
              <a:rPr lang="en-IE" dirty="0"/>
              <a:t>When organisations are forced to retreat or self-censor, the people who rely on their services are impacted first.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b="1" dirty="0"/>
              <a:t>The sector cannot defend itself alone.</a:t>
            </a:r>
          </a:p>
          <a:p>
            <a:pPr lvl="1"/>
            <a:r>
              <a:rPr lang="en-IE" dirty="0"/>
              <a:t>There are limits to how much the community and voluntary sector can achieve without support from policymakers, platforms, regulators, media and funders — and they are already stretched incredibly thin.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What young people are actually seeing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102345"/>
            <a:ext cx="9556450" cy="4195481"/>
          </a:xfrm>
        </p:spPr>
        <p:txBody>
          <a:bodyPr>
            <a:normAutofit/>
          </a:bodyPr>
          <a:lstStyle/>
          <a:p>
            <a:r>
              <a:rPr lang="en-IE" dirty="0" smtClean="0"/>
              <a:t>Participants </a:t>
            </a:r>
            <a:r>
              <a:rPr lang="en-IE" dirty="0"/>
              <a:t>were comfortable identifying disinformation relating to anti-migrant and anti-trans themes, and shared numerous examples of harmful </a:t>
            </a:r>
            <a:r>
              <a:rPr lang="en-IE" dirty="0" smtClean="0"/>
              <a:t>narratives they had seen.</a:t>
            </a:r>
            <a:endParaRPr lang="en-IE" dirty="0"/>
          </a:p>
          <a:p>
            <a:r>
              <a:rPr lang="en-IE" dirty="0"/>
              <a:t>But participants more commonly encountered false information in less overtly political forms — usually through “self-help” content designed to educate audiences on fitness, nutrition, beauty, finances, mental health</a:t>
            </a:r>
            <a:r>
              <a:rPr lang="en-IE" dirty="0" smtClean="0"/>
              <a:t>.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b="1" dirty="0"/>
              <a:t>Three factors made this content hard to identify:</a:t>
            </a:r>
          </a:p>
          <a:p>
            <a:pPr lvl="1"/>
            <a:r>
              <a:rPr lang="en-IE" dirty="0"/>
              <a:t>Incomplete information </a:t>
            </a:r>
            <a:r>
              <a:rPr lang="en-IE" dirty="0" smtClean="0"/>
              <a:t>or lack of context</a:t>
            </a:r>
            <a:endParaRPr lang="en-IE" dirty="0"/>
          </a:p>
          <a:p>
            <a:pPr lvl="1"/>
            <a:r>
              <a:rPr lang="en-IE" dirty="0"/>
              <a:t>Difficulty distinguishing between good and false information</a:t>
            </a:r>
          </a:p>
          <a:p>
            <a:pPr lvl="1"/>
            <a:r>
              <a:rPr lang="en-IE" dirty="0"/>
              <a:t>Positive </a:t>
            </a:r>
            <a:r>
              <a:rPr lang="en-IE" dirty="0" smtClean="0"/>
              <a:t>Framing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Where it comes from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47302"/>
            <a:ext cx="9329911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dirty="0"/>
              <a:t>Discussions of mis/disinformation often focus on well-known individuals and big accounts. </a:t>
            </a:r>
            <a:r>
              <a:rPr lang="en-IE" dirty="0" smtClean="0"/>
              <a:t>However, young people more </a:t>
            </a:r>
            <a:r>
              <a:rPr lang="en-IE" dirty="0"/>
              <a:t>commonly encountered </a:t>
            </a:r>
            <a:r>
              <a:rPr lang="en-IE" dirty="0" smtClean="0"/>
              <a:t>false information via</a:t>
            </a:r>
            <a:r>
              <a:rPr lang="en-IE" dirty="0"/>
              <a:t>: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b="1" dirty="0"/>
              <a:t>Small accounts</a:t>
            </a:r>
          </a:p>
          <a:p>
            <a:pPr lvl="1"/>
            <a:r>
              <a:rPr lang="en-IE" i="1" dirty="0"/>
              <a:t>“Not Conor McGregor or Andrew Tate — Conor McGregor and Andrew Tate wannabes”</a:t>
            </a:r>
          </a:p>
          <a:p>
            <a:pPr marL="0" indent="0">
              <a:buNone/>
            </a:pPr>
            <a:r>
              <a:rPr lang="en-IE" b="1" dirty="0"/>
              <a:t>Local and private groups</a:t>
            </a:r>
          </a:p>
          <a:p>
            <a:pPr lvl="1"/>
            <a:r>
              <a:rPr lang="en-IE" dirty="0"/>
              <a:t>WhatsApp, Facebook, Discord, etc.</a:t>
            </a:r>
          </a:p>
          <a:p>
            <a:pPr marL="0" indent="0">
              <a:buNone/>
            </a:pPr>
            <a:r>
              <a:rPr lang="en-IE" b="1" dirty="0"/>
              <a:t>Comment sections, </a:t>
            </a:r>
            <a:r>
              <a:rPr lang="en-IE" b="1" dirty="0" err="1" smtClean="0"/>
              <a:t>livestreams</a:t>
            </a:r>
            <a:r>
              <a:rPr lang="en-IE" b="1" dirty="0" smtClean="0"/>
              <a:t>, </a:t>
            </a:r>
            <a:r>
              <a:rPr lang="en-IE" b="1" dirty="0"/>
              <a:t>and </a:t>
            </a:r>
            <a:r>
              <a:rPr lang="en-IE" b="1" dirty="0" smtClean="0"/>
              <a:t>ephemeral content (e.g. </a:t>
            </a:r>
            <a:r>
              <a:rPr lang="en-IE" b="1" dirty="0"/>
              <a:t>s</a:t>
            </a:r>
            <a:r>
              <a:rPr lang="en-IE" b="1" dirty="0" smtClean="0"/>
              <a:t>tories)</a:t>
            </a:r>
            <a:endParaRPr lang="en-IE" b="1" dirty="0"/>
          </a:p>
          <a:p>
            <a:pPr lvl="1"/>
            <a:r>
              <a:rPr lang="en-IE" dirty="0"/>
              <a:t>As opposed to discrete posts</a:t>
            </a: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And from people </a:t>
            </a:r>
            <a:r>
              <a:rPr lang="en-IE" dirty="0" smtClean="0"/>
              <a:t>they </a:t>
            </a:r>
            <a:r>
              <a:rPr lang="en-IE" dirty="0"/>
              <a:t>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25696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dirty="0"/>
              <a:t>E</a:t>
            </a:r>
            <a:r>
              <a:rPr lang="en-IE" sz="2400" dirty="0" smtClean="0"/>
              <a:t>xposure </a:t>
            </a:r>
            <a:r>
              <a:rPr lang="en-IE" sz="2400" dirty="0"/>
              <a:t>to false information via real-life interactions with family members was incredibly prevalent throughout the focus groups.</a:t>
            </a:r>
          </a:p>
          <a:p>
            <a:endParaRPr lang="en-IE" sz="2400" dirty="0"/>
          </a:p>
          <a:p>
            <a:r>
              <a:rPr lang="en-IE" sz="2400" dirty="0"/>
              <a:t>Particularly </a:t>
            </a:r>
            <a:r>
              <a:rPr lang="en-IE" sz="2400" dirty="0" smtClean="0"/>
              <a:t>impactful, as it cannot be ignored as easily as disinformation </a:t>
            </a:r>
            <a:r>
              <a:rPr lang="en-IE" sz="2400" dirty="0"/>
              <a:t>encountered online.</a:t>
            </a:r>
          </a:p>
          <a:p>
            <a:r>
              <a:rPr lang="en-IE" sz="2400" dirty="0"/>
              <a:t>Also more difficult to respond </a:t>
            </a:r>
            <a:r>
              <a:rPr lang="en-IE" sz="2400" dirty="0" smtClean="0"/>
              <a:t>to, as it has the potential </a:t>
            </a:r>
            <a:r>
              <a:rPr lang="en-IE" sz="2400" dirty="0"/>
              <a:t>to damage relationships</a:t>
            </a:r>
            <a:r>
              <a:rPr lang="en-IE" sz="2400" dirty="0" smtClean="0"/>
              <a:t>.</a:t>
            </a:r>
            <a:endParaRPr lang="en-I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dirty="0" smtClean="0"/>
              <a:t>Toxic</a:t>
            </a:r>
            <a:r>
              <a:rPr lang="en-IE" sz="3200" dirty="0" smtClean="0"/>
              <a:t> </a:t>
            </a:r>
            <a:r>
              <a:rPr lang="en-IE" sz="3600" dirty="0" smtClean="0"/>
              <a:t>Online Cultures: The </a:t>
            </a:r>
            <a:r>
              <a:rPr lang="en-IE" sz="3600" dirty="0" err="1"/>
              <a:t>M</a:t>
            </a:r>
            <a:r>
              <a:rPr lang="en-IE" sz="3600" dirty="0" err="1" smtClean="0"/>
              <a:t>anosphere</a:t>
            </a:r>
            <a:endParaRPr lang="en-IE" sz="3600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646111" y="1514540"/>
            <a:ext cx="5400000" cy="4500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E" b="1" dirty="0"/>
              <a:t>Red Pill “Science”</a:t>
            </a:r>
          </a:p>
          <a:p>
            <a:r>
              <a:rPr lang="en-IE" dirty="0"/>
              <a:t>Distorted gender dynamics framed as “common sense” or “rationality”.</a:t>
            </a:r>
          </a:p>
          <a:p>
            <a:r>
              <a:rPr lang="en-IE" dirty="0"/>
              <a:t>Evolutionary psychology used to justify male dominance and female subservience as “natural”.</a:t>
            </a:r>
          </a:p>
          <a:p>
            <a:r>
              <a:rPr lang="en-IE" dirty="0"/>
              <a:t>Feminism blamed for making women “too selective” and causing male loneliness.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b="1" dirty="0"/>
              <a:t>Male Victimhood</a:t>
            </a:r>
          </a:p>
          <a:p>
            <a:r>
              <a:rPr lang="en-IE" dirty="0"/>
              <a:t>Feminists portrayed as irrational; men as rational but disempowered and under-appreciated.</a:t>
            </a:r>
          </a:p>
          <a:p>
            <a:r>
              <a:rPr lang="en-IE" dirty="0"/>
              <a:t>Women blamed for declining birth rates, men’s mental health, the collapse of </a:t>
            </a:r>
            <a:r>
              <a:rPr lang="en-IE" dirty="0" smtClean="0"/>
              <a:t>“traditional values”.</a:t>
            </a:r>
            <a:endParaRPr lang="en-IE" dirty="0"/>
          </a:p>
          <a:p>
            <a:r>
              <a:rPr lang="en-IE" dirty="0"/>
              <a:t>Embedded in non-political online spaces — sports, comedy, lifestyle, science</a:t>
            </a:r>
            <a:r>
              <a:rPr lang="en-IE" dirty="0" smtClean="0"/>
              <a:t>.</a:t>
            </a:r>
            <a:endParaRPr lang="en-IE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384" y="4190496"/>
            <a:ext cx="3800000" cy="213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082" y="1778321"/>
            <a:ext cx="3566453" cy="1759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06" y="1281302"/>
            <a:ext cx="2227231" cy="265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76" y="452718"/>
            <a:ext cx="9404723" cy="1072817"/>
          </a:xfrm>
        </p:spPr>
        <p:txBody>
          <a:bodyPr>
            <a:normAutofit fontScale="90000"/>
          </a:bodyPr>
          <a:lstStyle/>
          <a:p>
            <a:r>
              <a:rPr lang="en-IE" sz="3600" dirty="0" smtClean="0"/>
              <a:t>Toxic Online Cultures: Hustle and </a:t>
            </a:r>
            <a:r>
              <a:rPr lang="en-IE" sz="3600" dirty="0" err="1" smtClean="0"/>
              <a:t>Looksmaxxing</a:t>
            </a:r>
            <a:endParaRPr lang="en-IE" sz="3600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646111" y="1485492"/>
            <a:ext cx="5400000" cy="4500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b="1" dirty="0"/>
              <a:t>“Hustle Culture” &amp; </a:t>
            </a:r>
            <a:r>
              <a:rPr lang="en-IE" b="1" dirty="0" smtClean="0"/>
              <a:t>Finance Bros</a:t>
            </a:r>
            <a:endParaRPr lang="en-IE" b="1" dirty="0"/>
          </a:p>
          <a:p>
            <a:r>
              <a:rPr lang="en-IE" dirty="0"/>
              <a:t>Aspirational “grindset” content promising wealth if you follow certain steps.</a:t>
            </a:r>
          </a:p>
          <a:p>
            <a:r>
              <a:rPr lang="en-IE" dirty="0"/>
              <a:t>“9–5s are slavery”, “How I Turned €200 into a Lambo in 60 Days”.</a:t>
            </a:r>
          </a:p>
          <a:p>
            <a:r>
              <a:rPr lang="en-IE" dirty="0"/>
              <a:t>“Success Influencers” selling expensive courses, often pyramid schemes or crypto scams.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b="1" dirty="0"/>
              <a:t>Appearance, Fitness, Looksmaxxing</a:t>
            </a:r>
          </a:p>
          <a:p>
            <a:r>
              <a:rPr lang="en-IE" dirty="0"/>
              <a:t>Obsession with hyper-muscularity and bone structure.</a:t>
            </a:r>
          </a:p>
          <a:p>
            <a:r>
              <a:rPr lang="en-IE" dirty="0"/>
              <a:t>Routines like jaw exercises (mewing), restrictive diets, </a:t>
            </a:r>
            <a:r>
              <a:rPr lang="en-IE" dirty="0" smtClean="0"/>
              <a:t>and cosmetic surgery</a:t>
            </a:r>
            <a:r>
              <a:rPr lang="en-IE" dirty="0"/>
              <a:t>.</a:t>
            </a:r>
          </a:p>
          <a:p>
            <a:r>
              <a:rPr lang="en-IE" dirty="0"/>
              <a:t>Pseudo-science and unrealistic before/after comparisons drive body dysmorphia.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064" y="3707027"/>
            <a:ext cx="2138000" cy="2138000"/>
          </a:xfrm>
          <a:prstGeom prst="rect">
            <a:avLst/>
          </a:prstGeom>
        </p:spPr>
      </p:pic>
      <p:pic>
        <p:nvPicPr>
          <p:cNvPr id="6" name="Google Shape;85;p16" title="Cam East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7830" y="1771180"/>
            <a:ext cx="3047234" cy="1690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880" y="3707027"/>
            <a:ext cx="2159966" cy="213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880" y="1771180"/>
            <a:ext cx="2923927" cy="1690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16" y="487470"/>
            <a:ext cx="9923035" cy="1400530"/>
          </a:xfrm>
        </p:spPr>
        <p:txBody>
          <a:bodyPr>
            <a:normAutofit/>
          </a:bodyPr>
          <a:lstStyle/>
          <a:p>
            <a:r>
              <a:rPr lang="en-IE" sz="3600" dirty="0" smtClean="0"/>
              <a:t>Toxic Online Cultures: Fitness and “Wellness”</a:t>
            </a:r>
            <a:endParaRPr lang="en-IE" sz="3600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473116" y="1473351"/>
            <a:ext cx="5400000" cy="4500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b="1" dirty="0"/>
              <a:t>Diet Culture &amp; “Wellness”</a:t>
            </a:r>
          </a:p>
          <a:p>
            <a:r>
              <a:rPr lang="en-IE" dirty="0"/>
              <a:t>E</a:t>
            </a:r>
            <a:r>
              <a:rPr lang="en-IE" dirty="0" smtClean="0"/>
              <a:t>xtreme </a:t>
            </a:r>
            <a:r>
              <a:rPr lang="en-IE" dirty="0"/>
              <a:t>thinness, restrictive eating and detox fads disguised as “wellness” or “clean living.”</a:t>
            </a:r>
          </a:p>
          <a:p>
            <a:r>
              <a:rPr lang="en-IE" dirty="0"/>
              <a:t>“What I Eat in a Day” normalizes undereating; unregulated “fat-burning” supplements and </a:t>
            </a:r>
            <a:r>
              <a:rPr lang="en-IE" dirty="0" smtClean="0"/>
              <a:t>dangerous </a:t>
            </a:r>
            <a:r>
              <a:rPr lang="en-IE" dirty="0"/>
              <a:t>nutrition advice.</a:t>
            </a:r>
          </a:p>
          <a:p>
            <a:r>
              <a:rPr lang="en-IE" dirty="0"/>
              <a:t>A</a:t>
            </a:r>
            <a:r>
              <a:rPr lang="en-IE" dirty="0" smtClean="0"/>
              <a:t>dvice </a:t>
            </a:r>
            <a:r>
              <a:rPr lang="en-IE" dirty="0"/>
              <a:t>on home cosmetic procedures (filler, botox, mole removal</a:t>
            </a:r>
            <a:r>
              <a:rPr lang="en-IE" dirty="0" smtClean="0"/>
              <a:t>).</a:t>
            </a:r>
          </a:p>
          <a:p>
            <a:endParaRPr lang="en-US" dirty="0"/>
          </a:p>
          <a:p>
            <a:pPr marL="0" indent="0">
              <a:buNone/>
            </a:pPr>
            <a:r>
              <a:rPr lang="en-IE" dirty="0" smtClean="0"/>
              <a:t>Mental Health Content</a:t>
            </a:r>
            <a:endParaRPr lang="en-IE" dirty="0"/>
          </a:p>
          <a:p>
            <a:r>
              <a:rPr lang="en-IE" dirty="0" smtClean="0"/>
              <a:t>Over-</a:t>
            </a:r>
            <a:r>
              <a:rPr lang="en-IE" dirty="0" err="1" smtClean="0"/>
              <a:t>pathologising</a:t>
            </a:r>
            <a:r>
              <a:rPr lang="en-IE" dirty="0" smtClean="0"/>
              <a:t> </a:t>
            </a:r>
            <a:r>
              <a:rPr lang="en-IE" dirty="0"/>
              <a:t>normal </a:t>
            </a:r>
            <a:r>
              <a:rPr lang="en-IE" dirty="0" smtClean="0"/>
              <a:t>feelings - “</a:t>
            </a:r>
            <a:r>
              <a:rPr lang="en-IE" dirty="0"/>
              <a:t>trauma healing” tips, attachment style quizzes, boyfriend “red flags”.</a:t>
            </a:r>
          </a:p>
          <a:p>
            <a:r>
              <a:rPr lang="en-IE" dirty="0"/>
              <a:t>Therapy language misused to explain everyday relationships; advice from people lacking professional training.</a:t>
            </a:r>
          </a:p>
          <a:p>
            <a:endParaRPr lang="en-IE" dirty="0"/>
          </a:p>
          <a:p>
            <a:endParaRPr lang="en-IE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310" y="3893875"/>
            <a:ext cx="4091520" cy="207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143" y="3786033"/>
            <a:ext cx="1335140" cy="2267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143" y="1310365"/>
            <a:ext cx="3767350" cy="2273095"/>
          </a:xfrm>
          <a:prstGeom prst="rect">
            <a:avLst/>
          </a:prstGeom>
        </p:spPr>
      </p:pic>
      <p:pic>
        <p:nvPicPr>
          <p:cNvPr id="8" name="Google Shape;87;p16" title="skinnytok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74520" y="1310365"/>
            <a:ext cx="1506734" cy="236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Summary</a:t>
            </a:r>
            <a:endParaRPr lang="en-IE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716133" y="1360939"/>
            <a:ext cx="8946541" cy="4195481"/>
          </a:xfrm>
        </p:spPr>
        <p:txBody>
          <a:bodyPr>
            <a:normAutofit/>
          </a:bodyPr>
          <a:lstStyle/>
          <a:p>
            <a:r>
              <a:rPr lang="en-IE" dirty="0" smtClean="0"/>
              <a:t>While many examples are political, the majority of false information to which young people are exposed falls into the domain of “self-help” content - health, beauty, money</a:t>
            </a:r>
            <a:r>
              <a:rPr lang="en-IE" dirty="0"/>
              <a:t>, identity, relationships.</a:t>
            </a:r>
          </a:p>
          <a:p>
            <a:r>
              <a:rPr lang="en-IE" dirty="0"/>
              <a:t>It comes from people young people know and trust, not just big online </a:t>
            </a:r>
            <a:r>
              <a:rPr lang="en-IE" dirty="0" smtClean="0"/>
              <a:t>figures (smaller accounts, local groups, real-life).</a:t>
            </a:r>
          </a:p>
          <a:p>
            <a:r>
              <a:rPr lang="en-US" dirty="0" smtClean="0"/>
              <a:t>It largely relies on creating and exploiting insecurities in young people in order to get attention, boost engagement, and generate profit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504156"/>
            <a:ext cx="9404723" cy="1400530"/>
          </a:xfrm>
        </p:spPr>
        <p:txBody>
          <a:bodyPr>
            <a:normAutofit/>
          </a:bodyPr>
          <a:lstStyle/>
          <a:p>
            <a:r>
              <a:rPr lang="en-IE" dirty="0" smtClean="0"/>
              <a:t>Conclusion</a:t>
            </a:r>
            <a:endParaRPr lang="en-IE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646111" y="1377416"/>
            <a:ext cx="9718658" cy="4195481"/>
          </a:xfrm>
        </p:spPr>
        <p:txBody>
          <a:bodyPr>
            <a:normAutofit/>
          </a:bodyPr>
          <a:lstStyle/>
          <a:p>
            <a:pPr lvl="0"/>
            <a:r>
              <a:rPr lang="en-IE" dirty="0"/>
              <a:t>In both cases, the spread of false information is helped by fostering and then exploiting negative emotions such as anxiety and distrust.</a:t>
            </a:r>
          </a:p>
          <a:p>
            <a:pPr algn="just"/>
            <a:r>
              <a:rPr lang="en-IE" dirty="0"/>
              <a:t>M</a:t>
            </a:r>
            <a:r>
              <a:rPr lang="en-IE" dirty="0" smtClean="0"/>
              <a:t>uch of the content is </a:t>
            </a:r>
            <a:r>
              <a:rPr lang="en-IE" dirty="0"/>
              <a:t>legal, </a:t>
            </a:r>
            <a:r>
              <a:rPr lang="en-IE" dirty="0" smtClean="0"/>
              <a:t>and does not violate platform policies. Those creating the content are incredibly good at “walking the line”</a:t>
            </a:r>
          </a:p>
          <a:p>
            <a:pPr algn="just"/>
            <a:r>
              <a:rPr lang="en-US" dirty="0" smtClean="0"/>
              <a:t>This can make them difficult to address through regulation </a:t>
            </a:r>
            <a:r>
              <a:rPr lang="en-US" dirty="0"/>
              <a:t>and platform </a:t>
            </a:r>
            <a:r>
              <a:rPr lang="en-US" dirty="0" smtClean="0"/>
              <a:t>moderation. These are still important tools for addressing the issue, but </a:t>
            </a:r>
            <a:r>
              <a:rPr lang="en-US" dirty="0"/>
              <a:t>not </a:t>
            </a:r>
            <a:r>
              <a:rPr lang="en-US" dirty="0" smtClean="0"/>
              <a:t>currently </a:t>
            </a:r>
            <a:r>
              <a:rPr lang="en-US" dirty="0"/>
              <a:t>equipped </a:t>
            </a:r>
            <a:r>
              <a:rPr lang="en-US" dirty="0" smtClean="0"/>
              <a:t>to </a:t>
            </a:r>
            <a:r>
              <a:rPr lang="en-US" dirty="0"/>
              <a:t>sufficiently</a:t>
            </a:r>
            <a:r>
              <a:rPr lang="en-IE" dirty="0"/>
              <a:t> </a:t>
            </a:r>
            <a:r>
              <a:rPr lang="en-US" dirty="0"/>
              <a:t>respond to this information environment</a:t>
            </a:r>
            <a:endParaRPr lang="en-IE" dirty="0"/>
          </a:p>
          <a:p>
            <a:pPr lvl="0"/>
            <a:r>
              <a:rPr lang="en-IE" dirty="0"/>
              <a:t>Because of this, responses which involve promoting critical thinking, digital literacy and media literacy etc. are </a:t>
            </a:r>
            <a:r>
              <a:rPr lang="en-IE" dirty="0" smtClean="0"/>
              <a:t>important. These help </a:t>
            </a:r>
            <a:r>
              <a:rPr lang="en-IE" dirty="0"/>
              <a:t>people understand how content is designed to work on them emotionally, and </a:t>
            </a:r>
            <a:r>
              <a:rPr lang="en-IE" dirty="0" smtClean="0"/>
              <a:t>build </a:t>
            </a:r>
            <a:r>
              <a:rPr lang="en-IE" dirty="0"/>
              <a:t>resilience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Questions? </a:t>
            </a:r>
            <a:endParaRPr lang="en-IE" dirty="0" smtClean="0"/>
          </a:p>
          <a:p>
            <a:r>
              <a:rPr lang="en-IE" dirty="0" smtClean="0"/>
              <a:t>Murphy.Shane@mail.dcu.ie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This talk and the research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646111" y="2399103"/>
            <a:ext cx="4396339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dirty="0"/>
              <a:t>Study 1 — Young People</a:t>
            </a:r>
          </a:p>
          <a:p>
            <a:pPr marL="0" indent="0">
              <a:buNone/>
            </a:pPr>
            <a:r>
              <a:rPr lang="en-IE" dirty="0"/>
              <a:t>In partnership with the National Youth Council of Ireland.</a:t>
            </a:r>
          </a:p>
          <a:p>
            <a:r>
              <a:rPr lang="en-IE" dirty="0"/>
              <a:t>Six focus groups (April–July 2025)</a:t>
            </a:r>
          </a:p>
          <a:p>
            <a:r>
              <a:rPr lang="en-IE" dirty="0"/>
              <a:t>32 participants aged 18–24 from across Ireland</a:t>
            </a:r>
          </a:p>
          <a:p>
            <a:r>
              <a:rPr lang="en-IE" dirty="0"/>
              <a:t>Members of migrant, LGBTQ+ and Traveller communities all represented</a:t>
            </a:r>
          </a:p>
          <a:p>
            <a:pPr marL="0" indent="0">
              <a:buNone/>
            </a:pPr>
            <a:endParaRPr lang="en-IE" i="1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5654493" y="2402276"/>
            <a:ext cx="4396341" cy="4200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dirty="0" smtClean="0"/>
              <a:t>Study </a:t>
            </a:r>
            <a:r>
              <a:rPr lang="en-IE" b="1" dirty="0"/>
              <a:t>2 — Community &amp; Voluntary Sector</a:t>
            </a:r>
          </a:p>
          <a:p>
            <a:pPr marL="0" indent="0">
              <a:buNone/>
            </a:pPr>
            <a:r>
              <a:rPr lang="en-IE" dirty="0"/>
              <a:t>In partnership with The Wheel.</a:t>
            </a:r>
          </a:p>
          <a:p>
            <a:r>
              <a:rPr lang="en-IE" dirty="0"/>
              <a:t>200 survey responses + 20 follow-up interviews</a:t>
            </a:r>
          </a:p>
          <a:p>
            <a:r>
              <a:rPr lang="en-IE" dirty="0"/>
              <a:t>November 2025 – January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6111" y="1483916"/>
            <a:ext cx="1069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This </a:t>
            </a:r>
            <a:r>
              <a:rPr lang="en-IE" dirty="0"/>
              <a:t>session is about </a:t>
            </a:r>
            <a:r>
              <a:rPr lang="en-IE" dirty="0" smtClean="0"/>
              <a:t>how </a:t>
            </a:r>
            <a:r>
              <a:rPr lang="en-IE" dirty="0" err="1"/>
              <a:t>mis</a:t>
            </a:r>
            <a:r>
              <a:rPr lang="en-IE" dirty="0"/>
              <a:t>/disinformation </a:t>
            </a:r>
            <a:r>
              <a:rPr lang="en-IE" dirty="0" smtClean="0"/>
              <a:t>impacts two </a:t>
            </a:r>
            <a:r>
              <a:rPr lang="en-IE" dirty="0"/>
              <a:t>distinct areas</a:t>
            </a:r>
            <a:r>
              <a:rPr lang="en-IE" dirty="0" smtClean="0"/>
              <a:t>: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335547"/>
            <a:ext cx="9404723" cy="1400530"/>
          </a:xfrm>
        </p:spPr>
        <p:txBody>
          <a:bodyPr>
            <a:normAutofit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sz="2400" dirty="0" smtClean="0"/>
              <a:t>Survey </a:t>
            </a:r>
            <a:r>
              <a:rPr lang="en-IE" sz="2400" dirty="0"/>
              <a:t>headlines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1" y="2536991"/>
            <a:ext cx="4396339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dirty="0"/>
              <a:t>What organisations are seeing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dirty="0"/>
              <a:t>85% encounter anti-NGO narratives </a:t>
            </a:r>
            <a:r>
              <a:rPr lang="en-IE" dirty="0" smtClean="0"/>
              <a:t>online</a:t>
            </a:r>
            <a:endParaRPr lang="en-IE" dirty="0"/>
          </a:p>
          <a:p>
            <a:r>
              <a:rPr lang="en-IE" i="1" dirty="0"/>
              <a:t>“A waste of taxpayer money” (67%)</a:t>
            </a:r>
          </a:p>
          <a:p>
            <a:r>
              <a:rPr lang="en-IE" i="1" dirty="0"/>
              <a:t>“Corrupt” (56%)</a:t>
            </a:r>
          </a:p>
          <a:p>
            <a:r>
              <a:rPr lang="en-IE" i="1" dirty="0"/>
              <a:t>“Unaccountable” (55%)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535876"/>
            <a:ext cx="4396341" cy="4200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dirty="0"/>
              <a:t>How it’s impacting them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dirty="0"/>
              <a:t>85% say it’s impacting their </a:t>
            </a:r>
            <a:r>
              <a:rPr lang="en-IE" dirty="0" smtClean="0"/>
              <a:t>objectives</a:t>
            </a:r>
            <a:endParaRPr lang="en-IE" dirty="0"/>
          </a:p>
          <a:p>
            <a:r>
              <a:rPr lang="en-IE" dirty="0"/>
              <a:t>Damaging credibility (42%)</a:t>
            </a:r>
          </a:p>
          <a:p>
            <a:r>
              <a:rPr lang="en-IE" dirty="0"/>
              <a:t>Direct targeting and harassment (26%)</a:t>
            </a:r>
          </a:p>
          <a:p>
            <a:r>
              <a:rPr lang="en-IE" dirty="0"/>
              <a:t>Changed communications strategies (55%)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648" y="341029"/>
            <a:ext cx="10198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Impacts of </a:t>
            </a:r>
            <a:r>
              <a:rPr lang="en-US" sz="3600" dirty="0" err="1" smtClean="0"/>
              <a:t>Mis</a:t>
            </a:r>
            <a:r>
              <a:rPr lang="en-US" sz="3600" dirty="0" smtClean="0"/>
              <a:t>/Disinformation on Ireland’s Community and Voluntary Sector</a:t>
            </a:r>
            <a:endParaRPr lang="en-I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Three ways it’s impacting the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b="1" dirty="0"/>
              <a:t>1. Societal Distrust</a:t>
            </a:r>
          </a:p>
          <a:p>
            <a:pPr lvl="1"/>
            <a:r>
              <a:rPr lang="en-IE" dirty="0"/>
              <a:t>Delegitimisation of the sector and its expertise.</a:t>
            </a:r>
          </a:p>
          <a:p>
            <a:endParaRPr lang="en-IE"/>
          </a:p>
          <a:p>
            <a:pPr marL="0" indent="0">
              <a:buNone/>
            </a:pPr>
            <a:r>
              <a:rPr lang="en-IE" b="1" dirty="0"/>
              <a:t>2. Direct Targeting</a:t>
            </a:r>
          </a:p>
          <a:p>
            <a:pPr lvl="1"/>
            <a:r>
              <a:rPr lang="en-IE" dirty="0"/>
              <a:t>Harassment of staff, volunteers and services.</a:t>
            </a:r>
          </a:p>
          <a:p>
            <a:endParaRPr lang="en-IE"/>
          </a:p>
          <a:p>
            <a:pPr marL="0" indent="0">
              <a:buNone/>
            </a:pPr>
            <a:r>
              <a:rPr lang="en-IE" b="1" dirty="0"/>
              <a:t>3. Internal Disruption</a:t>
            </a:r>
          </a:p>
          <a:p>
            <a:pPr lvl="1"/>
            <a:r>
              <a:rPr lang="en-IE" dirty="0"/>
              <a:t>False narratives circulating inside organisations.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Societal distrust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82500"/>
            <a:ext cx="5300000" cy="4400000"/>
          </a:xfrm>
        </p:spPr>
        <p:txBody>
          <a:bodyPr>
            <a:normAutofit/>
          </a:bodyPr>
          <a:lstStyle/>
          <a:p>
            <a:r>
              <a:rPr lang="en-IE" dirty="0"/>
              <a:t>Frontline expertise treated as opinion. Advocacy dismissed as political. Organisations framed as ideological or extreme.</a:t>
            </a:r>
          </a:p>
          <a:p>
            <a:r>
              <a:rPr lang="en-IE" dirty="0"/>
              <a:t>Policymakers, media and partners less willing to engage.</a:t>
            </a:r>
          </a:p>
          <a:p>
            <a:r>
              <a:rPr lang="en-IE" dirty="0"/>
              <a:t>Organisations soften their language. Stigma drives service users away.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sz="2400" i="1" dirty="0"/>
              <a:t>“You’re radical just by virtue of working in this sector.”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187" y="1094081"/>
            <a:ext cx="4611686" cy="11871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33" y="5041558"/>
            <a:ext cx="4187195" cy="1405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50" y="2460368"/>
            <a:ext cx="3215110" cy="2402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Funding and bureaucratic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60" y="1717696"/>
            <a:ext cx="5300000" cy="4400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/>
              <a:t>Funding narratives are a common attack vector: “wasteful,” “overpaid,” “bloated,” “unaccountable.”</a:t>
            </a:r>
          </a:p>
          <a:p>
            <a:r>
              <a:rPr lang="en-IE" dirty="0"/>
              <a:t>Figures stripped of context. Spending framed as “taxpayers’ money.”</a:t>
            </a:r>
          </a:p>
          <a:p>
            <a:r>
              <a:rPr lang="en-IE" dirty="0"/>
              <a:t>Compliance burden grows. Some organisations avoid funding opportunities altogether.</a:t>
            </a:r>
          </a:p>
          <a:p>
            <a:r>
              <a:rPr lang="en-IE" dirty="0"/>
              <a:t>Resources diverted from frontline work into proving legitimacy.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sz="1600" i="1" dirty="0"/>
              <a:t>“It’s just looking for any cudgel to use against the sector, especially organisations helping ‘the wrong’ people.”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41" y="1717696"/>
            <a:ext cx="2614780" cy="1925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41" y="3779123"/>
            <a:ext cx="2614780" cy="1905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091" y="3776758"/>
            <a:ext cx="2627871" cy="19081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091" y="1717696"/>
            <a:ext cx="2639018" cy="1923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Direct targeting and staff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22778"/>
            <a:ext cx="5300000" cy="4400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/>
              <a:t>Routine harassment of staff and volunteers: online abuse, filming, doxxing, coordinated complaints.</a:t>
            </a:r>
          </a:p>
          <a:p>
            <a:r>
              <a:rPr lang="en-IE" dirty="0"/>
              <a:t>Especially acute in migration and LGBTQ+ work. Often racist, misogynistic, or focused on appearance.</a:t>
            </a:r>
          </a:p>
          <a:p>
            <a:r>
              <a:rPr lang="en-IE" dirty="0"/>
              <a:t>Organisations leave social media, restrict event promotion, add new security measures.</a:t>
            </a:r>
          </a:p>
          <a:p>
            <a:r>
              <a:rPr lang="en-IE" dirty="0"/>
              <a:t>Staff wellbeing and retention affected. Services harder to access as openness creates risk.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sz="1900" i="1" dirty="0"/>
              <a:t>“They love being able to put a face to it.”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659" y="2826408"/>
            <a:ext cx="3125168" cy="2083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905" y="1273914"/>
            <a:ext cx="3712675" cy="13554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113" y="5106926"/>
            <a:ext cx="4223547" cy="148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“</a:t>
            </a:r>
            <a:r>
              <a:rPr lang="en-IE" dirty="0"/>
              <a:t>Baiting” emails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8571222" cy="440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/>
              <a:t>Bait designed to extract a controversial response.</a:t>
            </a:r>
          </a:p>
          <a:p>
            <a:r>
              <a:rPr lang="en-IE" dirty="0"/>
              <a:t>Posing as displaced people asking how to enter Ireland illegally; or as under-15s asking for hormones or medical access.</a:t>
            </a:r>
          </a:p>
          <a:p>
            <a:r>
              <a:rPr lang="en-IE" dirty="0"/>
              <a:t>Tell-tale signs: stilted tone (possibly AI-generated), atypical senders, pointedly direct messages.</a:t>
            </a:r>
          </a:p>
          <a:p>
            <a:r>
              <a:rPr lang="en-IE" dirty="0"/>
              <a:t>Safeguarding language triggers Tusla and Garda referrals — every message must be treated as legitimate by default.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sz="2400" i="1" dirty="0"/>
              <a:t>“They don’t need to be ‘successful’ to slow you down and waste time and resources</a:t>
            </a:r>
            <a:r>
              <a:rPr lang="en-IE" sz="1600" i="1" dirty="0"/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Internal disruption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8661838" cy="440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/>
              <a:t>Misinformation circulates inside the sector — repeated by staff, volunteers, board members, councillors and local partners.</a:t>
            </a:r>
          </a:p>
          <a:p>
            <a:r>
              <a:rPr lang="en-IE" dirty="0"/>
              <a:t>Anti-migrant narratives especially disruptive.</a:t>
            </a:r>
          </a:p>
          <a:p>
            <a:r>
              <a:rPr lang="en-IE" dirty="0"/>
              <a:t>Internal conflict strains trust; impacts recruitment and retention.</a:t>
            </a:r>
          </a:p>
          <a:p>
            <a:r>
              <a:rPr lang="en-IE" dirty="0"/>
              <a:t>Local collaboration weakens when boards or councillors accept false narratives.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sz="2400" i="1" dirty="0"/>
              <a:t>“People who are supposed to be supporting the work become a barrier.”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2112</TotalTime>
  <Words>1385</Words>
  <Application>Microsoft Office PowerPoint</Application>
  <PresentationFormat>Widescreen</PresentationFormat>
  <Paragraphs>142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Mis/Disinformation, Young People and Ireland’s Community &amp; Voluntary Sector</vt:lpstr>
      <vt:lpstr>This talk and the research</vt:lpstr>
      <vt:lpstr> Survey headlines</vt:lpstr>
      <vt:lpstr>Three ways it’s impacting the sector</vt:lpstr>
      <vt:lpstr>Societal distrust</vt:lpstr>
      <vt:lpstr>Funding and bureaucratic pressure</vt:lpstr>
      <vt:lpstr>Direct targeting and staff safety</vt:lpstr>
      <vt:lpstr>“Baiting” emails</vt:lpstr>
      <vt:lpstr>Internal disruption</vt:lpstr>
      <vt:lpstr>Summary</vt:lpstr>
      <vt:lpstr>What young people are actually seeing</vt:lpstr>
      <vt:lpstr>Where it comes from</vt:lpstr>
      <vt:lpstr>And from people they know</vt:lpstr>
      <vt:lpstr>Toxic Online Cultures: The Manosphere</vt:lpstr>
      <vt:lpstr>Toxic Online Cultures: Hustle and Looksmaxxing</vt:lpstr>
      <vt:lpstr>Toxic Online Cultures: Fitness and “Wellness”</vt:lpstr>
      <vt:lpstr>Summary</vt:lpstr>
      <vt:lpstr>Conclusion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Murphy</dc:creator>
  <cp:lastModifiedBy>Shane Murphy</cp:lastModifiedBy>
  <cp:revision>23</cp:revision>
  <dcterms:created xsi:type="dcterms:W3CDTF">2026-05-15T12:52:12Z</dcterms:created>
  <dcterms:modified xsi:type="dcterms:W3CDTF">2026-05-27T10:19:16Z</dcterms:modified>
</cp:coreProperties>
</file>