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1"/>
  </p:notesMasterIdLst>
  <p:sldIdLst>
    <p:sldId id="256" r:id="rId2"/>
    <p:sldId id="271" r:id="rId3"/>
    <p:sldId id="310" r:id="rId4"/>
    <p:sldId id="277" r:id="rId5"/>
    <p:sldId id="303" r:id="rId6"/>
    <p:sldId id="289" r:id="rId7"/>
    <p:sldId id="290" r:id="rId8"/>
    <p:sldId id="273" r:id="rId9"/>
    <p:sldId id="306" r:id="rId10"/>
    <p:sldId id="288" r:id="rId11"/>
    <p:sldId id="281" r:id="rId12"/>
    <p:sldId id="280" r:id="rId13"/>
    <p:sldId id="278" r:id="rId14"/>
    <p:sldId id="279" r:id="rId15"/>
    <p:sldId id="282" r:id="rId16"/>
    <p:sldId id="283" r:id="rId17"/>
    <p:sldId id="284" r:id="rId18"/>
    <p:sldId id="285" r:id="rId19"/>
    <p:sldId id="286" r:id="rId20"/>
    <p:sldId id="287" r:id="rId21"/>
    <p:sldId id="291" r:id="rId22"/>
    <p:sldId id="294" r:id="rId23"/>
    <p:sldId id="292" r:id="rId24"/>
    <p:sldId id="293" r:id="rId25"/>
    <p:sldId id="295" r:id="rId26"/>
    <p:sldId id="296" r:id="rId27"/>
    <p:sldId id="297" r:id="rId28"/>
    <p:sldId id="298" r:id="rId29"/>
    <p:sldId id="264" r:id="rId30"/>
    <p:sldId id="274" r:id="rId31"/>
    <p:sldId id="300" r:id="rId32"/>
    <p:sldId id="301" r:id="rId33"/>
    <p:sldId id="302" r:id="rId34"/>
    <p:sldId id="299" r:id="rId35"/>
    <p:sldId id="265" r:id="rId36"/>
    <p:sldId id="304" r:id="rId37"/>
    <p:sldId id="308" r:id="rId38"/>
    <p:sldId id="309" r:id="rId39"/>
    <p:sldId id="307" r:id="rId40"/>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0042"/>
    <a:srgbClr val="86B761"/>
    <a:srgbClr val="2596BE"/>
    <a:srgbClr val="7196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6573F7-6B1E-4E36-942A-B9488B59716D}" v="1" dt="2023-05-16T12:06:46.1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2" d="100"/>
          <a:sy n="82" d="100"/>
        </p:scale>
        <p:origin x="12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32BCAE-B78C-4066-B652-D6E84D75F37D}"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IE"/>
        </a:p>
      </dgm:t>
    </dgm:pt>
    <dgm:pt modelId="{28560544-7A44-405D-80BC-A40176236A27}">
      <dgm:prSet phldrT="[Text]"/>
      <dgm:spPr/>
      <dgm:t>
        <a:bodyPr/>
        <a:lstStyle/>
        <a:p>
          <a:r>
            <a:rPr lang="en-IE" dirty="0"/>
            <a:t>Planning Phase</a:t>
          </a:r>
        </a:p>
      </dgm:t>
    </dgm:pt>
    <dgm:pt modelId="{50AD8EAE-734D-4C8E-89C2-91DB490890F3}" type="parTrans" cxnId="{551AB507-311D-4A76-B820-105DF1092951}">
      <dgm:prSet/>
      <dgm:spPr/>
      <dgm:t>
        <a:bodyPr/>
        <a:lstStyle/>
        <a:p>
          <a:endParaRPr lang="en-IE"/>
        </a:p>
      </dgm:t>
    </dgm:pt>
    <dgm:pt modelId="{215C4A23-75BE-4A3E-A3F4-C09D4C9BE15B}" type="sibTrans" cxnId="{551AB507-311D-4A76-B820-105DF1092951}">
      <dgm:prSet/>
      <dgm:spPr/>
      <dgm:t>
        <a:bodyPr/>
        <a:lstStyle/>
        <a:p>
          <a:endParaRPr lang="en-IE"/>
        </a:p>
      </dgm:t>
    </dgm:pt>
    <dgm:pt modelId="{8C5975AE-02AA-4829-A42D-18ECE361BB89}">
      <dgm:prSet phldrT="[Text]"/>
      <dgm:spPr/>
      <dgm:t>
        <a:bodyPr/>
        <a:lstStyle/>
        <a:p>
          <a:r>
            <a:rPr lang="en-IE" dirty="0"/>
            <a:t>Purpose </a:t>
          </a:r>
        </a:p>
      </dgm:t>
    </dgm:pt>
    <dgm:pt modelId="{75E04F7E-3C1C-4ACB-9980-54D7F13408D2}" type="parTrans" cxnId="{F4841F9F-8109-4E3F-A675-40D34A726046}">
      <dgm:prSet/>
      <dgm:spPr/>
      <dgm:t>
        <a:bodyPr/>
        <a:lstStyle/>
        <a:p>
          <a:endParaRPr lang="en-IE"/>
        </a:p>
      </dgm:t>
    </dgm:pt>
    <dgm:pt modelId="{161DA970-31A1-44D5-891C-538DAF9842CB}" type="sibTrans" cxnId="{F4841F9F-8109-4E3F-A675-40D34A726046}">
      <dgm:prSet/>
      <dgm:spPr/>
      <dgm:t>
        <a:bodyPr/>
        <a:lstStyle/>
        <a:p>
          <a:endParaRPr lang="en-IE"/>
        </a:p>
      </dgm:t>
    </dgm:pt>
    <dgm:pt modelId="{664ED420-155D-4526-A1EB-359ED69CB704}">
      <dgm:prSet phldrT="[Text]"/>
      <dgm:spPr/>
      <dgm:t>
        <a:bodyPr/>
        <a:lstStyle/>
        <a:p>
          <a:r>
            <a:rPr lang="en-IE" dirty="0"/>
            <a:t>Affected people informed</a:t>
          </a:r>
        </a:p>
      </dgm:t>
    </dgm:pt>
    <dgm:pt modelId="{F263A8DA-2C6E-40D1-9B7C-7D0969B0B316}" type="parTrans" cxnId="{3B05D84E-ACE8-48C8-80CF-6F527B223FE4}">
      <dgm:prSet/>
      <dgm:spPr/>
      <dgm:t>
        <a:bodyPr/>
        <a:lstStyle/>
        <a:p>
          <a:endParaRPr lang="en-IE"/>
        </a:p>
      </dgm:t>
    </dgm:pt>
    <dgm:pt modelId="{B6855D56-E29B-4830-AAF4-7E18412F267C}" type="sibTrans" cxnId="{3B05D84E-ACE8-48C8-80CF-6F527B223FE4}">
      <dgm:prSet/>
      <dgm:spPr/>
      <dgm:t>
        <a:bodyPr/>
        <a:lstStyle/>
        <a:p>
          <a:endParaRPr lang="en-IE"/>
        </a:p>
      </dgm:t>
    </dgm:pt>
    <dgm:pt modelId="{8CAD5838-98FE-4B46-86FC-A3F4F8D2DA3B}">
      <dgm:prSet phldrT="[Text]"/>
      <dgm:spPr/>
      <dgm:t>
        <a:bodyPr/>
        <a:lstStyle/>
        <a:p>
          <a:r>
            <a:rPr lang="en-IE" dirty="0"/>
            <a:t>Implementation Phase</a:t>
          </a:r>
        </a:p>
      </dgm:t>
    </dgm:pt>
    <dgm:pt modelId="{4B0CBD0E-8603-40C2-A440-DF82D0FE6F6F}" type="parTrans" cxnId="{83FCAEE8-532C-4893-908A-CF8E881B6C17}">
      <dgm:prSet/>
      <dgm:spPr/>
      <dgm:t>
        <a:bodyPr/>
        <a:lstStyle/>
        <a:p>
          <a:endParaRPr lang="en-IE"/>
        </a:p>
      </dgm:t>
    </dgm:pt>
    <dgm:pt modelId="{2F794270-487F-4975-99B7-2E82241A9F9D}" type="sibTrans" cxnId="{83FCAEE8-532C-4893-908A-CF8E881B6C17}">
      <dgm:prSet/>
      <dgm:spPr/>
      <dgm:t>
        <a:bodyPr/>
        <a:lstStyle/>
        <a:p>
          <a:endParaRPr lang="en-IE"/>
        </a:p>
      </dgm:t>
    </dgm:pt>
    <dgm:pt modelId="{7030E63B-082F-4FCB-BD77-386F29FBB7D2}">
      <dgm:prSet phldrT="[Text]"/>
      <dgm:spPr/>
      <dgm:t>
        <a:bodyPr/>
        <a:lstStyle/>
        <a:p>
          <a:r>
            <a:rPr lang="en-IE" dirty="0"/>
            <a:t>Advance Information</a:t>
          </a:r>
        </a:p>
      </dgm:t>
    </dgm:pt>
    <dgm:pt modelId="{E67D57BD-C1C9-449D-9BD3-CDD1BCF05CF7}" type="parTrans" cxnId="{63D4293D-B921-4D10-8E02-2A991B0793A2}">
      <dgm:prSet/>
      <dgm:spPr/>
      <dgm:t>
        <a:bodyPr/>
        <a:lstStyle/>
        <a:p>
          <a:endParaRPr lang="en-IE"/>
        </a:p>
      </dgm:t>
    </dgm:pt>
    <dgm:pt modelId="{67E31287-6119-4B18-901D-89428540C9CA}" type="sibTrans" cxnId="{63D4293D-B921-4D10-8E02-2A991B0793A2}">
      <dgm:prSet/>
      <dgm:spPr/>
      <dgm:t>
        <a:bodyPr/>
        <a:lstStyle/>
        <a:p>
          <a:endParaRPr lang="en-IE"/>
        </a:p>
      </dgm:t>
    </dgm:pt>
    <dgm:pt modelId="{4B5F17B3-561D-4DAC-AB4C-A5F54FD59329}">
      <dgm:prSet phldrT="[Text]"/>
      <dgm:spPr/>
      <dgm:t>
        <a:bodyPr/>
        <a:lstStyle/>
        <a:p>
          <a:r>
            <a:rPr lang="en-IE" dirty="0"/>
            <a:t>Accessibility Supports for travel / time / locations</a:t>
          </a:r>
        </a:p>
      </dgm:t>
    </dgm:pt>
    <dgm:pt modelId="{DDE355DA-E316-4B23-97DE-2BB3563DE712}" type="parTrans" cxnId="{1FAA01E1-56D3-49C5-A6D4-A4DF940583AC}">
      <dgm:prSet/>
      <dgm:spPr/>
      <dgm:t>
        <a:bodyPr/>
        <a:lstStyle/>
        <a:p>
          <a:endParaRPr lang="en-IE"/>
        </a:p>
      </dgm:t>
    </dgm:pt>
    <dgm:pt modelId="{0B5BBD2E-7EDF-4D42-ACFB-434EAED34454}" type="sibTrans" cxnId="{1FAA01E1-56D3-49C5-A6D4-A4DF940583AC}">
      <dgm:prSet/>
      <dgm:spPr/>
      <dgm:t>
        <a:bodyPr/>
        <a:lstStyle/>
        <a:p>
          <a:endParaRPr lang="en-IE"/>
        </a:p>
      </dgm:t>
    </dgm:pt>
    <dgm:pt modelId="{3B79510F-9A98-462E-BBD1-F7D44E978602}">
      <dgm:prSet phldrT="[Text]"/>
      <dgm:spPr/>
      <dgm:t>
        <a:bodyPr/>
        <a:lstStyle/>
        <a:p>
          <a:r>
            <a:rPr lang="en-IE" dirty="0"/>
            <a:t>Review Phase</a:t>
          </a:r>
        </a:p>
      </dgm:t>
    </dgm:pt>
    <dgm:pt modelId="{EA793B7E-F8F4-4538-A58D-DFA82A0F6A9F}" type="parTrans" cxnId="{40423A0B-0626-4B87-BCC2-1828B26D321E}">
      <dgm:prSet/>
      <dgm:spPr/>
      <dgm:t>
        <a:bodyPr/>
        <a:lstStyle/>
        <a:p>
          <a:endParaRPr lang="en-IE"/>
        </a:p>
      </dgm:t>
    </dgm:pt>
    <dgm:pt modelId="{712AB8F5-74AC-41D4-A871-03E5CCB0DD12}" type="sibTrans" cxnId="{40423A0B-0626-4B87-BCC2-1828B26D321E}">
      <dgm:prSet/>
      <dgm:spPr/>
      <dgm:t>
        <a:bodyPr/>
        <a:lstStyle/>
        <a:p>
          <a:endParaRPr lang="en-IE"/>
        </a:p>
      </dgm:t>
    </dgm:pt>
    <dgm:pt modelId="{37747C4A-553D-47C3-AC3F-61237823BC9C}">
      <dgm:prSet phldrT="[Text]"/>
      <dgm:spPr/>
      <dgm:t>
        <a:bodyPr/>
        <a:lstStyle/>
        <a:p>
          <a:r>
            <a:rPr lang="en-IE" dirty="0"/>
            <a:t>Verification </a:t>
          </a:r>
        </a:p>
      </dgm:t>
    </dgm:pt>
    <dgm:pt modelId="{76E430D2-948A-4F4A-943C-AF038F90A575}" type="parTrans" cxnId="{1D3F54BF-41F1-4618-845F-2BFFC46E8E04}">
      <dgm:prSet/>
      <dgm:spPr/>
      <dgm:t>
        <a:bodyPr/>
        <a:lstStyle/>
        <a:p>
          <a:endParaRPr lang="en-IE"/>
        </a:p>
      </dgm:t>
    </dgm:pt>
    <dgm:pt modelId="{A892A26F-62B2-4BF8-97D0-3B1B0BBCB7C4}" type="sibTrans" cxnId="{1D3F54BF-41F1-4618-845F-2BFFC46E8E04}">
      <dgm:prSet/>
      <dgm:spPr/>
      <dgm:t>
        <a:bodyPr/>
        <a:lstStyle/>
        <a:p>
          <a:endParaRPr lang="en-IE"/>
        </a:p>
      </dgm:t>
    </dgm:pt>
    <dgm:pt modelId="{74EC7117-8DA1-4826-BD7C-6131C9B8E429}">
      <dgm:prSet phldrT="[Text]"/>
      <dgm:spPr/>
      <dgm:t>
        <a:bodyPr/>
        <a:lstStyle/>
        <a:p>
          <a:r>
            <a:rPr lang="en-IE" dirty="0"/>
            <a:t>Contacts made</a:t>
          </a:r>
        </a:p>
      </dgm:t>
    </dgm:pt>
    <dgm:pt modelId="{BF474854-482F-4A82-BA8F-BCC9A2294B70}" type="parTrans" cxnId="{F1101C32-1FA0-4E75-97DE-6F998AB81BCC}">
      <dgm:prSet/>
      <dgm:spPr/>
      <dgm:t>
        <a:bodyPr/>
        <a:lstStyle/>
        <a:p>
          <a:endParaRPr lang="en-IE"/>
        </a:p>
      </dgm:t>
    </dgm:pt>
    <dgm:pt modelId="{976CEE25-1FA3-48AF-A18C-754C0AE77C0D}" type="sibTrans" cxnId="{F1101C32-1FA0-4E75-97DE-6F998AB81BCC}">
      <dgm:prSet/>
      <dgm:spPr/>
      <dgm:t>
        <a:bodyPr/>
        <a:lstStyle/>
        <a:p>
          <a:endParaRPr lang="en-IE"/>
        </a:p>
      </dgm:t>
    </dgm:pt>
    <dgm:pt modelId="{5D2B7DC8-6BDA-43F1-916F-335392E34EB4}">
      <dgm:prSet phldrT="[Text]"/>
      <dgm:spPr/>
      <dgm:t>
        <a:bodyPr/>
        <a:lstStyle/>
        <a:p>
          <a:r>
            <a:rPr lang="en-IE" dirty="0"/>
            <a:t>Engagement Plan developed</a:t>
          </a:r>
        </a:p>
      </dgm:t>
    </dgm:pt>
    <dgm:pt modelId="{44FE2D47-9C17-4277-B0D9-CEDF92CF2787}" type="parTrans" cxnId="{7E9195B7-1A69-435E-9115-F7722D506863}">
      <dgm:prSet/>
      <dgm:spPr/>
      <dgm:t>
        <a:bodyPr/>
        <a:lstStyle/>
        <a:p>
          <a:endParaRPr lang="en-IE"/>
        </a:p>
      </dgm:t>
    </dgm:pt>
    <dgm:pt modelId="{B5CD3218-E3C8-4820-B5B4-7E90E5989AA0}" type="sibTrans" cxnId="{7E9195B7-1A69-435E-9115-F7722D506863}">
      <dgm:prSet/>
      <dgm:spPr/>
      <dgm:t>
        <a:bodyPr/>
        <a:lstStyle/>
        <a:p>
          <a:endParaRPr lang="en-IE"/>
        </a:p>
      </dgm:t>
    </dgm:pt>
    <dgm:pt modelId="{F1B9619F-CE43-4CCC-8283-125D1DDA712A}">
      <dgm:prSet phldrT="[Text]"/>
      <dgm:spPr/>
      <dgm:t>
        <a:bodyPr/>
        <a:lstStyle/>
        <a:p>
          <a:r>
            <a:rPr lang="en-IE" dirty="0"/>
            <a:t>Communications</a:t>
          </a:r>
        </a:p>
      </dgm:t>
    </dgm:pt>
    <dgm:pt modelId="{2DC091D2-3B81-433D-A87F-83533A7E80FC}" type="parTrans" cxnId="{8803316E-CA70-410F-B2CB-AAE04A6B3619}">
      <dgm:prSet/>
      <dgm:spPr/>
      <dgm:t>
        <a:bodyPr/>
        <a:lstStyle/>
        <a:p>
          <a:endParaRPr lang="en-IE"/>
        </a:p>
      </dgm:t>
    </dgm:pt>
    <dgm:pt modelId="{AF6C9EDF-4CF7-46D7-8804-AAFE70B5BA38}" type="sibTrans" cxnId="{8803316E-CA70-410F-B2CB-AAE04A6B3619}">
      <dgm:prSet/>
      <dgm:spPr/>
      <dgm:t>
        <a:bodyPr/>
        <a:lstStyle/>
        <a:p>
          <a:endParaRPr lang="en-IE"/>
        </a:p>
      </dgm:t>
    </dgm:pt>
    <dgm:pt modelId="{419089BC-0205-467D-9CDF-FA2A3D947DC4}">
      <dgm:prSet phldrT="[Text]"/>
      <dgm:spPr/>
      <dgm:t>
        <a:bodyPr/>
        <a:lstStyle/>
        <a:p>
          <a:r>
            <a:rPr lang="en-IE" dirty="0"/>
            <a:t>Barriers identified</a:t>
          </a:r>
        </a:p>
      </dgm:t>
    </dgm:pt>
    <dgm:pt modelId="{8C8BE4C4-F006-4BB4-95CC-CBE21B0BD2C2}" type="parTrans" cxnId="{E3CB1917-D435-4D3B-B138-617360BF7A5F}">
      <dgm:prSet/>
      <dgm:spPr/>
      <dgm:t>
        <a:bodyPr/>
        <a:lstStyle/>
        <a:p>
          <a:endParaRPr lang="en-IE"/>
        </a:p>
      </dgm:t>
    </dgm:pt>
    <dgm:pt modelId="{B63FF6C2-D3D7-4C0E-AC85-EDEE8CC5579A}" type="sibTrans" cxnId="{E3CB1917-D435-4D3B-B138-617360BF7A5F}">
      <dgm:prSet/>
      <dgm:spPr/>
      <dgm:t>
        <a:bodyPr/>
        <a:lstStyle/>
        <a:p>
          <a:endParaRPr lang="en-IE"/>
        </a:p>
      </dgm:t>
    </dgm:pt>
    <dgm:pt modelId="{71317A0B-9F0C-41F7-A32E-7EA6F14433C7}">
      <dgm:prSet phldrT="[Text]"/>
      <dgm:spPr/>
      <dgm:t>
        <a:bodyPr/>
        <a:lstStyle/>
        <a:p>
          <a:r>
            <a:rPr lang="en-IE" dirty="0"/>
            <a:t>Budget secured</a:t>
          </a:r>
        </a:p>
      </dgm:t>
    </dgm:pt>
    <dgm:pt modelId="{7E198CCB-A0F1-4DF1-8E8E-575A68C12E7B}" type="parTrans" cxnId="{3DFF08E8-ACA1-4FD8-BC70-8F90936EE764}">
      <dgm:prSet/>
      <dgm:spPr/>
      <dgm:t>
        <a:bodyPr/>
        <a:lstStyle/>
        <a:p>
          <a:endParaRPr lang="en-IE"/>
        </a:p>
      </dgm:t>
    </dgm:pt>
    <dgm:pt modelId="{88F6F01C-35AC-42E1-85A0-9097805A0AC0}" type="sibTrans" cxnId="{3DFF08E8-ACA1-4FD8-BC70-8F90936EE764}">
      <dgm:prSet/>
      <dgm:spPr/>
      <dgm:t>
        <a:bodyPr/>
        <a:lstStyle/>
        <a:p>
          <a:endParaRPr lang="en-IE"/>
        </a:p>
      </dgm:t>
    </dgm:pt>
    <dgm:pt modelId="{D3113865-4CF4-4908-AA02-9CF71C2F3B61}">
      <dgm:prSet phldrT="[Text]"/>
      <dgm:spPr/>
      <dgm:t>
        <a:bodyPr/>
        <a:lstStyle/>
        <a:p>
          <a:r>
            <a:rPr lang="en-IE" dirty="0"/>
            <a:t>Communication</a:t>
          </a:r>
        </a:p>
      </dgm:t>
    </dgm:pt>
    <dgm:pt modelId="{69F82088-4523-420C-9185-FD934D184922}" type="parTrans" cxnId="{AB85F04F-83EF-4804-98BE-8E4595456F9D}">
      <dgm:prSet/>
      <dgm:spPr/>
      <dgm:t>
        <a:bodyPr/>
        <a:lstStyle/>
        <a:p>
          <a:endParaRPr lang="en-IE"/>
        </a:p>
      </dgm:t>
    </dgm:pt>
    <dgm:pt modelId="{2628EC2C-FEF9-4096-8F3E-E0BE3DE52EBE}" type="sibTrans" cxnId="{AB85F04F-83EF-4804-98BE-8E4595456F9D}">
      <dgm:prSet/>
      <dgm:spPr/>
      <dgm:t>
        <a:bodyPr/>
        <a:lstStyle/>
        <a:p>
          <a:endParaRPr lang="en-IE"/>
        </a:p>
      </dgm:t>
    </dgm:pt>
    <dgm:pt modelId="{492EB523-717D-46B6-8429-E52DB60C9021}">
      <dgm:prSet phldrT="[Text]"/>
      <dgm:spPr/>
      <dgm:t>
        <a:bodyPr/>
        <a:lstStyle/>
        <a:p>
          <a:endParaRPr lang="en-IE" dirty="0"/>
        </a:p>
      </dgm:t>
    </dgm:pt>
    <dgm:pt modelId="{06653A30-7B99-4DDE-BD1A-D1DEA041E016}" type="parTrans" cxnId="{C9821B5A-585A-4D0A-9D60-6881BE5AA95C}">
      <dgm:prSet/>
      <dgm:spPr/>
      <dgm:t>
        <a:bodyPr/>
        <a:lstStyle/>
        <a:p>
          <a:endParaRPr lang="en-IE"/>
        </a:p>
      </dgm:t>
    </dgm:pt>
    <dgm:pt modelId="{0EE00699-81B0-4287-B750-1EB7A4194E78}" type="sibTrans" cxnId="{C9821B5A-585A-4D0A-9D60-6881BE5AA95C}">
      <dgm:prSet/>
      <dgm:spPr/>
      <dgm:t>
        <a:bodyPr/>
        <a:lstStyle/>
        <a:p>
          <a:endParaRPr lang="en-IE"/>
        </a:p>
      </dgm:t>
    </dgm:pt>
    <dgm:pt modelId="{7569C442-7954-4168-AD32-CB420CAC3FB3}">
      <dgm:prSet phldrT="[Text]"/>
      <dgm:spPr/>
      <dgm:t>
        <a:bodyPr/>
        <a:lstStyle/>
        <a:p>
          <a:r>
            <a:rPr lang="en-IE" dirty="0"/>
            <a:t>Materials distributed</a:t>
          </a:r>
        </a:p>
      </dgm:t>
    </dgm:pt>
    <dgm:pt modelId="{0C93497A-5B56-4B0A-9897-9B736892E520}" type="parTrans" cxnId="{5ABB418F-4BAE-4A58-937C-9C9C53291890}">
      <dgm:prSet/>
      <dgm:spPr/>
      <dgm:t>
        <a:bodyPr/>
        <a:lstStyle/>
        <a:p>
          <a:endParaRPr lang="en-IE"/>
        </a:p>
      </dgm:t>
    </dgm:pt>
    <dgm:pt modelId="{13BA641D-CCCF-44DF-B843-FD2FF28209AF}" type="sibTrans" cxnId="{5ABB418F-4BAE-4A58-937C-9C9C53291890}">
      <dgm:prSet/>
      <dgm:spPr/>
      <dgm:t>
        <a:bodyPr/>
        <a:lstStyle/>
        <a:p>
          <a:endParaRPr lang="en-IE"/>
        </a:p>
      </dgm:t>
    </dgm:pt>
    <dgm:pt modelId="{A27C26E1-0CE9-4E2B-A596-1155185AA8E7}">
      <dgm:prSet phldrT="[Text]"/>
      <dgm:spPr/>
      <dgm:t>
        <a:bodyPr/>
        <a:lstStyle/>
        <a:p>
          <a:r>
            <a:rPr lang="en-IE" dirty="0"/>
            <a:t>Competent facilitation</a:t>
          </a:r>
        </a:p>
      </dgm:t>
    </dgm:pt>
    <dgm:pt modelId="{E09AC846-75EE-470E-8BA1-17B3CB45E368}" type="parTrans" cxnId="{53068C5A-5D63-4BAC-8346-39B9A8520C82}">
      <dgm:prSet/>
      <dgm:spPr/>
      <dgm:t>
        <a:bodyPr/>
        <a:lstStyle/>
        <a:p>
          <a:endParaRPr lang="en-IE"/>
        </a:p>
      </dgm:t>
    </dgm:pt>
    <dgm:pt modelId="{8836C9B9-2F27-410C-82DF-98D31D3A7139}" type="sibTrans" cxnId="{53068C5A-5D63-4BAC-8346-39B9A8520C82}">
      <dgm:prSet/>
      <dgm:spPr/>
      <dgm:t>
        <a:bodyPr/>
        <a:lstStyle/>
        <a:p>
          <a:endParaRPr lang="en-IE"/>
        </a:p>
      </dgm:t>
    </dgm:pt>
    <dgm:pt modelId="{A5C78176-21E8-4230-B290-113C13D884DD}">
      <dgm:prSet phldrT="[Text]"/>
      <dgm:spPr/>
      <dgm:t>
        <a:bodyPr/>
        <a:lstStyle/>
        <a:p>
          <a:r>
            <a:rPr lang="en-IE" dirty="0"/>
            <a:t>Language and interpretation</a:t>
          </a:r>
        </a:p>
      </dgm:t>
    </dgm:pt>
    <dgm:pt modelId="{727D05C9-1E6B-433F-9D92-DD5CEB7FF981}" type="parTrans" cxnId="{7561156C-7A8D-4934-9E0A-B29EC9637BCB}">
      <dgm:prSet/>
      <dgm:spPr/>
      <dgm:t>
        <a:bodyPr/>
        <a:lstStyle/>
        <a:p>
          <a:endParaRPr lang="en-IE"/>
        </a:p>
      </dgm:t>
    </dgm:pt>
    <dgm:pt modelId="{ACA5CFAB-55B5-4B51-8D21-CAE76D61EA17}" type="sibTrans" cxnId="{7561156C-7A8D-4934-9E0A-B29EC9637BCB}">
      <dgm:prSet/>
      <dgm:spPr/>
      <dgm:t>
        <a:bodyPr/>
        <a:lstStyle/>
        <a:p>
          <a:endParaRPr lang="en-IE"/>
        </a:p>
      </dgm:t>
    </dgm:pt>
    <dgm:pt modelId="{513F0539-D1AA-4232-A0AF-33CE9F699D38}">
      <dgm:prSet phldrT="[Text]"/>
      <dgm:spPr/>
      <dgm:t>
        <a:bodyPr/>
        <a:lstStyle/>
        <a:p>
          <a:r>
            <a:rPr lang="en-IE" dirty="0"/>
            <a:t>Feedback recorded</a:t>
          </a:r>
        </a:p>
      </dgm:t>
    </dgm:pt>
    <dgm:pt modelId="{200E71AE-B017-4550-8E99-FAF3E74F6CD0}" type="parTrans" cxnId="{62C0508D-0CCB-4BE0-B755-3BF95EB2543F}">
      <dgm:prSet/>
      <dgm:spPr/>
      <dgm:t>
        <a:bodyPr/>
        <a:lstStyle/>
        <a:p>
          <a:endParaRPr lang="en-IE"/>
        </a:p>
      </dgm:t>
    </dgm:pt>
    <dgm:pt modelId="{1145F94E-0BD9-41C3-89D4-1D1961BBC9C8}" type="sibTrans" cxnId="{62C0508D-0CCB-4BE0-B755-3BF95EB2543F}">
      <dgm:prSet/>
      <dgm:spPr/>
      <dgm:t>
        <a:bodyPr/>
        <a:lstStyle/>
        <a:p>
          <a:endParaRPr lang="en-IE"/>
        </a:p>
      </dgm:t>
    </dgm:pt>
    <dgm:pt modelId="{BE108995-3926-4907-917F-6A890BCD0771}">
      <dgm:prSet phldrT="[Text]"/>
      <dgm:spPr/>
      <dgm:t>
        <a:bodyPr/>
        <a:lstStyle/>
        <a:p>
          <a:r>
            <a:rPr lang="en-IE" dirty="0"/>
            <a:t>Feedback to communities</a:t>
          </a:r>
        </a:p>
      </dgm:t>
    </dgm:pt>
    <dgm:pt modelId="{6EB3D56C-BDE7-451B-A0E9-4EE007388CA4}" type="parTrans" cxnId="{0EF04267-A99F-4514-8781-D41C46F64173}">
      <dgm:prSet/>
      <dgm:spPr/>
      <dgm:t>
        <a:bodyPr/>
        <a:lstStyle/>
        <a:p>
          <a:endParaRPr lang="en-IE"/>
        </a:p>
      </dgm:t>
    </dgm:pt>
    <dgm:pt modelId="{CDDBA24F-92E2-4E20-AB26-E9A2687A575D}" type="sibTrans" cxnId="{0EF04267-A99F-4514-8781-D41C46F64173}">
      <dgm:prSet/>
      <dgm:spPr/>
      <dgm:t>
        <a:bodyPr/>
        <a:lstStyle/>
        <a:p>
          <a:endParaRPr lang="en-IE"/>
        </a:p>
      </dgm:t>
    </dgm:pt>
    <dgm:pt modelId="{A0C31A1D-B22D-4C65-964C-C2016B3859F9}">
      <dgm:prSet phldrT="[Text]"/>
      <dgm:spPr/>
      <dgm:t>
        <a:bodyPr/>
        <a:lstStyle/>
        <a:p>
          <a:r>
            <a:rPr lang="en-IE" dirty="0"/>
            <a:t>Next steps determined and communicated </a:t>
          </a:r>
        </a:p>
      </dgm:t>
    </dgm:pt>
    <dgm:pt modelId="{226694B7-34B2-42BF-8854-3CB8EE73742A}" type="parTrans" cxnId="{35BC07E1-243F-40B4-990A-74ACE6068495}">
      <dgm:prSet/>
      <dgm:spPr/>
      <dgm:t>
        <a:bodyPr/>
        <a:lstStyle/>
        <a:p>
          <a:endParaRPr lang="en-IE"/>
        </a:p>
      </dgm:t>
    </dgm:pt>
    <dgm:pt modelId="{04F5569C-9708-4774-AC6F-4E9E0E536E94}" type="sibTrans" cxnId="{35BC07E1-243F-40B4-990A-74ACE6068495}">
      <dgm:prSet/>
      <dgm:spPr/>
      <dgm:t>
        <a:bodyPr/>
        <a:lstStyle/>
        <a:p>
          <a:endParaRPr lang="en-IE"/>
        </a:p>
      </dgm:t>
    </dgm:pt>
    <dgm:pt modelId="{FF9EC54A-88A7-4DCF-AEA8-0FD484F576EF}">
      <dgm:prSet phldrT="[Text]"/>
      <dgm:spPr/>
      <dgm:t>
        <a:bodyPr/>
        <a:lstStyle/>
        <a:p>
          <a:r>
            <a:rPr lang="en-IE" dirty="0"/>
            <a:t>Reflection on the process and outcomes</a:t>
          </a:r>
        </a:p>
      </dgm:t>
    </dgm:pt>
    <dgm:pt modelId="{77718AA0-BCF2-4291-87AC-3766F7497597}" type="parTrans" cxnId="{8837C3C7-D9B9-4064-880A-969D60F75951}">
      <dgm:prSet/>
      <dgm:spPr/>
      <dgm:t>
        <a:bodyPr/>
        <a:lstStyle/>
        <a:p>
          <a:endParaRPr lang="en-IE"/>
        </a:p>
      </dgm:t>
    </dgm:pt>
    <dgm:pt modelId="{74629B10-34B7-49E4-B5C0-4DD0DF6A46FB}" type="sibTrans" cxnId="{8837C3C7-D9B9-4064-880A-969D60F75951}">
      <dgm:prSet/>
      <dgm:spPr/>
      <dgm:t>
        <a:bodyPr/>
        <a:lstStyle/>
        <a:p>
          <a:endParaRPr lang="en-IE"/>
        </a:p>
      </dgm:t>
    </dgm:pt>
    <dgm:pt modelId="{189184B2-4634-44D3-BB91-C7A68A3DB53F}" type="pres">
      <dgm:prSet presAssocID="{1332BCAE-B78C-4066-B652-D6E84D75F37D}" presName="Name0" presStyleCnt="0">
        <dgm:presLayoutVars>
          <dgm:dir/>
          <dgm:animLvl val="lvl"/>
          <dgm:resizeHandles val="exact"/>
        </dgm:presLayoutVars>
      </dgm:prSet>
      <dgm:spPr/>
    </dgm:pt>
    <dgm:pt modelId="{00E4F817-465F-45F7-9B49-4E2A5FB322AA}" type="pres">
      <dgm:prSet presAssocID="{28560544-7A44-405D-80BC-A40176236A27}" presName="composite" presStyleCnt="0"/>
      <dgm:spPr/>
    </dgm:pt>
    <dgm:pt modelId="{4148909F-51CC-4A7C-9B95-3E03675549F7}" type="pres">
      <dgm:prSet presAssocID="{28560544-7A44-405D-80BC-A40176236A27}" presName="parTx" presStyleLbl="alignNode1" presStyleIdx="0" presStyleCnt="3">
        <dgm:presLayoutVars>
          <dgm:chMax val="0"/>
          <dgm:chPref val="0"/>
          <dgm:bulletEnabled val="1"/>
        </dgm:presLayoutVars>
      </dgm:prSet>
      <dgm:spPr/>
    </dgm:pt>
    <dgm:pt modelId="{4CBF6945-3AA9-4455-A5AB-12197E61E75F}" type="pres">
      <dgm:prSet presAssocID="{28560544-7A44-405D-80BC-A40176236A27}" presName="desTx" presStyleLbl="alignAccFollowNode1" presStyleIdx="0" presStyleCnt="3">
        <dgm:presLayoutVars>
          <dgm:bulletEnabled val="1"/>
        </dgm:presLayoutVars>
      </dgm:prSet>
      <dgm:spPr/>
    </dgm:pt>
    <dgm:pt modelId="{C5B01966-5F2B-4C73-AF46-AFA93D303E9C}" type="pres">
      <dgm:prSet presAssocID="{215C4A23-75BE-4A3E-A3F4-C09D4C9BE15B}" presName="space" presStyleCnt="0"/>
      <dgm:spPr/>
    </dgm:pt>
    <dgm:pt modelId="{346058E3-F4DA-4BD4-B080-B4562FF00492}" type="pres">
      <dgm:prSet presAssocID="{8CAD5838-98FE-4B46-86FC-A3F4F8D2DA3B}" presName="composite" presStyleCnt="0"/>
      <dgm:spPr/>
    </dgm:pt>
    <dgm:pt modelId="{DD5F4AA4-AFE7-4A24-9DF2-EAE005570013}" type="pres">
      <dgm:prSet presAssocID="{8CAD5838-98FE-4B46-86FC-A3F4F8D2DA3B}" presName="parTx" presStyleLbl="alignNode1" presStyleIdx="1" presStyleCnt="3">
        <dgm:presLayoutVars>
          <dgm:chMax val="0"/>
          <dgm:chPref val="0"/>
          <dgm:bulletEnabled val="1"/>
        </dgm:presLayoutVars>
      </dgm:prSet>
      <dgm:spPr/>
    </dgm:pt>
    <dgm:pt modelId="{417B3D5B-EBB9-40C6-B01B-E391912887B8}" type="pres">
      <dgm:prSet presAssocID="{8CAD5838-98FE-4B46-86FC-A3F4F8D2DA3B}" presName="desTx" presStyleLbl="alignAccFollowNode1" presStyleIdx="1" presStyleCnt="3">
        <dgm:presLayoutVars>
          <dgm:bulletEnabled val="1"/>
        </dgm:presLayoutVars>
      </dgm:prSet>
      <dgm:spPr/>
    </dgm:pt>
    <dgm:pt modelId="{781A92F9-4F23-4A0E-95D3-E54E0FC5E597}" type="pres">
      <dgm:prSet presAssocID="{2F794270-487F-4975-99B7-2E82241A9F9D}" presName="space" presStyleCnt="0"/>
      <dgm:spPr/>
    </dgm:pt>
    <dgm:pt modelId="{9610A32E-AB91-4C39-86EF-33C2800CB9F7}" type="pres">
      <dgm:prSet presAssocID="{3B79510F-9A98-462E-BBD1-F7D44E978602}" presName="composite" presStyleCnt="0"/>
      <dgm:spPr/>
    </dgm:pt>
    <dgm:pt modelId="{440285B5-B2FD-499C-AFE7-4451D1C4B9B0}" type="pres">
      <dgm:prSet presAssocID="{3B79510F-9A98-462E-BBD1-F7D44E978602}" presName="parTx" presStyleLbl="alignNode1" presStyleIdx="2" presStyleCnt="3">
        <dgm:presLayoutVars>
          <dgm:chMax val="0"/>
          <dgm:chPref val="0"/>
          <dgm:bulletEnabled val="1"/>
        </dgm:presLayoutVars>
      </dgm:prSet>
      <dgm:spPr/>
    </dgm:pt>
    <dgm:pt modelId="{4AA64B2A-6CAA-44EB-AD1C-A05EAFEE02C0}" type="pres">
      <dgm:prSet presAssocID="{3B79510F-9A98-462E-BBD1-F7D44E978602}" presName="desTx" presStyleLbl="alignAccFollowNode1" presStyleIdx="2" presStyleCnt="3">
        <dgm:presLayoutVars>
          <dgm:bulletEnabled val="1"/>
        </dgm:presLayoutVars>
      </dgm:prSet>
      <dgm:spPr/>
    </dgm:pt>
  </dgm:ptLst>
  <dgm:cxnLst>
    <dgm:cxn modelId="{551AB507-311D-4A76-B820-105DF1092951}" srcId="{1332BCAE-B78C-4066-B652-D6E84D75F37D}" destId="{28560544-7A44-405D-80BC-A40176236A27}" srcOrd="0" destOrd="0" parTransId="{50AD8EAE-734D-4C8E-89C2-91DB490890F3}" sibTransId="{215C4A23-75BE-4A3E-A3F4-C09D4C9BE15B}"/>
    <dgm:cxn modelId="{12FB9009-2452-42E8-B81C-448B51009B4F}" type="presOf" srcId="{4B5F17B3-561D-4DAC-AB4C-A5F54FD59329}" destId="{417B3D5B-EBB9-40C6-B01B-E391912887B8}" srcOrd="0" destOrd="1" presId="urn:microsoft.com/office/officeart/2005/8/layout/hList1"/>
    <dgm:cxn modelId="{40423A0B-0626-4B87-BCC2-1828B26D321E}" srcId="{1332BCAE-B78C-4066-B652-D6E84D75F37D}" destId="{3B79510F-9A98-462E-BBD1-F7D44E978602}" srcOrd="2" destOrd="0" parTransId="{EA793B7E-F8F4-4538-A58D-DFA82A0F6A9F}" sibTransId="{712AB8F5-74AC-41D4-A871-03E5CCB0DD12}"/>
    <dgm:cxn modelId="{9F7A620C-0D12-4678-8A6B-2A94FB405F8F}" type="presOf" srcId="{74EC7117-8DA1-4826-BD7C-6131C9B8E429}" destId="{4CBF6945-3AA9-4455-A5AB-12197E61E75F}" srcOrd="0" destOrd="2" presId="urn:microsoft.com/office/officeart/2005/8/layout/hList1"/>
    <dgm:cxn modelId="{8DB5D80E-A3E2-472A-9D98-EE9A5A69B84A}" type="presOf" srcId="{A0C31A1D-B22D-4C65-964C-C2016B3859F9}" destId="{4AA64B2A-6CAA-44EB-AD1C-A05EAFEE02C0}" srcOrd="0" destOrd="2" presId="urn:microsoft.com/office/officeart/2005/8/layout/hList1"/>
    <dgm:cxn modelId="{E3CB1917-D435-4D3B-B138-617360BF7A5F}" srcId="{28560544-7A44-405D-80BC-A40176236A27}" destId="{419089BC-0205-467D-9CDF-FA2A3D947DC4}" srcOrd="5" destOrd="0" parTransId="{8C8BE4C4-F006-4BB4-95CC-CBE21B0BD2C2}" sibTransId="{B63FF6C2-D3D7-4C0E-AC85-EDEE8CC5579A}"/>
    <dgm:cxn modelId="{3D65921A-D921-4D50-AC9F-CCD577BD2115}" type="presOf" srcId="{FF9EC54A-88A7-4DCF-AEA8-0FD484F576EF}" destId="{4AA64B2A-6CAA-44EB-AD1C-A05EAFEE02C0}" srcOrd="0" destOrd="3" presId="urn:microsoft.com/office/officeart/2005/8/layout/hList1"/>
    <dgm:cxn modelId="{113B871E-F518-42E6-8BDE-D80EFB2061F2}" type="presOf" srcId="{37747C4A-553D-47C3-AC3F-61237823BC9C}" destId="{4AA64B2A-6CAA-44EB-AD1C-A05EAFEE02C0}" srcOrd="0" destOrd="0" presId="urn:microsoft.com/office/officeart/2005/8/layout/hList1"/>
    <dgm:cxn modelId="{A7111821-FEAC-47E3-B1D5-FECA1B3F6161}" type="presOf" srcId="{A5C78176-21E8-4230-B290-113C13D884DD}" destId="{417B3D5B-EBB9-40C6-B01B-E391912887B8}" srcOrd="0" destOrd="2" presId="urn:microsoft.com/office/officeart/2005/8/layout/hList1"/>
    <dgm:cxn modelId="{F1101C32-1FA0-4E75-97DE-6F998AB81BCC}" srcId="{28560544-7A44-405D-80BC-A40176236A27}" destId="{74EC7117-8DA1-4826-BD7C-6131C9B8E429}" srcOrd="2" destOrd="0" parTransId="{BF474854-482F-4A82-BA8F-BCC9A2294B70}" sibTransId="{976CEE25-1FA3-48AF-A18C-754C0AE77C0D}"/>
    <dgm:cxn modelId="{63D4293D-B921-4D10-8E02-2A991B0793A2}" srcId="{8CAD5838-98FE-4B46-86FC-A3F4F8D2DA3B}" destId="{7030E63B-082F-4FCB-BD77-386F29FBB7D2}" srcOrd="0" destOrd="0" parTransId="{E67D57BD-C1C9-449D-9BD3-CDD1BCF05CF7}" sibTransId="{67E31287-6119-4B18-901D-89428540C9CA}"/>
    <dgm:cxn modelId="{53802462-C25B-49C5-AA49-DE3F08479FC0}" type="presOf" srcId="{8C5975AE-02AA-4829-A42D-18ECE361BB89}" destId="{4CBF6945-3AA9-4455-A5AB-12197E61E75F}" srcOrd="0" destOrd="0" presId="urn:microsoft.com/office/officeart/2005/8/layout/hList1"/>
    <dgm:cxn modelId="{0EF04267-A99F-4514-8781-D41C46F64173}" srcId="{3B79510F-9A98-462E-BBD1-F7D44E978602}" destId="{BE108995-3926-4907-917F-6A890BCD0771}" srcOrd="1" destOrd="0" parTransId="{6EB3D56C-BDE7-451B-A0E9-4EE007388CA4}" sibTransId="{CDDBA24F-92E2-4E20-AB26-E9A2687A575D}"/>
    <dgm:cxn modelId="{942A8147-8189-4CC3-B653-CAC398F6CCC0}" type="presOf" srcId="{8CAD5838-98FE-4B46-86FC-A3F4F8D2DA3B}" destId="{DD5F4AA4-AFE7-4A24-9DF2-EAE005570013}" srcOrd="0" destOrd="0" presId="urn:microsoft.com/office/officeart/2005/8/layout/hList1"/>
    <dgm:cxn modelId="{7561156C-7A8D-4934-9E0A-B29EC9637BCB}" srcId="{8CAD5838-98FE-4B46-86FC-A3F4F8D2DA3B}" destId="{A5C78176-21E8-4230-B290-113C13D884DD}" srcOrd="2" destOrd="0" parTransId="{727D05C9-1E6B-433F-9D92-DD5CEB7FF981}" sibTransId="{ACA5CFAB-55B5-4B51-8D21-CAE76D61EA17}"/>
    <dgm:cxn modelId="{8803316E-CA70-410F-B2CB-AAE04A6B3619}" srcId="{28560544-7A44-405D-80BC-A40176236A27}" destId="{F1B9619F-CE43-4CCC-8283-125D1DDA712A}" srcOrd="4" destOrd="0" parTransId="{2DC091D2-3B81-433D-A87F-83533A7E80FC}" sibTransId="{AF6C9EDF-4CF7-46D7-8804-AAFE70B5BA38}"/>
    <dgm:cxn modelId="{3B05D84E-ACE8-48C8-80CF-6F527B223FE4}" srcId="{28560544-7A44-405D-80BC-A40176236A27}" destId="{664ED420-155D-4526-A1EB-359ED69CB704}" srcOrd="1" destOrd="0" parTransId="{F263A8DA-2C6E-40D1-9B7C-7D0969B0B316}" sibTransId="{B6855D56-E29B-4830-AAF4-7E18412F267C}"/>
    <dgm:cxn modelId="{AB85F04F-83EF-4804-98BE-8E4595456F9D}" srcId="{8CAD5838-98FE-4B46-86FC-A3F4F8D2DA3B}" destId="{D3113865-4CF4-4908-AA02-9CF71C2F3B61}" srcOrd="3" destOrd="0" parTransId="{69F82088-4523-420C-9185-FD934D184922}" sibTransId="{2628EC2C-FEF9-4096-8F3E-E0BE3DE52EBE}"/>
    <dgm:cxn modelId="{6EA43157-19BC-4461-B6C9-E2D62FF80819}" type="presOf" srcId="{513F0539-D1AA-4232-A0AF-33CE9F699D38}" destId="{417B3D5B-EBB9-40C6-B01B-E391912887B8}" srcOrd="0" destOrd="6" presId="urn:microsoft.com/office/officeart/2005/8/layout/hList1"/>
    <dgm:cxn modelId="{C9821B5A-585A-4D0A-9D60-6881BE5AA95C}" srcId="{8CAD5838-98FE-4B46-86FC-A3F4F8D2DA3B}" destId="{492EB523-717D-46B6-8429-E52DB60C9021}" srcOrd="7" destOrd="0" parTransId="{06653A30-7B99-4DDE-BD1A-D1DEA041E016}" sibTransId="{0EE00699-81B0-4287-B750-1EB7A4194E78}"/>
    <dgm:cxn modelId="{53068C5A-5D63-4BAC-8346-39B9A8520C82}" srcId="{8CAD5838-98FE-4B46-86FC-A3F4F8D2DA3B}" destId="{A27C26E1-0CE9-4E2B-A596-1155185AA8E7}" srcOrd="5" destOrd="0" parTransId="{E09AC846-75EE-470E-8BA1-17B3CB45E368}" sibTransId="{8836C9B9-2F27-410C-82DF-98D31D3A7139}"/>
    <dgm:cxn modelId="{8303067D-00D3-484C-900C-21603C55F8F6}" type="presOf" srcId="{664ED420-155D-4526-A1EB-359ED69CB704}" destId="{4CBF6945-3AA9-4455-A5AB-12197E61E75F}" srcOrd="0" destOrd="1" presId="urn:microsoft.com/office/officeart/2005/8/layout/hList1"/>
    <dgm:cxn modelId="{26EB5587-251C-42CD-A63C-20F15C21AD0C}" type="presOf" srcId="{F1B9619F-CE43-4CCC-8283-125D1DDA712A}" destId="{4CBF6945-3AA9-4455-A5AB-12197E61E75F}" srcOrd="0" destOrd="4" presId="urn:microsoft.com/office/officeart/2005/8/layout/hList1"/>
    <dgm:cxn modelId="{62C0508D-0CCB-4BE0-B755-3BF95EB2543F}" srcId="{8CAD5838-98FE-4B46-86FC-A3F4F8D2DA3B}" destId="{513F0539-D1AA-4232-A0AF-33CE9F699D38}" srcOrd="6" destOrd="0" parTransId="{200E71AE-B017-4550-8E99-FAF3E74F6CD0}" sibTransId="{1145F94E-0BD9-41C3-89D4-1D1961BBC9C8}"/>
    <dgm:cxn modelId="{5ABB418F-4BAE-4A58-937C-9C9C53291890}" srcId="{8CAD5838-98FE-4B46-86FC-A3F4F8D2DA3B}" destId="{7569C442-7954-4168-AD32-CB420CAC3FB3}" srcOrd="4" destOrd="0" parTransId="{0C93497A-5B56-4B0A-9897-9B736892E520}" sibTransId="{13BA641D-CCCF-44DF-B843-FD2FF28209AF}"/>
    <dgm:cxn modelId="{06229393-FA6B-4CB0-9F16-AA7D77A507A6}" type="presOf" srcId="{419089BC-0205-467D-9CDF-FA2A3D947DC4}" destId="{4CBF6945-3AA9-4455-A5AB-12197E61E75F}" srcOrd="0" destOrd="5" presId="urn:microsoft.com/office/officeart/2005/8/layout/hList1"/>
    <dgm:cxn modelId="{F4841F9F-8109-4E3F-A675-40D34A726046}" srcId="{28560544-7A44-405D-80BC-A40176236A27}" destId="{8C5975AE-02AA-4829-A42D-18ECE361BB89}" srcOrd="0" destOrd="0" parTransId="{75E04F7E-3C1C-4ACB-9980-54D7F13408D2}" sibTransId="{161DA970-31A1-44D5-891C-538DAF9842CB}"/>
    <dgm:cxn modelId="{7B37E7A5-02A7-4E27-8759-4C9FDD565199}" type="presOf" srcId="{3B79510F-9A98-462E-BBD1-F7D44E978602}" destId="{440285B5-B2FD-499C-AFE7-4451D1C4B9B0}" srcOrd="0" destOrd="0" presId="urn:microsoft.com/office/officeart/2005/8/layout/hList1"/>
    <dgm:cxn modelId="{7E9195B7-1A69-435E-9115-F7722D506863}" srcId="{28560544-7A44-405D-80BC-A40176236A27}" destId="{5D2B7DC8-6BDA-43F1-916F-335392E34EB4}" srcOrd="3" destOrd="0" parTransId="{44FE2D47-9C17-4277-B0D9-CEDF92CF2787}" sibTransId="{B5CD3218-E3C8-4820-B5B4-7E90E5989AA0}"/>
    <dgm:cxn modelId="{3F25D9B9-0A89-4125-BEAC-999C0F8BF278}" type="presOf" srcId="{A27C26E1-0CE9-4E2B-A596-1155185AA8E7}" destId="{417B3D5B-EBB9-40C6-B01B-E391912887B8}" srcOrd="0" destOrd="5" presId="urn:microsoft.com/office/officeart/2005/8/layout/hList1"/>
    <dgm:cxn modelId="{FC4B75BD-DA00-4F44-A647-7B7483EE77D6}" type="presOf" srcId="{1332BCAE-B78C-4066-B652-D6E84D75F37D}" destId="{189184B2-4634-44D3-BB91-C7A68A3DB53F}" srcOrd="0" destOrd="0" presId="urn:microsoft.com/office/officeart/2005/8/layout/hList1"/>
    <dgm:cxn modelId="{851667BE-04F4-4C68-B2D1-C6B8F5842FEB}" type="presOf" srcId="{D3113865-4CF4-4908-AA02-9CF71C2F3B61}" destId="{417B3D5B-EBB9-40C6-B01B-E391912887B8}" srcOrd="0" destOrd="3" presId="urn:microsoft.com/office/officeart/2005/8/layout/hList1"/>
    <dgm:cxn modelId="{1D3F54BF-41F1-4618-845F-2BFFC46E8E04}" srcId="{3B79510F-9A98-462E-BBD1-F7D44E978602}" destId="{37747C4A-553D-47C3-AC3F-61237823BC9C}" srcOrd="0" destOrd="0" parTransId="{76E430D2-948A-4F4A-943C-AF038F90A575}" sibTransId="{A892A26F-62B2-4BF8-97D0-3B1B0BBCB7C4}"/>
    <dgm:cxn modelId="{8837C3C7-D9B9-4064-880A-969D60F75951}" srcId="{3B79510F-9A98-462E-BBD1-F7D44E978602}" destId="{FF9EC54A-88A7-4DCF-AEA8-0FD484F576EF}" srcOrd="3" destOrd="0" parTransId="{77718AA0-BCF2-4291-87AC-3766F7497597}" sibTransId="{74629B10-34B7-49E4-B5C0-4DD0DF6A46FB}"/>
    <dgm:cxn modelId="{04F1F4CD-3DB9-478C-98F9-1EDBF5297B66}" type="presOf" srcId="{492EB523-717D-46B6-8429-E52DB60C9021}" destId="{417B3D5B-EBB9-40C6-B01B-E391912887B8}" srcOrd="0" destOrd="7" presId="urn:microsoft.com/office/officeart/2005/8/layout/hList1"/>
    <dgm:cxn modelId="{248617CE-5CEE-48F4-BFA5-9BFC22A2DCB0}" type="presOf" srcId="{7569C442-7954-4168-AD32-CB420CAC3FB3}" destId="{417B3D5B-EBB9-40C6-B01B-E391912887B8}" srcOrd="0" destOrd="4" presId="urn:microsoft.com/office/officeart/2005/8/layout/hList1"/>
    <dgm:cxn modelId="{6A9DC9D4-AAD1-4F7D-8305-F485BA270C5F}" type="presOf" srcId="{71317A0B-9F0C-41F7-A32E-7EA6F14433C7}" destId="{4CBF6945-3AA9-4455-A5AB-12197E61E75F}" srcOrd="0" destOrd="6" presId="urn:microsoft.com/office/officeart/2005/8/layout/hList1"/>
    <dgm:cxn modelId="{1FAA01E1-56D3-49C5-A6D4-A4DF940583AC}" srcId="{8CAD5838-98FE-4B46-86FC-A3F4F8D2DA3B}" destId="{4B5F17B3-561D-4DAC-AB4C-A5F54FD59329}" srcOrd="1" destOrd="0" parTransId="{DDE355DA-E316-4B23-97DE-2BB3563DE712}" sibTransId="{0B5BBD2E-7EDF-4D42-ACFB-434EAED34454}"/>
    <dgm:cxn modelId="{35BC07E1-243F-40B4-990A-74ACE6068495}" srcId="{3B79510F-9A98-462E-BBD1-F7D44E978602}" destId="{A0C31A1D-B22D-4C65-964C-C2016B3859F9}" srcOrd="2" destOrd="0" parTransId="{226694B7-34B2-42BF-8854-3CB8EE73742A}" sibTransId="{04F5569C-9708-4774-AC6F-4E9E0E536E94}"/>
    <dgm:cxn modelId="{FB5D32E3-C694-48F0-BD94-4B17A80A7A32}" type="presOf" srcId="{28560544-7A44-405D-80BC-A40176236A27}" destId="{4148909F-51CC-4A7C-9B95-3E03675549F7}" srcOrd="0" destOrd="0" presId="urn:microsoft.com/office/officeart/2005/8/layout/hList1"/>
    <dgm:cxn modelId="{3DFF08E8-ACA1-4FD8-BC70-8F90936EE764}" srcId="{28560544-7A44-405D-80BC-A40176236A27}" destId="{71317A0B-9F0C-41F7-A32E-7EA6F14433C7}" srcOrd="6" destOrd="0" parTransId="{7E198CCB-A0F1-4DF1-8E8E-575A68C12E7B}" sibTransId="{88F6F01C-35AC-42E1-85A0-9097805A0AC0}"/>
    <dgm:cxn modelId="{83FCAEE8-532C-4893-908A-CF8E881B6C17}" srcId="{1332BCAE-B78C-4066-B652-D6E84D75F37D}" destId="{8CAD5838-98FE-4B46-86FC-A3F4F8D2DA3B}" srcOrd="1" destOrd="0" parTransId="{4B0CBD0E-8603-40C2-A440-DF82D0FE6F6F}" sibTransId="{2F794270-487F-4975-99B7-2E82241A9F9D}"/>
    <dgm:cxn modelId="{0C12F1EB-A454-4B51-9891-28AF07BEF196}" type="presOf" srcId="{BE108995-3926-4907-917F-6A890BCD0771}" destId="{4AA64B2A-6CAA-44EB-AD1C-A05EAFEE02C0}" srcOrd="0" destOrd="1" presId="urn:microsoft.com/office/officeart/2005/8/layout/hList1"/>
    <dgm:cxn modelId="{4B9BC8F9-6CA1-43CE-9180-811C98437D21}" type="presOf" srcId="{7030E63B-082F-4FCB-BD77-386F29FBB7D2}" destId="{417B3D5B-EBB9-40C6-B01B-E391912887B8}" srcOrd="0" destOrd="0" presId="urn:microsoft.com/office/officeart/2005/8/layout/hList1"/>
    <dgm:cxn modelId="{F75C06FA-784A-4921-98F2-97548310D3F8}" type="presOf" srcId="{5D2B7DC8-6BDA-43F1-916F-335392E34EB4}" destId="{4CBF6945-3AA9-4455-A5AB-12197E61E75F}" srcOrd="0" destOrd="3" presId="urn:microsoft.com/office/officeart/2005/8/layout/hList1"/>
    <dgm:cxn modelId="{2B89FD24-9703-4C47-96F3-B9D2EE14B841}" type="presParOf" srcId="{189184B2-4634-44D3-BB91-C7A68A3DB53F}" destId="{00E4F817-465F-45F7-9B49-4E2A5FB322AA}" srcOrd="0" destOrd="0" presId="urn:microsoft.com/office/officeart/2005/8/layout/hList1"/>
    <dgm:cxn modelId="{FC7EAD38-373C-4A25-BCE8-27C8E8D47F19}" type="presParOf" srcId="{00E4F817-465F-45F7-9B49-4E2A5FB322AA}" destId="{4148909F-51CC-4A7C-9B95-3E03675549F7}" srcOrd="0" destOrd="0" presId="urn:microsoft.com/office/officeart/2005/8/layout/hList1"/>
    <dgm:cxn modelId="{8FD3CBB5-C095-47BC-A1A0-7AE56CDF0856}" type="presParOf" srcId="{00E4F817-465F-45F7-9B49-4E2A5FB322AA}" destId="{4CBF6945-3AA9-4455-A5AB-12197E61E75F}" srcOrd="1" destOrd="0" presId="urn:microsoft.com/office/officeart/2005/8/layout/hList1"/>
    <dgm:cxn modelId="{4784464D-FB53-412C-9810-4384109D749F}" type="presParOf" srcId="{189184B2-4634-44D3-BB91-C7A68A3DB53F}" destId="{C5B01966-5F2B-4C73-AF46-AFA93D303E9C}" srcOrd="1" destOrd="0" presId="urn:microsoft.com/office/officeart/2005/8/layout/hList1"/>
    <dgm:cxn modelId="{8F9C9DB0-7C8A-4405-AA38-0F02847FBF11}" type="presParOf" srcId="{189184B2-4634-44D3-BB91-C7A68A3DB53F}" destId="{346058E3-F4DA-4BD4-B080-B4562FF00492}" srcOrd="2" destOrd="0" presId="urn:microsoft.com/office/officeart/2005/8/layout/hList1"/>
    <dgm:cxn modelId="{624E9502-D465-4912-96DB-3514BBF5451E}" type="presParOf" srcId="{346058E3-F4DA-4BD4-B080-B4562FF00492}" destId="{DD5F4AA4-AFE7-4A24-9DF2-EAE005570013}" srcOrd="0" destOrd="0" presId="urn:microsoft.com/office/officeart/2005/8/layout/hList1"/>
    <dgm:cxn modelId="{219AE58E-A7CD-4C60-B8CB-E4B5E0AFE0C1}" type="presParOf" srcId="{346058E3-F4DA-4BD4-B080-B4562FF00492}" destId="{417B3D5B-EBB9-40C6-B01B-E391912887B8}" srcOrd="1" destOrd="0" presId="urn:microsoft.com/office/officeart/2005/8/layout/hList1"/>
    <dgm:cxn modelId="{1DDCFF1C-E7BA-499F-8ED9-46464A8A29F5}" type="presParOf" srcId="{189184B2-4634-44D3-BB91-C7A68A3DB53F}" destId="{781A92F9-4F23-4A0E-95D3-E54E0FC5E597}" srcOrd="3" destOrd="0" presId="urn:microsoft.com/office/officeart/2005/8/layout/hList1"/>
    <dgm:cxn modelId="{CCF3EE8F-76A9-4BD5-833E-52CE11FAB5DF}" type="presParOf" srcId="{189184B2-4634-44D3-BB91-C7A68A3DB53F}" destId="{9610A32E-AB91-4C39-86EF-33C2800CB9F7}" srcOrd="4" destOrd="0" presId="urn:microsoft.com/office/officeart/2005/8/layout/hList1"/>
    <dgm:cxn modelId="{6D62B122-DA82-4207-BF65-2EF6B1E05929}" type="presParOf" srcId="{9610A32E-AB91-4C39-86EF-33C2800CB9F7}" destId="{440285B5-B2FD-499C-AFE7-4451D1C4B9B0}" srcOrd="0" destOrd="0" presId="urn:microsoft.com/office/officeart/2005/8/layout/hList1"/>
    <dgm:cxn modelId="{40DF9AD9-F68C-4CED-8851-F8B15C81818C}" type="presParOf" srcId="{9610A32E-AB91-4C39-86EF-33C2800CB9F7}" destId="{4AA64B2A-6CAA-44EB-AD1C-A05EAFEE02C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8909F-51CC-4A7C-9B95-3E03675549F7}">
      <dsp:nvSpPr>
        <dsp:cNvPr id="0" name=""/>
        <dsp:cNvSpPr/>
      </dsp:nvSpPr>
      <dsp:spPr>
        <a:xfrm>
          <a:off x="2464" y="136110"/>
          <a:ext cx="2402978" cy="4320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IE" sz="1500" kern="1200" dirty="0"/>
            <a:t>Planning Phase</a:t>
          </a:r>
        </a:p>
      </dsp:txBody>
      <dsp:txXfrm>
        <a:off x="2464" y="136110"/>
        <a:ext cx="2402978" cy="432000"/>
      </dsp:txXfrm>
    </dsp:sp>
    <dsp:sp modelId="{4CBF6945-3AA9-4455-A5AB-12197E61E75F}">
      <dsp:nvSpPr>
        <dsp:cNvPr id="0" name=""/>
        <dsp:cNvSpPr/>
      </dsp:nvSpPr>
      <dsp:spPr>
        <a:xfrm>
          <a:off x="2464" y="568110"/>
          <a:ext cx="2402978" cy="2559283"/>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IE" sz="1500" kern="1200" dirty="0"/>
            <a:t>Purpose </a:t>
          </a:r>
        </a:p>
        <a:p>
          <a:pPr marL="114300" lvl="1" indent="-114300" algn="l" defTabSz="666750">
            <a:lnSpc>
              <a:spcPct val="90000"/>
            </a:lnSpc>
            <a:spcBef>
              <a:spcPct val="0"/>
            </a:spcBef>
            <a:spcAft>
              <a:spcPct val="15000"/>
            </a:spcAft>
            <a:buChar char="•"/>
          </a:pPr>
          <a:r>
            <a:rPr lang="en-IE" sz="1500" kern="1200" dirty="0"/>
            <a:t>Affected people informed</a:t>
          </a:r>
        </a:p>
        <a:p>
          <a:pPr marL="114300" lvl="1" indent="-114300" algn="l" defTabSz="666750">
            <a:lnSpc>
              <a:spcPct val="90000"/>
            </a:lnSpc>
            <a:spcBef>
              <a:spcPct val="0"/>
            </a:spcBef>
            <a:spcAft>
              <a:spcPct val="15000"/>
            </a:spcAft>
            <a:buChar char="•"/>
          </a:pPr>
          <a:r>
            <a:rPr lang="en-IE" sz="1500" kern="1200" dirty="0"/>
            <a:t>Contacts made</a:t>
          </a:r>
        </a:p>
        <a:p>
          <a:pPr marL="114300" lvl="1" indent="-114300" algn="l" defTabSz="666750">
            <a:lnSpc>
              <a:spcPct val="90000"/>
            </a:lnSpc>
            <a:spcBef>
              <a:spcPct val="0"/>
            </a:spcBef>
            <a:spcAft>
              <a:spcPct val="15000"/>
            </a:spcAft>
            <a:buChar char="•"/>
          </a:pPr>
          <a:r>
            <a:rPr lang="en-IE" sz="1500" kern="1200" dirty="0"/>
            <a:t>Engagement Plan developed</a:t>
          </a:r>
        </a:p>
        <a:p>
          <a:pPr marL="114300" lvl="1" indent="-114300" algn="l" defTabSz="666750">
            <a:lnSpc>
              <a:spcPct val="90000"/>
            </a:lnSpc>
            <a:spcBef>
              <a:spcPct val="0"/>
            </a:spcBef>
            <a:spcAft>
              <a:spcPct val="15000"/>
            </a:spcAft>
            <a:buChar char="•"/>
          </a:pPr>
          <a:r>
            <a:rPr lang="en-IE" sz="1500" kern="1200" dirty="0"/>
            <a:t>Communications</a:t>
          </a:r>
        </a:p>
        <a:p>
          <a:pPr marL="114300" lvl="1" indent="-114300" algn="l" defTabSz="666750">
            <a:lnSpc>
              <a:spcPct val="90000"/>
            </a:lnSpc>
            <a:spcBef>
              <a:spcPct val="0"/>
            </a:spcBef>
            <a:spcAft>
              <a:spcPct val="15000"/>
            </a:spcAft>
            <a:buChar char="•"/>
          </a:pPr>
          <a:r>
            <a:rPr lang="en-IE" sz="1500" kern="1200" dirty="0"/>
            <a:t>Barriers identified</a:t>
          </a:r>
        </a:p>
        <a:p>
          <a:pPr marL="114300" lvl="1" indent="-114300" algn="l" defTabSz="666750">
            <a:lnSpc>
              <a:spcPct val="90000"/>
            </a:lnSpc>
            <a:spcBef>
              <a:spcPct val="0"/>
            </a:spcBef>
            <a:spcAft>
              <a:spcPct val="15000"/>
            </a:spcAft>
            <a:buChar char="•"/>
          </a:pPr>
          <a:r>
            <a:rPr lang="en-IE" sz="1500" kern="1200" dirty="0"/>
            <a:t>Budget secured</a:t>
          </a:r>
        </a:p>
      </dsp:txBody>
      <dsp:txXfrm>
        <a:off x="2464" y="568110"/>
        <a:ext cx="2402978" cy="2559283"/>
      </dsp:txXfrm>
    </dsp:sp>
    <dsp:sp modelId="{DD5F4AA4-AFE7-4A24-9DF2-EAE005570013}">
      <dsp:nvSpPr>
        <dsp:cNvPr id="0" name=""/>
        <dsp:cNvSpPr/>
      </dsp:nvSpPr>
      <dsp:spPr>
        <a:xfrm>
          <a:off x="2741860" y="136110"/>
          <a:ext cx="2402978" cy="432000"/>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IE" sz="1500" kern="1200" dirty="0"/>
            <a:t>Implementation Phase</a:t>
          </a:r>
        </a:p>
      </dsp:txBody>
      <dsp:txXfrm>
        <a:off x="2741860" y="136110"/>
        <a:ext cx="2402978" cy="432000"/>
      </dsp:txXfrm>
    </dsp:sp>
    <dsp:sp modelId="{417B3D5B-EBB9-40C6-B01B-E391912887B8}">
      <dsp:nvSpPr>
        <dsp:cNvPr id="0" name=""/>
        <dsp:cNvSpPr/>
      </dsp:nvSpPr>
      <dsp:spPr>
        <a:xfrm>
          <a:off x="2741860" y="568110"/>
          <a:ext cx="2402978" cy="2559283"/>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IE" sz="1500" kern="1200" dirty="0"/>
            <a:t>Advance Information</a:t>
          </a:r>
        </a:p>
        <a:p>
          <a:pPr marL="114300" lvl="1" indent="-114300" algn="l" defTabSz="666750">
            <a:lnSpc>
              <a:spcPct val="90000"/>
            </a:lnSpc>
            <a:spcBef>
              <a:spcPct val="0"/>
            </a:spcBef>
            <a:spcAft>
              <a:spcPct val="15000"/>
            </a:spcAft>
            <a:buChar char="•"/>
          </a:pPr>
          <a:r>
            <a:rPr lang="en-IE" sz="1500" kern="1200" dirty="0"/>
            <a:t>Accessibility Supports for travel / time / locations</a:t>
          </a:r>
        </a:p>
        <a:p>
          <a:pPr marL="114300" lvl="1" indent="-114300" algn="l" defTabSz="666750">
            <a:lnSpc>
              <a:spcPct val="90000"/>
            </a:lnSpc>
            <a:spcBef>
              <a:spcPct val="0"/>
            </a:spcBef>
            <a:spcAft>
              <a:spcPct val="15000"/>
            </a:spcAft>
            <a:buChar char="•"/>
          </a:pPr>
          <a:r>
            <a:rPr lang="en-IE" sz="1500" kern="1200" dirty="0"/>
            <a:t>Language and interpretation</a:t>
          </a:r>
        </a:p>
        <a:p>
          <a:pPr marL="114300" lvl="1" indent="-114300" algn="l" defTabSz="666750">
            <a:lnSpc>
              <a:spcPct val="90000"/>
            </a:lnSpc>
            <a:spcBef>
              <a:spcPct val="0"/>
            </a:spcBef>
            <a:spcAft>
              <a:spcPct val="15000"/>
            </a:spcAft>
            <a:buChar char="•"/>
          </a:pPr>
          <a:r>
            <a:rPr lang="en-IE" sz="1500" kern="1200" dirty="0"/>
            <a:t>Communication</a:t>
          </a:r>
        </a:p>
        <a:p>
          <a:pPr marL="114300" lvl="1" indent="-114300" algn="l" defTabSz="666750">
            <a:lnSpc>
              <a:spcPct val="90000"/>
            </a:lnSpc>
            <a:spcBef>
              <a:spcPct val="0"/>
            </a:spcBef>
            <a:spcAft>
              <a:spcPct val="15000"/>
            </a:spcAft>
            <a:buChar char="•"/>
          </a:pPr>
          <a:r>
            <a:rPr lang="en-IE" sz="1500" kern="1200" dirty="0"/>
            <a:t>Materials distributed</a:t>
          </a:r>
        </a:p>
        <a:p>
          <a:pPr marL="114300" lvl="1" indent="-114300" algn="l" defTabSz="666750">
            <a:lnSpc>
              <a:spcPct val="90000"/>
            </a:lnSpc>
            <a:spcBef>
              <a:spcPct val="0"/>
            </a:spcBef>
            <a:spcAft>
              <a:spcPct val="15000"/>
            </a:spcAft>
            <a:buChar char="•"/>
          </a:pPr>
          <a:r>
            <a:rPr lang="en-IE" sz="1500" kern="1200" dirty="0"/>
            <a:t>Competent facilitation</a:t>
          </a:r>
        </a:p>
        <a:p>
          <a:pPr marL="114300" lvl="1" indent="-114300" algn="l" defTabSz="666750">
            <a:lnSpc>
              <a:spcPct val="90000"/>
            </a:lnSpc>
            <a:spcBef>
              <a:spcPct val="0"/>
            </a:spcBef>
            <a:spcAft>
              <a:spcPct val="15000"/>
            </a:spcAft>
            <a:buChar char="•"/>
          </a:pPr>
          <a:r>
            <a:rPr lang="en-IE" sz="1500" kern="1200" dirty="0"/>
            <a:t>Feedback recorded</a:t>
          </a:r>
        </a:p>
        <a:p>
          <a:pPr marL="114300" lvl="1" indent="-114300" algn="l" defTabSz="666750">
            <a:lnSpc>
              <a:spcPct val="90000"/>
            </a:lnSpc>
            <a:spcBef>
              <a:spcPct val="0"/>
            </a:spcBef>
            <a:spcAft>
              <a:spcPct val="15000"/>
            </a:spcAft>
            <a:buChar char="•"/>
          </a:pPr>
          <a:endParaRPr lang="en-IE" sz="1500" kern="1200" dirty="0"/>
        </a:p>
      </dsp:txBody>
      <dsp:txXfrm>
        <a:off x="2741860" y="568110"/>
        <a:ext cx="2402978" cy="2559283"/>
      </dsp:txXfrm>
    </dsp:sp>
    <dsp:sp modelId="{440285B5-B2FD-499C-AFE7-4451D1C4B9B0}">
      <dsp:nvSpPr>
        <dsp:cNvPr id="0" name=""/>
        <dsp:cNvSpPr/>
      </dsp:nvSpPr>
      <dsp:spPr>
        <a:xfrm>
          <a:off x="5481256" y="136110"/>
          <a:ext cx="2402978" cy="4320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IE" sz="1500" kern="1200" dirty="0"/>
            <a:t>Review Phase</a:t>
          </a:r>
        </a:p>
      </dsp:txBody>
      <dsp:txXfrm>
        <a:off x="5481256" y="136110"/>
        <a:ext cx="2402978" cy="432000"/>
      </dsp:txXfrm>
    </dsp:sp>
    <dsp:sp modelId="{4AA64B2A-6CAA-44EB-AD1C-A05EAFEE02C0}">
      <dsp:nvSpPr>
        <dsp:cNvPr id="0" name=""/>
        <dsp:cNvSpPr/>
      </dsp:nvSpPr>
      <dsp:spPr>
        <a:xfrm>
          <a:off x="5481256" y="568110"/>
          <a:ext cx="2402978" cy="2559283"/>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IE" sz="1500" kern="1200" dirty="0"/>
            <a:t>Verification </a:t>
          </a:r>
        </a:p>
        <a:p>
          <a:pPr marL="114300" lvl="1" indent="-114300" algn="l" defTabSz="666750">
            <a:lnSpc>
              <a:spcPct val="90000"/>
            </a:lnSpc>
            <a:spcBef>
              <a:spcPct val="0"/>
            </a:spcBef>
            <a:spcAft>
              <a:spcPct val="15000"/>
            </a:spcAft>
            <a:buChar char="•"/>
          </a:pPr>
          <a:r>
            <a:rPr lang="en-IE" sz="1500" kern="1200" dirty="0"/>
            <a:t>Feedback to communities</a:t>
          </a:r>
        </a:p>
        <a:p>
          <a:pPr marL="114300" lvl="1" indent="-114300" algn="l" defTabSz="666750">
            <a:lnSpc>
              <a:spcPct val="90000"/>
            </a:lnSpc>
            <a:spcBef>
              <a:spcPct val="0"/>
            </a:spcBef>
            <a:spcAft>
              <a:spcPct val="15000"/>
            </a:spcAft>
            <a:buChar char="•"/>
          </a:pPr>
          <a:r>
            <a:rPr lang="en-IE" sz="1500" kern="1200" dirty="0"/>
            <a:t>Next steps determined and communicated </a:t>
          </a:r>
        </a:p>
        <a:p>
          <a:pPr marL="114300" lvl="1" indent="-114300" algn="l" defTabSz="666750">
            <a:lnSpc>
              <a:spcPct val="90000"/>
            </a:lnSpc>
            <a:spcBef>
              <a:spcPct val="0"/>
            </a:spcBef>
            <a:spcAft>
              <a:spcPct val="15000"/>
            </a:spcAft>
            <a:buChar char="•"/>
          </a:pPr>
          <a:r>
            <a:rPr lang="en-IE" sz="1500" kern="1200" dirty="0"/>
            <a:t>Reflection on the process and outcomes</a:t>
          </a:r>
        </a:p>
      </dsp:txBody>
      <dsp:txXfrm>
        <a:off x="5481256" y="568110"/>
        <a:ext cx="2402978" cy="255928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DB7712-BA80-4CD7-8D18-0F3FE2158CD3}" type="datetimeFigureOut">
              <a:rPr lang="en-IE" smtClean="0"/>
              <a:t>12/06/2023</a:t>
            </a:fld>
            <a:endParaRPr lang="en-IE"/>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69DD6E-5451-4E42-830F-0C2C5F81B9BA}" type="slidenum">
              <a:rPr lang="en-IE" smtClean="0"/>
              <a:t>‹#›</a:t>
            </a:fld>
            <a:endParaRPr lang="en-IE"/>
          </a:p>
        </p:txBody>
      </p:sp>
    </p:spTree>
    <p:extLst>
      <p:ext uri="{BB962C8B-B14F-4D97-AF65-F5344CB8AC3E}">
        <p14:creationId xmlns:p14="http://schemas.microsoft.com/office/powerpoint/2010/main" val="3001665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1CF46F-4F7B-429A-9A1B-216679448575}" type="datetime1">
              <a:rPr lang="en-IE" smtClean="0"/>
              <a:t>12/06/2023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F53C4C3-54B8-402C-80D5-B21CA6525145}" type="slidenum">
              <a:rPr lang="en-IE" smtClean="0"/>
              <a:t>‹#›</a:t>
            </a:fld>
            <a:endParaRPr lang="en-IE"/>
          </a:p>
        </p:txBody>
      </p:sp>
    </p:spTree>
    <p:extLst>
      <p:ext uri="{BB962C8B-B14F-4D97-AF65-F5344CB8AC3E}">
        <p14:creationId xmlns:p14="http://schemas.microsoft.com/office/powerpoint/2010/main" val="2473163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C5E3BE-AD16-4D9F-BFA3-19861D0877B0}" type="datetime1">
              <a:rPr lang="en-IE" smtClean="0"/>
              <a:t>12/06/2023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F53C4C3-54B8-402C-80D5-B21CA6525145}" type="slidenum">
              <a:rPr lang="en-IE" smtClean="0"/>
              <a:t>‹#›</a:t>
            </a:fld>
            <a:endParaRPr lang="en-IE"/>
          </a:p>
        </p:txBody>
      </p:sp>
    </p:spTree>
    <p:extLst>
      <p:ext uri="{BB962C8B-B14F-4D97-AF65-F5344CB8AC3E}">
        <p14:creationId xmlns:p14="http://schemas.microsoft.com/office/powerpoint/2010/main" val="2382371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CC8D5D-3AC9-46DB-8321-BF7B90D0EA0C}" type="datetime1">
              <a:rPr lang="en-IE" smtClean="0"/>
              <a:t>12/06/2023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F53C4C3-54B8-402C-80D5-B21CA6525145}" type="slidenum">
              <a:rPr lang="en-IE" smtClean="0"/>
              <a:t>‹#›</a:t>
            </a:fld>
            <a:endParaRPr lang="en-IE"/>
          </a:p>
        </p:txBody>
      </p:sp>
    </p:spTree>
    <p:extLst>
      <p:ext uri="{BB962C8B-B14F-4D97-AF65-F5344CB8AC3E}">
        <p14:creationId xmlns:p14="http://schemas.microsoft.com/office/powerpoint/2010/main" val="4159135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9F004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C6EFAA-CCD4-4583-A2EE-67B60ED0D75B}" type="datetime1">
              <a:rPr lang="en-IE" smtClean="0"/>
              <a:t>12/06/2023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F53C4C3-54B8-402C-80D5-B21CA6525145}" type="slidenum">
              <a:rPr lang="en-IE" smtClean="0"/>
              <a:t>‹#›</a:t>
            </a:fld>
            <a:endParaRPr lang="en-IE"/>
          </a:p>
        </p:txBody>
      </p:sp>
    </p:spTree>
    <p:extLst>
      <p:ext uri="{BB962C8B-B14F-4D97-AF65-F5344CB8AC3E}">
        <p14:creationId xmlns:p14="http://schemas.microsoft.com/office/powerpoint/2010/main" val="3650076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F46BCA-E728-430D-8A28-F31D9D097AE3}" type="datetime1">
              <a:rPr lang="en-IE" smtClean="0"/>
              <a:t>12/06/2023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AF53C4C3-54B8-402C-80D5-B21CA6525145}" type="slidenum">
              <a:rPr lang="en-IE" smtClean="0"/>
              <a:t>‹#›</a:t>
            </a:fld>
            <a:endParaRPr lang="en-IE"/>
          </a:p>
        </p:txBody>
      </p:sp>
    </p:spTree>
    <p:extLst>
      <p:ext uri="{BB962C8B-B14F-4D97-AF65-F5344CB8AC3E}">
        <p14:creationId xmlns:p14="http://schemas.microsoft.com/office/powerpoint/2010/main" val="934369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0310FE-87AD-49A3-9264-3AB49277475A}" type="datetime1">
              <a:rPr lang="en-IE" smtClean="0"/>
              <a:t>12/06/2023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F53C4C3-54B8-402C-80D5-B21CA6525145}" type="slidenum">
              <a:rPr lang="en-IE" smtClean="0"/>
              <a:t>‹#›</a:t>
            </a:fld>
            <a:endParaRPr lang="en-IE"/>
          </a:p>
        </p:txBody>
      </p:sp>
    </p:spTree>
    <p:extLst>
      <p:ext uri="{BB962C8B-B14F-4D97-AF65-F5344CB8AC3E}">
        <p14:creationId xmlns:p14="http://schemas.microsoft.com/office/powerpoint/2010/main" val="247900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951BA8-2591-43C1-AC06-28250B1E827C}" type="datetime1">
              <a:rPr lang="en-IE" smtClean="0"/>
              <a:t>12/06/2023</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AF53C4C3-54B8-402C-80D5-B21CA6525145}" type="slidenum">
              <a:rPr lang="en-IE" smtClean="0"/>
              <a:t>‹#›</a:t>
            </a:fld>
            <a:endParaRPr lang="en-IE"/>
          </a:p>
        </p:txBody>
      </p:sp>
    </p:spTree>
    <p:extLst>
      <p:ext uri="{BB962C8B-B14F-4D97-AF65-F5344CB8AC3E}">
        <p14:creationId xmlns:p14="http://schemas.microsoft.com/office/powerpoint/2010/main" val="1404845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15F2E8-B916-4814-B043-B867F89E0BF0}" type="datetime1">
              <a:rPr lang="en-IE" smtClean="0"/>
              <a:t>12/06/2023</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AF53C4C3-54B8-402C-80D5-B21CA6525145}" type="slidenum">
              <a:rPr lang="en-IE" smtClean="0"/>
              <a:t>‹#›</a:t>
            </a:fld>
            <a:endParaRPr lang="en-IE"/>
          </a:p>
        </p:txBody>
      </p:sp>
    </p:spTree>
    <p:extLst>
      <p:ext uri="{BB962C8B-B14F-4D97-AF65-F5344CB8AC3E}">
        <p14:creationId xmlns:p14="http://schemas.microsoft.com/office/powerpoint/2010/main" val="1515336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1C61E9-5484-4AED-B741-85FA4873461E}" type="datetime1">
              <a:rPr lang="en-IE" smtClean="0"/>
              <a:t>12/06/2023</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AF53C4C3-54B8-402C-80D5-B21CA6525145}" type="slidenum">
              <a:rPr lang="en-IE" smtClean="0"/>
              <a:t>‹#›</a:t>
            </a:fld>
            <a:endParaRPr lang="en-IE"/>
          </a:p>
        </p:txBody>
      </p:sp>
    </p:spTree>
    <p:extLst>
      <p:ext uri="{BB962C8B-B14F-4D97-AF65-F5344CB8AC3E}">
        <p14:creationId xmlns:p14="http://schemas.microsoft.com/office/powerpoint/2010/main" val="2866415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811F2F1-AEA4-4E24-96BD-D5BB1B035280}" type="datetime1">
              <a:rPr lang="en-IE" smtClean="0"/>
              <a:t>12/06/2023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F53C4C3-54B8-402C-80D5-B21CA6525145}" type="slidenum">
              <a:rPr lang="en-IE" smtClean="0"/>
              <a:t>‹#›</a:t>
            </a:fld>
            <a:endParaRPr lang="en-IE"/>
          </a:p>
        </p:txBody>
      </p:sp>
    </p:spTree>
    <p:extLst>
      <p:ext uri="{BB962C8B-B14F-4D97-AF65-F5344CB8AC3E}">
        <p14:creationId xmlns:p14="http://schemas.microsoft.com/office/powerpoint/2010/main" val="1560498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4AC21F-F6AC-4480-84A0-DF3164085C4A}" type="datetime1">
              <a:rPr lang="en-IE" smtClean="0"/>
              <a:t>12/06/2023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AF53C4C3-54B8-402C-80D5-B21CA6525145}" type="slidenum">
              <a:rPr lang="en-IE" smtClean="0"/>
              <a:t>‹#›</a:t>
            </a:fld>
            <a:endParaRPr lang="en-IE"/>
          </a:p>
        </p:txBody>
      </p:sp>
    </p:spTree>
    <p:extLst>
      <p:ext uri="{BB962C8B-B14F-4D97-AF65-F5344CB8AC3E}">
        <p14:creationId xmlns:p14="http://schemas.microsoft.com/office/powerpoint/2010/main" val="3907600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A7F81C-4F21-4EE2-ABEA-E00B74F1E04B}" type="datetime1">
              <a:rPr lang="en-IE" smtClean="0"/>
              <a:t>12/06/2023</a:t>
            </a:fld>
            <a:endParaRPr lang="en-IE"/>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53C4C3-54B8-402C-80D5-B21CA6525145}" type="slidenum">
              <a:rPr lang="en-IE" smtClean="0"/>
              <a:t>‹#›</a:t>
            </a:fld>
            <a:endParaRPr lang="en-IE"/>
          </a:p>
        </p:txBody>
      </p:sp>
    </p:spTree>
    <p:extLst>
      <p:ext uri="{BB962C8B-B14F-4D97-AF65-F5344CB8AC3E}">
        <p14:creationId xmlns:p14="http://schemas.microsoft.com/office/powerpoint/2010/main" val="158052498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3" Type="http://schemas.openxmlformats.org/officeDocument/2006/relationships/hyperlink" Target="http://www.cwi.ie/" TargetMode="External"/><Relationship Id="rId2" Type="http://schemas.openxmlformats.org/officeDocument/2006/relationships/hyperlink" Target="https://www.surveymonkey.com/r/InclusiveEngagementWkReview"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www.cwi.ie/wp-content/uploads/2016/03/All-Ireland-Standards-for-Community-Work.pdf" TargetMode="External"/><Relationship Id="rId13" Type="http://schemas.openxmlformats.org/officeDocument/2006/relationships/image" Target="../media/image13.jpeg"/><Relationship Id="rId3" Type="http://schemas.openxmlformats.org/officeDocument/2006/relationships/image" Target="../media/image11.jfif"/><Relationship Id="rId7" Type="http://schemas.openxmlformats.org/officeDocument/2006/relationships/image" Target="../media/image43.jpg"/><Relationship Id="rId12" Type="http://schemas.openxmlformats.org/officeDocument/2006/relationships/hyperlink" Target="https://www.opengovpartnership.org/" TargetMode="External"/><Relationship Id="rId2" Type="http://schemas.openxmlformats.org/officeDocument/2006/relationships/hyperlink" Target="https://www.cwi.ie/wp-content/uploads/2019/09/sustainable-inclusive-and-empowered-communities.pdf" TargetMode="External"/><Relationship Id="rId1" Type="http://schemas.openxmlformats.org/officeDocument/2006/relationships/slideLayout" Target="../slideLayouts/slideLayout2.xml"/><Relationship Id="rId6" Type="http://schemas.openxmlformats.org/officeDocument/2006/relationships/hyperlink" Target="https://www.cwi.ie/inclusivecommunityengagement/" TargetMode="External"/><Relationship Id="rId11" Type="http://schemas.openxmlformats.org/officeDocument/2006/relationships/image" Target="../media/image45.png"/><Relationship Id="rId5" Type="http://schemas.openxmlformats.org/officeDocument/2006/relationships/image" Target="../media/image8.jpg"/><Relationship Id="rId15" Type="http://schemas.openxmlformats.org/officeDocument/2006/relationships/image" Target="../media/image46.png"/><Relationship Id="rId10" Type="http://schemas.openxmlformats.org/officeDocument/2006/relationships/hyperlink" Target="https://www.ihrec.ie/our-work/public-sector-duty/" TargetMode="External"/><Relationship Id="rId4" Type="http://schemas.openxmlformats.org/officeDocument/2006/relationships/hyperlink" Target="https://www.cwi.ie/wp-content/uploads/2022/11/values-principles.pdf" TargetMode="External"/><Relationship Id="rId9" Type="http://schemas.openxmlformats.org/officeDocument/2006/relationships/image" Target="../media/image44.jpg"/><Relationship Id="rId14" Type="http://schemas.openxmlformats.org/officeDocument/2006/relationships/hyperlink" Target="https://www.ihrec.ie/elearnin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fif"/><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1.jfif"/></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350B9-1BB6-5D67-7E1C-C4788701AA60}"/>
              </a:ext>
            </a:extLst>
          </p:cNvPr>
          <p:cNvSpPr>
            <a:spLocks noGrp="1"/>
          </p:cNvSpPr>
          <p:nvPr>
            <p:ph type="ctrTitle"/>
          </p:nvPr>
        </p:nvSpPr>
        <p:spPr/>
        <p:txBody>
          <a:bodyPr/>
          <a:lstStyle/>
          <a:p>
            <a:endParaRPr lang="en-IE"/>
          </a:p>
        </p:txBody>
      </p:sp>
      <p:sp>
        <p:nvSpPr>
          <p:cNvPr id="3" name="Subtitle 2">
            <a:extLst>
              <a:ext uri="{FF2B5EF4-FFF2-40B4-BE49-F238E27FC236}">
                <a16:creationId xmlns:a16="http://schemas.microsoft.com/office/drawing/2014/main" id="{721A3781-DDB7-7809-C0CA-903A688C5E1B}"/>
              </a:ext>
            </a:extLst>
          </p:cNvPr>
          <p:cNvSpPr>
            <a:spLocks noGrp="1"/>
          </p:cNvSpPr>
          <p:nvPr>
            <p:ph type="subTitle" idx="1"/>
          </p:nvPr>
        </p:nvSpPr>
        <p:spPr/>
        <p:txBody>
          <a:bodyPr/>
          <a:lstStyle/>
          <a:p>
            <a:endParaRPr lang="en-IE"/>
          </a:p>
        </p:txBody>
      </p:sp>
      <p:pic>
        <p:nvPicPr>
          <p:cNvPr id="5" name="Picture 4" descr="Diagram">
            <a:extLst>
              <a:ext uri="{FF2B5EF4-FFF2-40B4-BE49-F238E27FC236}">
                <a16:creationId xmlns:a16="http://schemas.microsoft.com/office/drawing/2014/main" id="{C4636462-EC29-23AB-0C4C-15659BE49C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857250"/>
            <a:ext cx="9144000" cy="5143500"/>
          </a:xfrm>
          <a:prstGeom prst="rect">
            <a:avLst/>
          </a:prstGeom>
        </p:spPr>
      </p:pic>
      <p:sp>
        <p:nvSpPr>
          <p:cNvPr id="4" name="Slide Number Placeholder 3">
            <a:extLst>
              <a:ext uri="{FF2B5EF4-FFF2-40B4-BE49-F238E27FC236}">
                <a16:creationId xmlns:a16="http://schemas.microsoft.com/office/drawing/2014/main" id="{A0225D27-0BBE-FF5B-F3EB-34C9AD11623C}"/>
              </a:ext>
            </a:extLst>
          </p:cNvPr>
          <p:cNvSpPr>
            <a:spLocks noGrp="1"/>
          </p:cNvSpPr>
          <p:nvPr>
            <p:ph type="sldNum" sz="quarter" idx="12"/>
          </p:nvPr>
        </p:nvSpPr>
        <p:spPr/>
        <p:txBody>
          <a:bodyPr/>
          <a:lstStyle/>
          <a:p>
            <a:fld id="{AF53C4C3-54B8-402C-80D5-B21CA6525145}" type="slidenum">
              <a:rPr lang="en-IE" smtClean="0"/>
              <a:t>1</a:t>
            </a:fld>
            <a:endParaRPr lang="en-IE"/>
          </a:p>
        </p:txBody>
      </p:sp>
      <p:pic>
        <p:nvPicPr>
          <p:cNvPr id="7" name="Picture 6" descr="A picture containing font, text, graphics, logo&#10;&#10;Description automatically generated">
            <a:extLst>
              <a:ext uri="{FF2B5EF4-FFF2-40B4-BE49-F238E27FC236}">
                <a16:creationId xmlns:a16="http://schemas.microsoft.com/office/drawing/2014/main" id="{1891493A-1C15-BD7E-154B-1C9A53893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113" y="4861154"/>
            <a:ext cx="1336309" cy="488721"/>
          </a:xfrm>
          <a:prstGeom prst="rect">
            <a:avLst/>
          </a:prstGeom>
        </p:spPr>
      </p:pic>
    </p:spTree>
    <p:extLst>
      <p:ext uri="{BB962C8B-B14F-4D97-AF65-F5344CB8AC3E}">
        <p14:creationId xmlns:p14="http://schemas.microsoft.com/office/powerpoint/2010/main" val="9851509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rgbClr val="465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572" y="480060"/>
            <a:ext cx="9130855"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Text&#10;&#10;Description automatically generated">
            <a:extLst>
              <a:ext uri="{FF2B5EF4-FFF2-40B4-BE49-F238E27FC236}">
                <a16:creationId xmlns:a16="http://schemas.microsoft.com/office/drawing/2014/main" id="{149D4BBE-F724-CD7C-8CA1-DBD1DF39CB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108" y="522561"/>
            <a:ext cx="8731055" cy="4954874"/>
          </a:xfrm>
          <a:prstGeom prst="rect">
            <a:avLst/>
          </a:prstGeom>
        </p:spPr>
      </p:pic>
      <p:sp>
        <p:nvSpPr>
          <p:cNvPr id="2" name="Slide Number Placeholder 1">
            <a:extLst>
              <a:ext uri="{FF2B5EF4-FFF2-40B4-BE49-F238E27FC236}">
                <a16:creationId xmlns:a16="http://schemas.microsoft.com/office/drawing/2014/main" id="{471077E1-A59B-4212-B95A-5525EDE4BAD0}"/>
              </a:ext>
            </a:extLst>
          </p:cNvPr>
          <p:cNvSpPr>
            <a:spLocks noGrp="1"/>
          </p:cNvSpPr>
          <p:nvPr>
            <p:ph type="sldNum" sz="quarter" idx="12"/>
          </p:nvPr>
        </p:nvSpPr>
        <p:spPr/>
        <p:txBody>
          <a:bodyPr/>
          <a:lstStyle/>
          <a:p>
            <a:fld id="{AF53C4C3-54B8-402C-80D5-B21CA6525145}" type="slidenum">
              <a:rPr lang="en-IE" smtClean="0"/>
              <a:t>10</a:t>
            </a:fld>
            <a:endParaRPr lang="en-IE"/>
          </a:p>
        </p:txBody>
      </p:sp>
    </p:spTree>
    <p:extLst>
      <p:ext uri="{BB962C8B-B14F-4D97-AF65-F5344CB8AC3E}">
        <p14:creationId xmlns:p14="http://schemas.microsoft.com/office/powerpoint/2010/main" val="583444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rgbClr val="465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572" y="480060"/>
            <a:ext cx="9130855"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4" descr="Graphical user interface, text, application&#10;&#10;Description automatically generated">
            <a:extLst>
              <a:ext uri="{FF2B5EF4-FFF2-40B4-BE49-F238E27FC236}">
                <a16:creationId xmlns:a16="http://schemas.microsoft.com/office/drawing/2014/main" id="{94827DA2-1A03-5070-65CE-0B1353B7654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2032" y="690282"/>
            <a:ext cx="9067803" cy="5280212"/>
          </a:xfrm>
          <a:prstGeom prst="rect">
            <a:avLst/>
          </a:prstGeom>
        </p:spPr>
      </p:pic>
      <p:sp>
        <p:nvSpPr>
          <p:cNvPr id="3" name="Slide Number Placeholder 2">
            <a:extLst>
              <a:ext uri="{FF2B5EF4-FFF2-40B4-BE49-F238E27FC236}">
                <a16:creationId xmlns:a16="http://schemas.microsoft.com/office/drawing/2014/main" id="{9B674EDF-85DD-D60C-FCD2-B325F1180881}"/>
              </a:ext>
            </a:extLst>
          </p:cNvPr>
          <p:cNvSpPr>
            <a:spLocks noGrp="1"/>
          </p:cNvSpPr>
          <p:nvPr>
            <p:ph type="sldNum" sz="quarter" idx="12"/>
          </p:nvPr>
        </p:nvSpPr>
        <p:spPr/>
        <p:txBody>
          <a:bodyPr/>
          <a:lstStyle/>
          <a:p>
            <a:fld id="{AF53C4C3-54B8-402C-80D5-B21CA6525145}" type="slidenum">
              <a:rPr lang="en-IE" smtClean="0"/>
              <a:t>11</a:t>
            </a:fld>
            <a:endParaRPr lang="en-IE"/>
          </a:p>
        </p:txBody>
      </p:sp>
    </p:spTree>
    <p:extLst>
      <p:ext uri="{BB962C8B-B14F-4D97-AF65-F5344CB8AC3E}">
        <p14:creationId xmlns:p14="http://schemas.microsoft.com/office/powerpoint/2010/main" val="1139613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rgbClr val="465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572" y="480060"/>
            <a:ext cx="9130855"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descr="Text&#10;&#10;Description automatically generated">
            <a:extLst>
              <a:ext uri="{FF2B5EF4-FFF2-40B4-BE49-F238E27FC236}">
                <a16:creationId xmlns:a16="http://schemas.microsoft.com/office/drawing/2014/main" id="{49A2D62B-4533-174F-BA23-0FF9F4B130DF}"/>
              </a:ext>
            </a:extLst>
          </p:cNvPr>
          <p:cNvPicPr>
            <a:picLocks noChangeAspect="1"/>
          </p:cNvPicPr>
          <p:nvPr/>
        </p:nvPicPr>
        <p:blipFill rotWithShape="1">
          <a:blip r:embed="rId2">
            <a:extLst>
              <a:ext uri="{28A0092B-C50C-407E-A947-70E740481C1C}">
                <a14:useLocalDpi xmlns:a14="http://schemas.microsoft.com/office/drawing/2010/main" val="0"/>
              </a:ext>
            </a:extLst>
          </a:blip>
          <a:srcRect l="1398" r="-1" b="-1"/>
          <a:stretch/>
        </p:blipFill>
        <p:spPr>
          <a:xfrm>
            <a:off x="549996" y="480060"/>
            <a:ext cx="8520113" cy="5897420"/>
          </a:xfrm>
          <a:prstGeom prst="rect">
            <a:avLst/>
          </a:prstGeom>
        </p:spPr>
      </p:pic>
      <p:sp>
        <p:nvSpPr>
          <p:cNvPr id="2" name="Slide Number Placeholder 1">
            <a:extLst>
              <a:ext uri="{FF2B5EF4-FFF2-40B4-BE49-F238E27FC236}">
                <a16:creationId xmlns:a16="http://schemas.microsoft.com/office/drawing/2014/main" id="{0B042476-2068-AD21-2F9C-2E303EEFE69E}"/>
              </a:ext>
            </a:extLst>
          </p:cNvPr>
          <p:cNvSpPr>
            <a:spLocks noGrp="1"/>
          </p:cNvSpPr>
          <p:nvPr>
            <p:ph type="sldNum" sz="quarter" idx="12"/>
          </p:nvPr>
        </p:nvSpPr>
        <p:spPr/>
        <p:txBody>
          <a:bodyPr/>
          <a:lstStyle/>
          <a:p>
            <a:fld id="{AF53C4C3-54B8-402C-80D5-B21CA6525145}" type="slidenum">
              <a:rPr lang="en-IE" smtClean="0"/>
              <a:t>12</a:t>
            </a:fld>
            <a:endParaRPr lang="en-IE"/>
          </a:p>
        </p:txBody>
      </p:sp>
    </p:spTree>
    <p:extLst>
      <p:ext uri="{BB962C8B-B14F-4D97-AF65-F5344CB8AC3E}">
        <p14:creationId xmlns:p14="http://schemas.microsoft.com/office/powerpoint/2010/main" val="3558146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rgbClr val="3645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572" y="480060"/>
            <a:ext cx="9130855"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E928BBFA-81F3-BFD4-A0D7-303653FF87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2816" y="1247135"/>
            <a:ext cx="8860367" cy="4363730"/>
          </a:xfrm>
          <a:prstGeom prst="rect">
            <a:avLst/>
          </a:prstGeom>
        </p:spPr>
      </p:pic>
      <p:sp>
        <p:nvSpPr>
          <p:cNvPr id="2" name="Slide Number Placeholder 1">
            <a:extLst>
              <a:ext uri="{FF2B5EF4-FFF2-40B4-BE49-F238E27FC236}">
                <a16:creationId xmlns:a16="http://schemas.microsoft.com/office/drawing/2014/main" id="{F9F2EFAA-7B17-9FB1-203D-4631208244DC}"/>
              </a:ext>
            </a:extLst>
          </p:cNvPr>
          <p:cNvSpPr>
            <a:spLocks noGrp="1"/>
          </p:cNvSpPr>
          <p:nvPr>
            <p:ph type="sldNum" sz="quarter" idx="12"/>
          </p:nvPr>
        </p:nvSpPr>
        <p:spPr/>
        <p:txBody>
          <a:bodyPr/>
          <a:lstStyle/>
          <a:p>
            <a:fld id="{AF53C4C3-54B8-402C-80D5-B21CA6525145}" type="slidenum">
              <a:rPr lang="en-IE" smtClean="0"/>
              <a:t>13</a:t>
            </a:fld>
            <a:endParaRPr lang="en-IE"/>
          </a:p>
        </p:txBody>
      </p:sp>
    </p:spTree>
    <p:extLst>
      <p:ext uri="{BB962C8B-B14F-4D97-AF65-F5344CB8AC3E}">
        <p14:creationId xmlns:p14="http://schemas.microsoft.com/office/powerpoint/2010/main" val="2757674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rgbClr val="465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572" y="480060"/>
            <a:ext cx="9130855"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10;&#10;Description automatically generated">
            <a:extLst>
              <a:ext uri="{FF2B5EF4-FFF2-40B4-BE49-F238E27FC236}">
                <a16:creationId xmlns:a16="http://schemas.microsoft.com/office/drawing/2014/main" id="{92278F60-575B-FA67-6196-D1633113D4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233" y="557245"/>
            <a:ext cx="8973750" cy="4893295"/>
          </a:xfrm>
          <a:prstGeom prst="rect">
            <a:avLst/>
          </a:prstGeom>
        </p:spPr>
      </p:pic>
      <p:sp>
        <p:nvSpPr>
          <p:cNvPr id="2" name="Slide Number Placeholder 1">
            <a:extLst>
              <a:ext uri="{FF2B5EF4-FFF2-40B4-BE49-F238E27FC236}">
                <a16:creationId xmlns:a16="http://schemas.microsoft.com/office/drawing/2014/main" id="{3A8DF982-6B80-E418-8074-E4AC67FD1899}"/>
              </a:ext>
            </a:extLst>
          </p:cNvPr>
          <p:cNvSpPr>
            <a:spLocks noGrp="1"/>
          </p:cNvSpPr>
          <p:nvPr>
            <p:ph type="sldNum" sz="quarter" idx="12"/>
          </p:nvPr>
        </p:nvSpPr>
        <p:spPr/>
        <p:txBody>
          <a:bodyPr/>
          <a:lstStyle/>
          <a:p>
            <a:fld id="{AF53C4C3-54B8-402C-80D5-B21CA6525145}" type="slidenum">
              <a:rPr lang="en-IE" smtClean="0"/>
              <a:t>14</a:t>
            </a:fld>
            <a:endParaRPr lang="en-IE"/>
          </a:p>
        </p:txBody>
      </p:sp>
    </p:spTree>
    <p:extLst>
      <p:ext uri="{BB962C8B-B14F-4D97-AF65-F5344CB8AC3E}">
        <p14:creationId xmlns:p14="http://schemas.microsoft.com/office/powerpoint/2010/main" val="3973270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rgbClr val="365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572" y="480060"/>
            <a:ext cx="9130855"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5399B043-4DA0-7F21-5138-9D46D78531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816" y="1103154"/>
            <a:ext cx="8860367" cy="4651692"/>
          </a:xfrm>
          <a:prstGeom prst="rect">
            <a:avLst/>
          </a:prstGeom>
        </p:spPr>
      </p:pic>
      <p:sp>
        <p:nvSpPr>
          <p:cNvPr id="2" name="Slide Number Placeholder 1">
            <a:extLst>
              <a:ext uri="{FF2B5EF4-FFF2-40B4-BE49-F238E27FC236}">
                <a16:creationId xmlns:a16="http://schemas.microsoft.com/office/drawing/2014/main" id="{DA5EDE38-40DD-F347-2338-585B5A64E60E}"/>
              </a:ext>
            </a:extLst>
          </p:cNvPr>
          <p:cNvSpPr>
            <a:spLocks noGrp="1"/>
          </p:cNvSpPr>
          <p:nvPr>
            <p:ph type="sldNum" sz="quarter" idx="12"/>
          </p:nvPr>
        </p:nvSpPr>
        <p:spPr/>
        <p:txBody>
          <a:bodyPr/>
          <a:lstStyle/>
          <a:p>
            <a:fld id="{AF53C4C3-54B8-402C-80D5-B21CA6525145}" type="slidenum">
              <a:rPr lang="en-IE" smtClean="0"/>
              <a:t>15</a:t>
            </a:fld>
            <a:endParaRPr lang="en-IE"/>
          </a:p>
        </p:txBody>
      </p:sp>
    </p:spTree>
    <p:extLst>
      <p:ext uri="{BB962C8B-B14F-4D97-AF65-F5344CB8AC3E}">
        <p14:creationId xmlns:p14="http://schemas.microsoft.com/office/powerpoint/2010/main" val="366593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rgbClr val="2F4B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572" y="480060"/>
            <a:ext cx="9130855"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10;&#10;Description automatically generated">
            <a:extLst>
              <a:ext uri="{FF2B5EF4-FFF2-40B4-BE49-F238E27FC236}">
                <a16:creationId xmlns:a16="http://schemas.microsoft.com/office/drawing/2014/main" id="{A8602015-9080-C069-1ADC-C68EFE67C8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816" y="1302512"/>
            <a:ext cx="8860367" cy="4252976"/>
          </a:xfrm>
          <a:prstGeom prst="rect">
            <a:avLst/>
          </a:prstGeom>
        </p:spPr>
      </p:pic>
      <p:sp>
        <p:nvSpPr>
          <p:cNvPr id="2" name="Slide Number Placeholder 1">
            <a:extLst>
              <a:ext uri="{FF2B5EF4-FFF2-40B4-BE49-F238E27FC236}">
                <a16:creationId xmlns:a16="http://schemas.microsoft.com/office/drawing/2014/main" id="{28CCA380-33DF-D815-532B-319D8322C25B}"/>
              </a:ext>
            </a:extLst>
          </p:cNvPr>
          <p:cNvSpPr>
            <a:spLocks noGrp="1"/>
          </p:cNvSpPr>
          <p:nvPr>
            <p:ph type="sldNum" sz="quarter" idx="12"/>
          </p:nvPr>
        </p:nvSpPr>
        <p:spPr/>
        <p:txBody>
          <a:bodyPr/>
          <a:lstStyle/>
          <a:p>
            <a:fld id="{AF53C4C3-54B8-402C-80D5-B21CA6525145}" type="slidenum">
              <a:rPr lang="en-IE" smtClean="0"/>
              <a:t>16</a:t>
            </a:fld>
            <a:endParaRPr lang="en-IE"/>
          </a:p>
        </p:txBody>
      </p:sp>
    </p:spTree>
    <p:extLst>
      <p:ext uri="{BB962C8B-B14F-4D97-AF65-F5344CB8AC3E}">
        <p14:creationId xmlns:p14="http://schemas.microsoft.com/office/powerpoint/2010/main" val="3576977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rgbClr val="2F5A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572" y="480060"/>
            <a:ext cx="9130855"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10;&#10;Description automatically generated">
            <a:extLst>
              <a:ext uri="{FF2B5EF4-FFF2-40B4-BE49-F238E27FC236}">
                <a16:creationId xmlns:a16="http://schemas.microsoft.com/office/drawing/2014/main" id="{0F4BAE49-9C04-63F2-AE09-03001DBD7C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816" y="1656927"/>
            <a:ext cx="8860367" cy="3544146"/>
          </a:xfrm>
          <a:prstGeom prst="rect">
            <a:avLst/>
          </a:prstGeom>
        </p:spPr>
      </p:pic>
      <p:sp>
        <p:nvSpPr>
          <p:cNvPr id="2" name="Slide Number Placeholder 1">
            <a:extLst>
              <a:ext uri="{FF2B5EF4-FFF2-40B4-BE49-F238E27FC236}">
                <a16:creationId xmlns:a16="http://schemas.microsoft.com/office/drawing/2014/main" id="{4A294ADF-72E7-E3D8-0237-AA369729371D}"/>
              </a:ext>
            </a:extLst>
          </p:cNvPr>
          <p:cNvSpPr>
            <a:spLocks noGrp="1"/>
          </p:cNvSpPr>
          <p:nvPr>
            <p:ph type="sldNum" sz="quarter" idx="12"/>
          </p:nvPr>
        </p:nvSpPr>
        <p:spPr/>
        <p:txBody>
          <a:bodyPr/>
          <a:lstStyle/>
          <a:p>
            <a:fld id="{AF53C4C3-54B8-402C-80D5-B21CA6525145}" type="slidenum">
              <a:rPr lang="en-IE" smtClean="0"/>
              <a:t>17</a:t>
            </a:fld>
            <a:endParaRPr lang="en-IE"/>
          </a:p>
        </p:txBody>
      </p:sp>
    </p:spTree>
    <p:extLst>
      <p:ext uri="{BB962C8B-B14F-4D97-AF65-F5344CB8AC3E}">
        <p14:creationId xmlns:p14="http://schemas.microsoft.com/office/powerpoint/2010/main" val="3308974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rgbClr val="2B4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572" y="480060"/>
            <a:ext cx="9130855"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10;&#10;Description automatically generated">
            <a:extLst>
              <a:ext uri="{FF2B5EF4-FFF2-40B4-BE49-F238E27FC236}">
                <a16:creationId xmlns:a16="http://schemas.microsoft.com/office/drawing/2014/main" id="{1094916C-8018-7155-4A47-BA7902E52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816" y="1524021"/>
            <a:ext cx="8860367" cy="3809957"/>
          </a:xfrm>
          <a:prstGeom prst="rect">
            <a:avLst/>
          </a:prstGeom>
        </p:spPr>
      </p:pic>
      <p:sp>
        <p:nvSpPr>
          <p:cNvPr id="2" name="Slide Number Placeholder 1">
            <a:extLst>
              <a:ext uri="{FF2B5EF4-FFF2-40B4-BE49-F238E27FC236}">
                <a16:creationId xmlns:a16="http://schemas.microsoft.com/office/drawing/2014/main" id="{1EC3F36F-1FED-47D7-3773-348D5843D5FA}"/>
              </a:ext>
            </a:extLst>
          </p:cNvPr>
          <p:cNvSpPr>
            <a:spLocks noGrp="1"/>
          </p:cNvSpPr>
          <p:nvPr>
            <p:ph type="sldNum" sz="quarter" idx="12"/>
          </p:nvPr>
        </p:nvSpPr>
        <p:spPr/>
        <p:txBody>
          <a:bodyPr/>
          <a:lstStyle/>
          <a:p>
            <a:fld id="{AF53C4C3-54B8-402C-80D5-B21CA6525145}" type="slidenum">
              <a:rPr lang="en-IE" smtClean="0"/>
              <a:t>18</a:t>
            </a:fld>
            <a:endParaRPr lang="en-IE"/>
          </a:p>
        </p:txBody>
      </p:sp>
    </p:spTree>
    <p:extLst>
      <p:ext uri="{BB962C8B-B14F-4D97-AF65-F5344CB8AC3E}">
        <p14:creationId xmlns:p14="http://schemas.microsoft.com/office/powerpoint/2010/main" val="3446023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B5980A4-26B3-1DB1-08CC-D50FD05A6ABF}"/>
              </a:ext>
            </a:extLst>
          </p:cNvPr>
          <p:cNvSpPr>
            <a:spLocks noGrp="1"/>
          </p:cNvSpPr>
          <p:nvPr>
            <p:ph type="title"/>
          </p:nvPr>
        </p:nvSpPr>
        <p:spPr>
          <a:xfrm>
            <a:off x="681036" y="291090"/>
            <a:ext cx="8543924" cy="932688"/>
          </a:xfrm>
        </p:spPr>
        <p:txBody>
          <a:bodyPr vert="horz" lIns="91440" tIns="45720" rIns="91440" bIns="45720" rtlCol="0" anchor="b">
            <a:normAutofit/>
          </a:bodyPr>
          <a:lstStyle/>
          <a:p>
            <a:r>
              <a:rPr lang="en-US" sz="4900" b="1" kern="1200">
                <a:solidFill>
                  <a:schemeClr val="tx1"/>
                </a:solidFill>
                <a:latin typeface="+mj-lt"/>
                <a:ea typeface="+mj-ea"/>
                <a:cs typeface="+mj-cs"/>
              </a:rPr>
              <a:t>3 Phases</a:t>
            </a:r>
            <a:r>
              <a:rPr lang="en-US" sz="4900" kern="1200">
                <a:solidFill>
                  <a:schemeClr val="tx1"/>
                </a:solidFill>
                <a:latin typeface="+mj-lt"/>
                <a:ea typeface="+mj-ea"/>
                <a:cs typeface="+mj-cs"/>
              </a:rPr>
              <a:t>, but not a linear process</a:t>
            </a:r>
          </a:p>
        </p:txBody>
      </p:sp>
      <p:pic>
        <p:nvPicPr>
          <p:cNvPr id="8" name="Content Placeholder 7" descr="A picture containing diagram&#10;&#10;Description automatically generated">
            <a:extLst>
              <a:ext uri="{FF2B5EF4-FFF2-40B4-BE49-F238E27FC236}">
                <a16:creationId xmlns:a16="http://schemas.microsoft.com/office/drawing/2014/main" id="{E97D4AEC-5AA7-06B3-78FC-E62019EA01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3481" y="1863801"/>
            <a:ext cx="8499035" cy="4440746"/>
          </a:xfrm>
          <a:prstGeom prst="rect">
            <a:avLst/>
          </a:prstGeom>
        </p:spPr>
      </p:pic>
      <p:sp>
        <p:nvSpPr>
          <p:cNvPr id="3" name="Slide Number Placeholder 2">
            <a:extLst>
              <a:ext uri="{FF2B5EF4-FFF2-40B4-BE49-F238E27FC236}">
                <a16:creationId xmlns:a16="http://schemas.microsoft.com/office/drawing/2014/main" id="{8E539C66-01CA-9C10-7323-3EEBFF251C19}"/>
              </a:ext>
            </a:extLst>
          </p:cNvPr>
          <p:cNvSpPr>
            <a:spLocks noGrp="1"/>
          </p:cNvSpPr>
          <p:nvPr>
            <p:ph type="sldNum" sz="quarter" idx="12"/>
          </p:nvPr>
        </p:nvSpPr>
        <p:spPr>
          <a:xfrm>
            <a:off x="6996112" y="6356350"/>
            <a:ext cx="2228850" cy="365125"/>
          </a:xfrm>
        </p:spPr>
        <p:txBody>
          <a:bodyPr vert="horz" lIns="91440" tIns="45720" rIns="91440" bIns="45720" rtlCol="0" anchor="ctr">
            <a:normAutofit/>
          </a:bodyPr>
          <a:lstStyle/>
          <a:p>
            <a:pPr defTabSz="914400">
              <a:spcAft>
                <a:spcPts val="600"/>
              </a:spcAft>
            </a:pPr>
            <a:fld id="{AF53C4C3-54B8-402C-80D5-B21CA6525145}" type="slidenum">
              <a:rPr lang="en-US" smtClean="0"/>
              <a:pPr defTabSz="914400">
                <a:spcAft>
                  <a:spcPts val="600"/>
                </a:spcAft>
              </a:pPr>
              <a:t>19</a:t>
            </a:fld>
            <a:endParaRPr lang="en-US"/>
          </a:p>
        </p:txBody>
      </p:sp>
    </p:spTree>
    <p:extLst>
      <p:ext uri="{BB962C8B-B14F-4D97-AF65-F5344CB8AC3E}">
        <p14:creationId xmlns:p14="http://schemas.microsoft.com/office/powerpoint/2010/main" val="4141159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8904" y="448055"/>
            <a:ext cx="2774176"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91A48016-63AE-86CE-16DA-642E5C151443}"/>
              </a:ext>
            </a:extLst>
          </p:cNvPr>
          <p:cNvSpPr>
            <a:spLocks noGrp="1"/>
          </p:cNvSpPr>
          <p:nvPr>
            <p:ph type="title"/>
          </p:nvPr>
        </p:nvSpPr>
        <p:spPr>
          <a:xfrm>
            <a:off x="631507" y="731519"/>
            <a:ext cx="2311718" cy="3237579"/>
          </a:xfrm>
        </p:spPr>
        <p:txBody>
          <a:bodyPr>
            <a:normAutofit/>
          </a:bodyPr>
          <a:lstStyle/>
          <a:p>
            <a:r>
              <a:rPr lang="en-IE" sz="3400" b="1">
                <a:solidFill>
                  <a:srgbClr val="FFFFFF"/>
                </a:solidFill>
                <a:latin typeface="Calibri" panose="020F0502020204030204" pitchFamily="34" charset="0"/>
                <a:ea typeface="Calibri" panose="020F0502020204030204" pitchFamily="34" charset="0"/>
              </a:rPr>
              <a:t>Workshop Agenda</a:t>
            </a:r>
            <a:endParaRPr lang="en-IE" sz="3400">
              <a:solidFill>
                <a:srgbClr val="FFFFFF"/>
              </a:solidFill>
            </a:endParaRP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8903" y="4419227"/>
            <a:ext cx="2774175"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6239" y="448055"/>
            <a:ext cx="624688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7B02EB7D-A8C6-76D5-DF4C-EA2E8F0F4E9E}"/>
              </a:ext>
            </a:extLst>
          </p:cNvPr>
          <p:cNvSpPr>
            <a:spLocks noGrp="1"/>
          </p:cNvSpPr>
          <p:nvPr>
            <p:ph idx="1"/>
          </p:nvPr>
        </p:nvSpPr>
        <p:spPr>
          <a:xfrm>
            <a:off x="3558513" y="686862"/>
            <a:ext cx="5718043" cy="5475129"/>
          </a:xfrm>
        </p:spPr>
        <p:txBody>
          <a:bodyPr anchor="ctr">
            <a:normAutofit/>
          </a:bodyPr>
          <a:lstStyle/>
          <a:p>
            <a:pPr marL="0" indent="0">
              <a:buNone/>
            </a:pPr>
            <a:r>
              <a:rPr lang="en-IE" sz="1800" b="1" dirty="0">
                <a:effectLst/>
                <a:latin typeface="Calibri" panose="020F0502020204030204" pitchFamily="34" charset="0"/>
                <a:ea typeface="Calibri" panose="020F0502020204030204" pitchFamily="34" charset="0"/>
              </a:rPr>
              <a:t>Welcome and Introductions</a:t>
            </a:r>
            <a:endParaRPr lang="en-IE" sz="1800" dirty="0">
              <a:effectLst/>
              <a:latin typeface="Calibri" panose="020F0502020204030204" pitchFamily="34" charset="0"/>
              <a:ea typeface="Calibri" panose="020F0502020204030204" pitchFamily="34" charset="0"/>
            </a:endParaRPr>
          </a:p>
          <a:p>
            <a:pPr marL="0" indent="0">
              <a:buNone/>
            </a:pPr>
            <a:r>
              <a:rPr lang="en-IE" sz="1800" b="1" dirty="0">
                <a:effectLst/>
                <a:latin typeface="Calibri" panose="020F0502020204030204" pitchFamily="34" charset="0"/>
                <a:ea typeface="Calibri" panose="020F0502020204030204" pitchFamily="34" charset="0"/>
              </a:rPr>
              <a:t>Presentation that will focus on:</a:t>
            </a:r>
            <a:endParaRPr lang="en-IE" sz="1800" dirty="0">
              <a:effectLst/>
              <a:latin typeface="Calibri" panose="020F0502020204030204" pitchFamily="34" charset="0"/>
              <a:ea typeface="Calibri" panose="020F0502020204030204" pitchFamily="34" charset="0"/>
            </a:endParaRPr>
          </a:p>
          <a:p>
            <a:pPr marL="800100" lvl="1" indent="-342900">
              <a:buClr>
                <a:srgbClr val="9F0042"/>
              </a:buClr>
              <a:buFont typeface="Symbol" panose="05050102010706020507" pitchFamily="18" charset="2"/>
              <a:buChar char=""/>
            </a:pPr>
            <a:r>
              <a:rPr lang="en-IE" sz="1800" dirty="0">
                <a:effectLst/>
                <a:latin typeface="Calibri" panose="020F0502020204030204" pitchFamily="34" charset="0"/>
                <a:ea typeface="Times New Roman" panose="02020603050405020304" pitchFamily="18" charset="0"/>
              </a:rPr>
              <a:t>The benefits of inclusive community engagement in planning and decision-making processes</a:t>
            </a:r>
          </a:p>
          <a:p>
            <a:pPr marL="800100" lvl="1" indent="-342900">
              <a:buClr>
                <a:srgbClr val="9F0042"/>
              </a:buClr>
              <a:buFont typeface="Symbol" panose="05050102010706020507" pitchFamily="18" charset="2"/>
              <a:buChar char=""/>
            </a:pPr>
            <a:r>
              <a:rPr lang="en-IE" sz="1800" dirty="0">
                <a:effectLst/>
                <a:latin typeface="Calibri" panose="020F0502020204030204" pitchFamily="34" charset="0"/>
                <a:ea typeface="Times New Roman" panose="02020603050405020304" pitchFamily="18" charset="0"/>
              </a:rPr>
              <a:t>The principles</a:t>
            </a:r>
          </a:p>
          <a:p>
            <a:pPr marL="800100" lvl="1" indent="-342900">
              <a:buClr>
                <a:srgbClr val="9F0042"/>
              </a:buClr>
              <a:buFont typeface="Symbol" panose="05050102010706020507" pitchFamily="18" charset="2"/>
              <a:buChar char=""/>
            </a:pPr>
            <a:r>
              <a:rPr lang="en-IE" sz="1800" dirty="0">
                <a:effectLst/>
                <a:latin typeface="Calibri" panose="020F0502020204030204" pitchFamily="34" charset="0"/>
                <a:ea typeface="Times New Roman" panose="02020603050405020304" pitchFamily="18" charset="0"/>
              </a:rPr>
              <a:t>How to put those principles into practice, including</a:t>
            </a:r>
          </a:p>
          <a:p>
            <a:pPr marL="1200150" lvl="2" indent="-285750">
              <a:buClr>
                <a:srgbClr val="9F0042"/>
              </a:buClr>
              <a:buFont typeface="Courier New" panose="02070309020205020404" pitchFamily="49" charset="0"/>
              <a:buChar char="o"/>
            </a:pPr>
            <a:r>
              <a:rPr lang="en-IE" sz="1800" dirty="0">
                <a:effectLst/>
                <a:latin typeface="Calibri" panose="020F0502020204030204" pitchFamily="34" charset="0"/>
                <a:ea typeface="Times New Roman" panose="02020603050405020304" pitchFamily="18" charset="0"/>
              </a:rPr>
              <a:t>stakeholder identification,</a:t>
            </a:r>
          </a:p>
          <a:p>
            <a:pPr marL="1200150" lvl="2" indent="-285750">
              <a:buClr>
                <a:srgbClr val="9F0042"/>
              </a:buClr>
              <a:buFont typeface="Courier New" panose="02070309020205020404" pitchFamily="49" charset="0"/>
              <a:buChar char="o"/>
            </a:pPr>
            <a:r>
              <a:rPr lang="en-IE" sz="1800" dirty="0">
                <a:effectLst/>
                <a:latin typeface="Calibri" panose="020F0502020204030204" pitchFamily="34" charset="0"/>
                <a:ea typeface="Times New Roman" panose="02020603050405020304" pitchFamily="18" charset="0"/>
              </a:rPr>
              <a:t>identification of barriers, </a:t>
            </a:r>
          </a:p>
          <a:p>
            <a:pPr marL="1200150" lvl="2" indent="-285750">
              <a:buClr>
                <a:srgbClr val="9F0042"/>
              </a:buClr>
              <a:buFont typeface="Courier New" panose="02070309020205020404" pitchFamily="49" charset="0"/>
              <a:buChar char="o"/>
            </a:pPr>
            <a:r>
              <a:rPr lang="en-IE" sz="1800" dirty="0">
                <a:effectLst/>
                <a:latin typeface="Calibri" panose="020F0502020204030204" pitchFamily="34" charset="0"/>
                <a:ea typeface="Times New Roman" panose="02020603050405020304" pitchFamily="18" charset="0"/>
              </a:rPr>
              <a:t>supports and outreach, </a:t>
            </a:r>
          </a:p>
          <a:p>
            <a:pPr marL="1200150" lvl="2" indent="-285750">
              <a:buClr>
                <a:srgbClr val="9F0042"/>
              </a:buClr>
              <a:buFont typeface="Courier New" panose="02070309020205020404" pitchFamily="49" charset="0"/>
              <a:buChar char="o"/>
            </a:pPr>
            <a:r>
              <a:rPr lang="en-IE" sz="1800" dirty="0">
                <a:effectLst/>
                <a:latin typeface="Calibri" panose="020F0502020204030204" pitchFamily="34" charset="0"/>
                <a:ea typeface="Times New Roman" panose="02020603050405020304" pitchFamily="18" charset="0"/>
              </a:rPr>
              <a:t>creating an inclusive environment, information, </a:t>
            </a:r>
          </a:p>
          <a:p>
            <a:pPr marL="1200150" lvl="2" indent="-285750">
              <a:buClr>
                <a:srgbClr val="9F0042"/>
              </a:buClr>
              <a:buFont typeface="Courier New" panose="02070309020205020404" pitchFamily="49" charset="0"/>
              <a:buChar char="o"/>
            </a:pPr>
            <a:r>
              <a:rPr lang="en-IE" sz="1800" dirty="0">
                <a:effectLst/>
                <a:latin typeface="Calibri" panose="020F0502020204030204" pitchFamily="34" charset="0"/>
                <a:ea typeface="Times New Roman" panose="02020603050405020304" pitchFamily="18" charset="0"/>
              </a:rPr>
              <a:t>communication and relationship building, </a:t>
            </a:r>
          </a:p>
          <a:p>
            <a:pPr marL="1200150" lvl="2" indent="-285750">
              <a:buClr>
                <a:srgbClr val="9F0042"/>
              </a:buClr>
              <a:buFont typeface="Courier New" panose="02070309020205020404" pitchFamily="49" charset="0"/>
              <a:buChar char="o"/>
            </a:pPr>
            <a:r>
              <a:rPr lang="en-IE" sz="1800" dirty="0">
                <a:effectLst/>
                <a:latin typeface="Calibri" panose="020F0502020204030204" pitchFamily="34" charset="0"/>
                <a:ea typeface="Times New Roman" panose="02020603050405020304" pitchFamily="18" charset="0"/>
              </a:rPr>
              <a:t>feedback and reflection processes.  </a:t>
            </a:r>
            <a:endParaRPr lang="en-IE" sz="1800" dirty="0">
              <a:effectLst/>
              <a:latin typeface="Calibri" panose="020F0502020204030204" pitchFamily="34" charset="0"/>
              <a:ea typeface="Calibri" panose="020F0502020204030204" pitchFamily="34" charset="0"/>
            </a:endParaRPr>
          </a:p>
          <a:p>
            <a:pPr marL="0" indent="0">
              <a:buNone/>
            </a:pPr>
            <a:r>
              <a:rPr lang="en-IE" sz="1800" b="1" dirty="0">
                <a:effectLst/>
                <a:latin typeface="Calibri" panose="020F0502020204030204" pitchFamily="34" charset="0"/>
                <a:ea typeface="Calibri" panose="020F0502020204030204" pitchFamily="34" charset="0"/>
              </a:rPr>
              <a:t>Discussion groups to discuss barriers and opportunities</a:t>
            </a:r>
            <a:endParaRPr lang="en-IE" sz="1800" dirty="0">
              <a:effectLst/>
              <a:latin typeface="Calibri" panose="020F0502020204030204" pitchFamily="34" charset="0"/>
              <a:ea typeface="Calibri" panose="020F0502020204030204" pitchFamily="34" charset="0"/>
            </a:endParaRPr>
          </a:p>
          <a:p>
            <a:pPr marL="0" indent="0">
              <a:buNone/>
            </a:pPr>
            <a:r>
              <a:rPr lang="en-IE" sz="1800" b="1" dirty="0">
                <a:effectLst/>
                <a:latin typeface="Calibri" panose="020F0502020204030204" pitchFamily="34" charset="0"/>
                <a:ea typeface="Calibri" panose="020F0502020204030204" pitchFamily="34" charset="0"/>
              </a:rPr>
              <a:t>Feedback and close</a:t>
            </a:r>
            <a:endParaRPr lang="en-IE" sz="1800" dirty="0">
              <a:effectLst/>
              <a:latin typeface="Calibri" panose="020F0502020204030204" pitchFamily="34" charset="0"/>
              <a:ea typeface="Calibri" panose="020F0502020204030204" pitchFamily="34" charset="0"/>
            </a:endParaRPr>
          </a:p>
          <a:p>
            <a:endParaRPr lang="en-IE" sz="1800" dirty="0"/>
          </a:p>
        </p:txBody>
      </p:sp>
      <p:sp>
        <p:nvSpPr>
          <p:cNvPr id="3" name="Slide Number Placeholder 2">
            <a:extLst>
              <a:ext uri="{FF2B5EF4-FFF2-40B4-BE49-F238E27FC236}">
                <a16:creationId xmlns:a16="http://schemas.microsoft.com/office/drawing/2014/main" id="{D07C548E-E2D7-294B-4F3B-45C8923913E2}"/>
              </a:ext>
            </a:extLst>
          </p:cNvPr>
          <p:cNvSpPr>
            <a:spLocks noGrp="1"/>
          </p:cNvSpPr>
          <p:nvPr>
            <p:ph type="sldNum" sz="quarter" idx="12"/>
          </p:nvPr>
        </p:nvSpPr>
        <p:spPr/>
        <p:txBody>
          <a:bodyPr/>
          <a:lstStyle/>
          <a:p>
            <a:fld id="{AF53C4C3-54B8-402C-80D5-B21CA6525145}" type="slidenum">
              <a:rPr lang="en-IE" smtClean="0"/>
              <a:t>2</a:t>
            </a:fld>
            <a:endParaRPr lang="en-IE"/>
          </a:p>
        </p:txBody>
      </p:sp>
    </p:spTree>
    <p:extLst>
      <p:ext uri="{BB962C8B-B14F-4D97-AF65-F5344CB8AC3E}">
        <p14:creationId xmlns:p14="http://schemas.microsoft.com/office/powerpoint/2010/main" val="3858447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rgbClr val="2B4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572" y="480060"/>
            <a:ext cx="9130855"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Text&#10;&#10;Description automatically generated">
            <a:extLst>
              <a:ext uri="{FF2B5EF4-FFF2-40B4-BE49-F238E27FC236}">
                <a16:creationId xmlns:a16="http://schemas.microsoft.com/office/drawing/2014/main" id="{FA10CDF0-DCC5-15CA-6BBC-FED5A13A2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5294" y="480061"/>
            <a:ext cx="7053133" cy="5897880"/>
          </a:xfrm>
          <a:prstGeom prst="rect">
            <a:avLst/>
          </a:prstGeom>
        </p:spPr>
      </p:pic>
      <p:pic>
        <p:nvPicPr>
          <p:cNvPr id="25" name="Content Placeholder 24" descr="Diagram&#10;&#10;Description automatically generated">
            <a:extLst>
              <a:ext uri="{FF2B5EF4-FFF2-40B4-BE49-F238E27FC236}">
                <a16:creationId xmlns:a16="http://schemas.microsoft.com/office/drawing/2014/main" id="{5CED7E2F-CB31-3D90-3766-BFFAF15B95D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6890" y="2658485"/>
            <a:ext cx="2158404" cy="1928252"/>
          </a:xfrm>
        </p:spPr>
      </p:pic>
      <p:sp>
        <p:nvSpPr>
          <p:cNvPr id="2" name="Slide Number Placeholder 1">
            <a:extLst>
              <a:ext uri="{FF2B5EF4-FFF2-40B4-BE49-F238E27FC236}">
                <a16:creationId xmlns:a16="http://schemas.microsoft.com/office/drawing/2014/main" id="{3B7544D9-A56C-A98E-B19E-40563BD7A748}"/>
              </a:ext>
            </a:extLst>
          </p:cNvPr>
          <p:cNvSpPr>
            <a:spLocks noGrp="1"/>
          </p:cNvSpPr>
          <p:nvPr>
            <p:ph type="sldNum" sz="quarter" idx="12"/>
          </p:nvPr>
        </p:nvSpPr>
        <p:spPr/>
        <p:txBody>
          <a:bodyPr/>
          <a:lstStyle/>
          <a:p>
            <a:fld id="{AF53C4C3-54B8-402C-80D5-B21CA6525145}" type="slidenum">
              <a:rPr lang="en-IE" smtClean="0"/>
              <a:t>20</a:t>
            </a:fld>
            <a:endParaRPr lang="en-IE"/>
          </a:p>
        </p:txBody>
      </p:sp>
    </p:spTree>
    <p:extLst>
      <p:ext uri="{BB962C8B-B14F-4D97-AF65-F5344CB8AC3E}">
        <p14:creationId xmlns:p14="http://schemas.microsoft.com/office/powerpoint/2010/main" val="2814985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rgbClr val="2B4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572" y="480060"/>
            <a:ext cx="9130855"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12" descr="Text&#10;&#10;Description automatically generated">
            <a:extLst>
              <a:ext uri="{FF2B5EF4-FFF2-40B4-BE49-F238E27FC236}">
                <a16:creationId xmlns:a16="http://schemas.microsoft.com/office/drawing/2014/main" id="{B40EE007-AB6D-F83C-4AD7-31A660F7A6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96765" y="531535"/>
            <a:ext cx="3821662" cy="5846405"/>
          </a:xfrm>
        </p:spPr>
      </p:pic>
      <p:sp>
        <p:nvSpPr>
          <p:cNvPr id="15" name="TextBox 14">
            <a:extLst>
              <a:ext uri="{FF2B5EF4-FFF2-40B4-BE49-F238E27FC236}">
                <a16:creationId xmlns:a16="http://schemas.microsoft.com/office/drawing/2014/main" id="{6755F04C-82C8-EAFD-B5E9-4015F135994B}"/>
              </a:ext>
            </a:extLst>
          </p:cNvPr>
          <p:cNvSpPr txBox="1"/>
          <p:nvPr/>
        </p:nvSpPr>
        <p:spPr>
          <a:xfrm>
            <a:off x="434634" y="531535"/>
            <a:ext cx="3868425" cy="1938992"/>
          </a:xfrm>
          <a:prstGeom prst="rect">
            <a:avLst/>
          </a:prstGeom>
          <a:noFill/>
        </p:spPr>
        <p:txBody>
          <a:bodyPr wrap="square">
            <a:spAutoFit/>
          </a:bodyPr>
          <a:lstStyle/>
          <a:p>
            <a:r>
              <a:rPr lang="en-GB" sz="3600" b="1" i="0" u="none" strike="noStrike" baseline="0" dirty="0">
                <a:solidFill>
                  <a:srgbClr val="9F0042"/>
                </a:solidFill>
                <a:latin typeface="Clear Sans"/>
              </a:rPr>
              <a:t>Secure Commitment</a:t>
            </a:r>
          </a:p>
          <a:p>
            <a:r>
              <a:rPr lang="en-GB" sz="1200" b="0" i="0" u="none" strike="noStrike" baseline="0" dirty="0">
                <a:solidFill>
                  <a:srgbClr val="000000"/>
                </a:solidFill>
                <a:latin typeface="Clear Sans"/>
              </a:rPr>
              <a:t>For a successful consultation process that is connected to decision making, leadership and stakeholders must commit to the process and treat it with respect. You should not assume that this is so. </a:t>
            </a:r>
            <a:endParaRPr lang="en-IE" sz="1200" dirty="0"/>
          </a:p>
        </p:txBody>
      </p:sp>
      <p:sp>
        <p:nvSpPr>
          <p:cNvPr id="17" name="TextBox 16">
            <a:extLst>
              <a:ext uri="{FF2B5EF4-FFF2-40B4-BE49-F238E27FC236}">
                <a16:creationId xmlns:a16="http://schemas.microsoft.com/office/drawing/2014/main" id="{5AEEA3C8-5FB4-4384-568E-66BCE130081B}"/>
              </a:ext>
            </a:extLst>
          </p:cNvPr>
          <p:cNvSpPr txBox="1"/>
          <p:nvPr/>
        </p:nvSpPr>
        <p:spPr>
          <a:xfrm>
            <a:off x="434634" y="2522002"/>
            <a:ext cx="5262131" cy="1969770"/>
          </a:xfrm>
          <a:prstGeom prst="rect">
            <a:avLst/>
          </a:prstGeom>
          <a:solidFill>
            <a:srgbClr val="9F0042"/>
          </a:solidFill>
        </p:spPr>
        <p:txBody>
          <a:bodyPr wrap="square">
            <a:spAutoFit/>
          </a:bodyPr>
          <a:lstStyle/>
          <a:p>
            <a:r>
              <a:rPr lang="en-IE" sz="2400" b="1" i="0" u="none" strike="noStrike" baseline="0" dirty="0">
                <a:solidFill>
                  <a:srgbClr val="FFFFFF"/>
                </a:solidFill>
                <a:latin typeface="Clear Sans"/>
              </a:rPr>
              <a:t>A genuine engagement </a:t>
            </a:r>
            <a:endParaRPr lang="en-IE" sz="2400" b="0" i="0" u="none" strike="noStrike" baseline="0" dirty="0">
              <a:solidFill>
                <a:srgbClr val="FFFFFF"/>
              </a:solidFill>
              <a:latin typeface="Clear Sans"/>
            </a:endParaRPr>
          </a:p>
          <a:p>
            <a:r>
              <a:rPr lang="en-GB" sz="1400" b="0" i="0" u="none" strike="noStrike" baseline="0" dirty="0">
                <a:solidFill>
                  <a:srgbClr val="FFFFFF"/>
                </a:solidFill>
                <a:latin typeface="Clear Sans"/>
              </a:rPr>
              <a:t>When local outcomes or services are improved as a result of the engagement process, this enhances faith in the process. However, when consultation exercises are poorly focused, rushed or superficial, they may create mistrust, waste people’s time and money and undermine future attempts at public engagement. </a:t>
            </a:r>
          </a:p>
          <a:p>
            <a:r>
              <a:rPr lang="en-GB" sz="1400" b="0" i="1" u="none" strike="noStrike" baseline="0" dirty="0">
                <a:solidFill>
                  <a:srgbClr val="FFFFFF"/>
                </a:solidFill>
                <a:latin typeface="Clear Sans"/>
              </a:rPr>
              <a:t>Involve: People and Participation, How to Put Citizens at the Heart of Decision Making</a:t>
            </a:r>
            <a:r>
              <a:rPr lang="en-GB" sz="1400" b="0" i="0" u="none" strike="noStrike" baseline="0" dirty="0">
                <a:solidFill>
                  <a:srgbClr val="FFFFFF"/>
                </a:solidFill>
                <a:latin typeface="Clear Sans"/>
              </a:rPr>
              <a:t>. (</a:t>
            </a:r>
            <a:r>
              <a:rPr lang="en-GB" sz="1400" b="1" i="0" u="none" strike="noStrike" baseline="0" dirty="0">
                <a:solidFill>
                  <a:srgbClr val="FFFFFF"/>
                </a:solidFill>
                <a:latin typeface="Clear Sans"/>
              </a:rPr>
              <a:t>www.involve.org.uk</a:t>
            </a:r>
            <a:r>
              <a:rPr lang="en-GB" sz="1400" b="0" i="0" u="none" strike="noStrike" baseline="0" dirty="0">
                <a:solidFill>
                  <a:srgbClr val="FFFFFF"/>
                </a:solidFill>
                <a:latin typeface="Clear Sans"/>
              </a:rPr>
              <a:t>) </a:t>
            </a:r>
            <a:endParaRPr lang="en-IE" sz="1400" dirty="0"/>
          </a:p>
        </p:txBody>
      </p:sp>
      <p:sp>
        <p:nvSpPr>
          <p:cNvPr id="2" name="Slide Number Placeholder 1">
            <a:extLst>
              <a:ext uri="{FF2B5EF4-FFF2-40B4-BE49-F238E27FC236}">
                <a16:creationId xmlns:a16="http://schemas.microsoft.com/office/drawing/2014/main" id="{1A53AD69-9950-AC4A-0968-62ECBCB91F5E}"/>
              </a:ext>
            </a:extLst>
          </p:cNvPr>
          <p:cNvSpPr>
            <a:spLocks noGrp="1"/>
          </p:cNvSpPr>
          <p:nvPr>
            <p:ph type="sldNum" sz="quarter" idx="12"/>
          </p:nvPr>
        </p:nvSpPr>
        <p:spPr/>
        <p:txBody>
          <a:bodyPr/>
          <a:lstStyle/>
          <a:p>
            <a:fld id="{AF53C4C3-54B8-402C-80D5-B21CA6525145}" type="slidenum">
              <a:rPr lang="en-IE" smtClean="0"/>
              <a:t>21</a:t>
            </a:fld>
            <a:endParaRPr lang="en-IE"/>
          </a:p>
        </p:txBody>
      </p:sp>
    </p:spTree>
    <p:extLst>
      <p:ext uri="{BB962C8B-B14F-4D97-AF65-F5344CB8AC3E}">
        <p14:creationId xmlns:p14="http://schemas.microsoft.com/office/powerpoint/2010/main" val="3148505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rgbClr val="2B4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572" y="480060"/>
            <a:ext cx="9130855"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755F04C-82C8-EAFD-B5E9-4015F135994B}"/>
              </a:ext>
            </a:extLst>
          </p:cNvPr>
          <p:cNvSpPr txBox="1"/>
          <p:nvPr/>
        </p:nvSpPr>
        <p:spPr>
          <a:xfrm>
            <a:off x="387572" y="715128"/>
            <a:ext cx="7124852" cy="769441"/>
          </a:xfrm>
          <a:prstGeom prst="rect">
            <a:avLst/>
          </a:prstGeom>
          <a:noFill/>
        </p:spPr>
        <p:txBody>
          <a:bodyPr wrap="square">
            <a:spAutoFit/>
          </a:bodyPr>
          <a:lstStyle/>
          <a:p>
            <a:r>
              <a:rPr lang="en-GB" sz="4400" b="1" i="0" u="none" strike="noStrike" baseline="0" dirty="0">
                <a:solidFill>
                  <a:srgbClr val="9F0042"/>
                </a:solidFill>
                <a:latin typeface="Clear Sans"/>
              </a:rPr>
              <a:t>Building Relationships </a:t>
            </a:r>
            <a:endParaRPr lang="en-IE" sz="4400" b="1" dirty="0">
              <a:solidFill>
                <a:srgbClr val="9F0042"/>
              </a:solidFill>
            </a:endParaRPr>
          </a:p>
        </p:txBody>
      </p:sp>
      <p:pic>
        <p:nvPicPr>
          <p:cNvPr id="5" name="Content Placeholder 4" descr="Diagram&#10;&#10;Description automatically generated">
            <a:extLst>
              <a:ext uri="{FF2B5EF4-FFF2-40B4-BE49-F238E27FC236}">
                <a16:creationId xmlns:a16="http://schemas.microsoft.com/office/drawing/2014/main" id="{13FB7253-400B-3311-7282-687EBD8C18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7572" y="1368001"/>
            <a:ext cx="6437376" cy="4334256"/>
          </a:xfrm>
        </p:spPr>
      </p:pic>
      <p:sp>
        <p:nvSpPr>
          <p:cNvPr id="6" name="TextBox 5">
            <a:extLst>
              <a:ext uri="{FF2B5EF4-FFF2-40B4-BE49-F238E27FC236}">
                <a16:creationId xmlns:a16="http://schemas.microsoft.com/office/drawing/2014/main" id="{3B028C5A-2FE2-702F-2B1F-7CEF6188F7A2}"/>
              </a:ext>
            </a:extLst>
          </p:cNvPr>
          <p:cNvSpPr txBox="1"/>
          <p:nvPr/>
        </p:nvSpPr>
        <p:spPr>
          <a:xfrm>
            <a:off x="4643719" y="3173506"/>
            <a:ext cx="4854386" cy="2800767"/>
          </a:xfrm>
          <a:prstGeom prst="rect">
            <a:avLst/>
          </a:prstGeom>
          <a:solidFill>
            <a:srgbClr val="9F0042"/>
          </a:solidFill>
        </p:spPr>
        <p:txBody>
          <a:bodyPr wrap="square">
            <a:spAutoFit/>
          </a:bodyPr>
          <a:lstStyle/>
          <a:p>
            <a:pPr marL="285750" indent="-285750">
              <a:buFont typeface="Arial" panose="020B0604020202020204" pitchFamily="34" charset="0"/>
              <a:buChar char="•"/>
            </a:pPr>
            <a:r>
              <a:rPr lang="en-IE" sz="2800" dirty="0">
                <a:solidFill>
                  <a:schemeClr val="bg1"/>
                </a:solidFill>
              </a:rPr>
              <a:t>Invest in relationships with community and representative organisations</a:t>
            </a:r>
          </a:p>
          <a:p>
            <a:pPr marL="285750" indent="-285750">
              <a:buFont typeface="Arial" panose="020B0604020202020204" pitchFamily="34" charset="0"/>
              <a:buChar char="•"/>
            </a:pPr>
            <a:r>
              <a:rPr lang="en-IE" sz="2800" dirty="0">
                <a:solidFill>
                  <a:schemeClr val="bg1"/>
                </a:solidFill>
              </a:rPr>
              <a:t>Get their advice on how and who to consult with</a:t>
            </a:r>
          </a:p>
          <a:p>
            <a:pPr marL="285750" indent="-285750">
              <a:buFont typeface="Arial" panose="020B0604020202020204" pitchFamily="34" charset="0"/>
              <a:buChar char="•"/>
            </a:pPr>
            <a:r>
              <a:rPr lang="en-IE" sz="3600" b="1" dirty="0">
                <a:solidFill>
                  <a:schemeClr val="bg1"/>
                </a:solidFill>
              </a:rPr>
              <a:t>Process – not an event</a:t>
            </a:r>
          </a:p>
        </p:txBody>
      </p:sp>
      <p:sp>
        <p:nvSpPr>
          <p:cNvPr id="2" name="Slide Number Placeholder 1">
            <a:extLst>
              <a:ext uri="{FF2B5EF4-FFF2-40B4-BE49-F238E27FC236}">
                <a16:creationId xmlns:a16="http://schemas.microsoft.com/office/drawing/2014/main" id="{1F13BCD6-9DB7-5125-662B-E2C1EC48A16C}"/>
              </a:ext>
            </a:extLst>
          </p:cNvPr>
          <p:cNvSpPr>
            <a:spLocks noGrp="1"/>
          </p:cNvSpPr>
          <p:nvPr>
            <p:ph type="sldNum" sz="quarter" idx="12"/>
          </p:nvPr>
        </p:nvSpPr>
        <p:spPr/>
        <p:txBody>
          <a:bodyPr/>
          <a:lstStyle/>
          <a:p>
            <a:fld id="{AF53C4C3-54B8-402C-80D5-B21CA6525145}" type="slidenum">
              <a:rPr lang="en-IE" smtClean="0"/>
              <a:t>22</a:t>
            </a:fld>
            <a:endParaRPr lang="en-IE"/>
          </a:p>
        </p:txBody>
      </p:sp>
    </p:spTree>
    <p:extLst>
      <p:ext uri="{BB962C8B-B14F-4D97-AF65-F5344CB8AC3E}">
        <p14:creationId xmlns:p14="http://schemas.microsoft.com/office/powerpoint/2010/main" val="1688161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E11D3-777E-411A-F2A6-1F2B5D675B4B}"/>
              </a:ext>
            </a:extLst>
          </p:cNvPr>
          <p:cNvSpPr>
            <a:spLocks noGrp="1"/>
          </p:cNvSpPr>
          <p:nvPr>
            <p:ph type="title"/>
          </p:nvPr>
        </p:nvSpPr>
        <p:spPr>
          <a:xfrm>
            <a:off x="7438545" y="929903"/>
            <a:ext cx="2297125" cy="3920003"/>
          </a:xfrm>
        </p:spPr>
        <p:txBody>
          <a:bodyPr>
            <a:normAutofit/>
          </a:bodyPr>
          <a:lstStyle/>
          <a:p>
            <a:r>
              <a:rPr lang="en-IE" sz="4800" dirty="0"/>
              <a:t>Identify</a:t>
            </a:r>
            <a:r>
              <a:rPr lang="en-IE" sz="3200" dirty="0"/>
              <a:t> stakeholders and reach out</a:t>
            </a:r>
          </a:p>
        </p:txBody>
      </p:sp>
      <p:sp>
        <p:nvSpPr>
          <p:cNvPr id="3" name="Content Placeholder 2">
            <a:extLst>
              <a:ext uri="{FF2B5EF4-FFF2-40B4-BE49-F238E27FC236}">
                <a16:creationId xmlns:a16="http://schemas.microsoft.com/office/drawing/2014/main" id="{3C3A6257-FD2F-AF94-516B-99981BEB2F21}"/>
              </a:ext>
            </a:extLst>
          </p:cNvPr>
          <p:cNvSpPr>
            <a:spLocks noGrp="1"/>
          </p:cNvSpPr>
          <p:nvPr>
            <p:ph idx="1"/>
          </p:nvPr>
        </p:nvSpPr>
        <p:spPr>
          <a:xfrm>
            <a:off x="923085" y="4682330"/>
            <a:ext cx="8543925" cy="4351338"/>
          </a:xfrm>
        </p:spPr>
        <p:txBody>
          <a:bodyPr/>
          <a:lstStyle/>
          <a:p>
            <a:endParaRPr lang="en-IE" dirty="0"/>
          </a:p>
        </p:txBody>
      </p:sp>
      <p:pic>
        <p:nvPicPr>
          <p:cNvPr id="4" name="Picture 3" descr="Text&#10;&#10;Description automatically generated">
            <a:extLst>
              <a:ext uri="{FF2B5EF4-FFF2-40B4-BE49-F238E27FC236}">
                <a16:creationId xmlns:a16="http://schemas.microsoft.com/office/drawing/2014/main" id="{DB28C93B-B46F-1865-4C69-C4F2875E7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85" y="0"/>
            <a:ext cx="7490731" cy="6857999"/>
          </a:xfrm>
          <a:prstGeom prst="rect">
            <a:avLst/>
          </a:prstGeom>
        </p:spPr>
      </p:pic>
      <p:sp>
        <p:nvSpPr>
          <p:cNvPr id="5" name="Slide Number Placeholder 4">
            <a:extLst>
              <a:ext uri="{FF2B5EF4-FFF2-40B4-BE49-F238E27FC236}">
                <a16:creationId xmlns:a16="http://schemas.microsoft.com/office/drawing/2014/main" id="{A5CAFAE3-11A7-E93C-6E9A-5E94EEEB3FD0}"/>
              </a:ext>
            </a:extLst>
          </p:cNvPr>
          <p:cNvSpPr>
            <a:spLocks noGrp="1"/>
          </p:cNvSpPr>
          <p:nvPr>
            <p:ph type="sldNum" sz="quarter" idx="12"/>
          </p:nvPr>
        </p:nvSpPr>
        <p:spPr/>
        <p:txBody>
          <a:bodyPr/>
          <a:lstStyle/>
          <a:p>
            <a:fld id="{AF53C4C3-54B8-402C-80D5-B21CA6525145}" type="slidenum">
              <a:rPr lang="en-IE" smtClean="0"/>
              <a:t>23</a:t>
            </a:fld>
            <a:endParaRPr lang="en-IE"/>
          </a:p>
        </p:txBody>
      </p:sp>
    </p:spTree>
    <p:extLst>
      <p:ext uri="{BB962C8B-B14F-4D97-AF65-F5344CB8AC3E}">
        <p14:creationId xmlns:p14="http://schemas.microsoft.com/office/powerpoint/2010/main" val="3958233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rgbClr val="2B4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572" y="480060"/>
            <a:ext cx="9130855"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Text&#10;&#10;Description automatically generated with medium confidence">
            <a:extLst>
              <a:ext uri="{FF2B5EF4-FFF2-40B4-BE49-F238E27FC236}">
                <a16:creationId xmlns:a16="http://schemas.microsoft.com/office/drawing/2014/main" id="{4B2D6959-EFF3-65E1-C679-A50A377D35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4965" y="336343"/>
            <a:ext cx="3109139" cy="6093413"/>
          </a:xfrm>
          <a:prstGeom prst="rect">
            <a:avLst/>
          </a:prstGeom>
        </p:spPr>
      </p:pic>
      <p:sp>
        <p:nvSpPr>
          <p:cNvPr id="18" name="Title 1">
            <a:extLst>
              <a:ext uri="{FF2B5EF4-FFF2-40B4-BE49-F238E27FC236}">
                <a16:creationId xmlns:a16="http://schemas.microsoft.com/office/drawing/2014/main" id="{B51F5053-A144-BB9C-F16A-500917155910}"/>
              </a:ext>
            </a:extLst>
          </p:cNvPr>
          <p:cNvSpPr>
            <a:spLocks noGrp="1"/>
          </p:cNvSpPr>
          <p:nvPr>
            <p:ph type="title"/>
          </p:nvPr>
        </p:nvSpPr>
        <p:spPr>
          <a:xfrm>
            <a:off x="592477" y="1218026"/>
            <a:ext cx="3477499" cy="3920003"/>
          </a:xfrm>
        </p:spPr>
        <p:txBody>
          <a:bodyPr>
            <a:normAutofit fontScale="90000"/>
          </a:bodyPr>
          <a:lstStyle/>
          <a:p>
            <a:r>
              <a:rPr lang="en-IE" sz="6600" dirty="0"/>
              <a:t>Clarify</a:t>
            </a:r>
            <a:br>
              <a:rPr lang="en-IE" sz="3200" dirty="0"/>
            </a:br>
            <a:br>
              <a:rPr lang="en-IE" sz="3200" dirty="0"/>
            </a:br>
            <a:r>
              <a:rPr lang="en-IE" sz="3200" dirty="0" err="1"/>
              <a:t>Clarify</a:t>
            </a:r>
            <a:r>
              <a:rPr lang="en-IE" sz="3200" dirty="0"/>
              <a:t> the purpose, scope and framework of the process</a:t>
            </a:r>
            <a:br>
              <a:rPr lang="en-IE" sz="3200" dirty="0"/>
            </a:br>
            <a:br>
              <a:rPr lang="en-IE" sz="3200" dirty="0"/>
            </a:br>
            <a:r>
              <a:rPr lang="en-IE" sz="3200" dirty="0"/>
              <a:t>Communicate it clearly</a:t>
            </a:r>
          </a:p>
        </p:txBody>
      </p:sp>
      <p:sp>
        <p:nvSpPr>
          <p:cNvPr id="2" name="Slide Number Placeholder 1">
            <a:extLst>
              <a:ext uri="{FF2B5EF4-FFF2-40B4-BE49-F238E27FC236}">
                <a16:creationId xmlns:a16="http://schemas.microsoft.com/office/drawing/2014/main" id="{958C8BD7-54F0-1037-E640-F084F874D811}"/>
              </a:ext>
            </a:extLst>
          </p:cNvPr>
          <p:cNvSpPr>
            <a:spLocks noGrp="1"/>
          </p:cNvSpPr>
          <p:nvPr>
            <p:ph type="sldNum" sz="quarter" idx="12"/>
          </p:nvPr>
        </p:nvSpPr>
        <p:spPr/>
        <p:txBody>
          <a:bodyPr/>
          <a:lstStyle/>
          <a:p>
            <a:fld id="{AF53C4C3-54B8-402C-80D5-B21CA6525145}" type="slidenum">
              <a:rPr lang="en-IE" smtClean="0"/>
              <a:t>24</a:t>
            </a:fld>
            <a:endParaRPr lang="en-IE"/>
          </a:p>
        </p:txBody>
      </p:sp>
    </p:spTree>
    <p:extLst>
      <p:ext uri="{BB962C8B-B14F-4D97-AF65-F5344CB8AC3E}">
        <p14:creationId xmlns:p14="http://schemas.microsoft.com/office/powerpoint/2010/main" val="4281405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rgbClr val="2B4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572" y="480060"/>
            <a:ext cx="9130855"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B51F5053-A144-BB9C-F16A-500917155910}"/>
              </a:ext>
            </a:extLst>
          </p:cNvPr>
          <p:cNvSpPr>
            <a:spLocks noGrp="1"/>
          </p:cNvSpPr>
          <p:nvPr>
            <p:ph type="title"/>
          </p:nvPr>
        </p:nvSpPr>
        <p:spPr>
          <a:xfrm>
            <a:off x="592477" y="1218026"/>
            <a:ext cx="3477499" cy="3920003"/>
          </a:xfrm>
        </p:spPr>
        <p:txBody>
          <a:bodyPr>
            <a:normAutofit fontScale="90000"/>
          </a:bodyPr>
          <a:lstStyle/>
          <a:p>
            <a:r>
              <a:rPr lang="en-IE" sz="6600" b="0" dirty="0"/>
              <a:t>Find out…</a:t>
            </a:r>
            <a:br>
              <a:rPr lang="en-IE" sz="3200" dirty="0"/>
            </a:br>
            <a:br>
              <a:rPr lang="en-IE" sz="3200" dirty="0"/>
            </a:br>
            <a:r>
              <a:rPr lang="en-IE" sz="3200" dirty="0"/>
              <a:t>what has been asked before</a:t>
            </a:r>
            <a:br>
              <a:rPr lang="en-IE" sz="3200" dirty="0"/>
            </a:br>
            <a:br>
              <a:rPr lang="en-IE" sz="3200" dirty="0"/>
            </a:br>
            <a:endParaRPr lang="en-IE" sz="3200" dirty="0"/>
          </a:p>
        </p:txBody>
      </p:sp>
      <p:pic>
        <p:nvPicPr>
          <p:cNvPr id="5" name="Picture 4" descr="Graphical user interface, text, application&#10;&#10;Description automatically generated">
            <a:extLst>
              <a:ext uri="{FF2B5EF4-FFF2-40B4-BE49-F238E27FC236}">
                <a16:creationId xmlns:a16="http://schemas.microsoft.com/office/drawing/2014/main" id="{787AD713-838A-1C38-2637-6DA65A0AD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4338" y="480059"/>
            <a:ext cx="5144090" cy="4773259"/>
          </a:xfrm>
          <a:prstGeom prst="rect">
            <a:avLst/>
          </a:prstGeom>
        </p:spPr>
      </p:pic>
      <p:sp>
        <p:nvSpPr>
          <p:cNvPr id="2" name="Slide Number Placeholder 1">
            <a:extLst>
              <a:ext uri="{FF2B5EF4-FFF2-40B4-BE49-F238E27FC236}">
                <a16:creationId xmlns:a16="http://schemas.microsoft.com/office/drawing/2014/main" id="{E56E0226-7A21-C570-DCE8-E1E71A4399A3}"/>
              </a:ext>
            </a:extLst>
          </p:cNvPr>
          <p:cNvSpPr>
            <a:spLocks noGrp="1"/>
          </p:cNvSpPr>
          <p:nvPr>
            <p:ph type="sldNum" sz="quarter" idx="12"/>
          </p:nvPr>
        </p:nvSpPr>
        <p:spPr/>
        <p:txBody>
          <a:bodyPr/>
          <a:lstStyle/>
          <a:p>
            <a:fld id="{AF53C4C3-54B8-402C-80D5-B21CA6525145}" type="slidenum">
              <a:rPr lang="en-IE" smtClean="0"/>
              <a:t>25</a:t>
            </a:fld>
            <a:endParaRPr lang="en-IE"/>
          </a:p>
        </p:txBody>
      </p:sp>
    </p:spTree>
    <p:extLst>
      <p:ext uri="{BB962C8B-B14F-4D97-AF65-F5344CB8AC3E}">
        <p14:creationId xmlns:p14="http://schemas.microsoft.com/office/powerpoint/2010/main" val="31462133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rgbClr val="2B4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572" y="480060"/>
            <a:ext cx="9130855"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D016480-F436-85F9-520F-EE635546BCD2}"/>
              </a:ext>
            </a:extLst>
          </p:cNvPr>
          <p:cNvSpPr>
            <a:spLocks noGrp="1"/>
          </p:cNvSpPr>
          <p:nvPr>
            <p:ph type="title"/>
          </p:nvPr>
        </p:nvSpPr>
        <p:spPr/>
        <p:txBody>
          <a:bodyPr/>
          <a:lstStyle/>
          <a:p>
            <a:endParaRPr lang="en-IE" dirty="0"/>
          </a:p>
        </p:txBody>
      </p:sp>
      <p:sp>
        <p:nvSpPr>
          <p:cNvPr id="4" name="Title 1">
            <a:extLst>
              <a:ext uri="{FF2B5EF4-FFF2-40B4-BE49-F238E27FC236}">
                <a16:creationId xmlns:a16="http://schemas.microsoft.com/office/drawing/2014/main" id="{41CA9B49-2EC0-431E-FE1A-9DA9BC32852F}"/>
              </a:ext>
            </a:extLst>
          </p:cNvPr>
          <p:cNvSpPr txBox="1">
            <a:spLocks/>
          </p:cNvSpPr>
          <p:nvPr/>
        </p:nvSpPr>
        <p:spPr>
          <a:xfrm>
            <a:off x="642981" y="365127"/>
            <a:ext cx="4051242" cy="392000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b="1" kern="1200">
                <a:solidFill>
                  <a:srgbClr val="9F0042"/>
                </a:solidFill>
                <a:latin typeface="+mj-lt"/>
                <a:ea typeface="+mj-ea"/>
                <a:cs typeface="+mj-cs"/>
              </a:defRPr>
            </a:lvl1pPr>
          </a:lstStyle>
          <a:p>
            <a:r>
              <a:rPr lang="en-IE" sz="6600" b="0" dirty="0"/>
              <a:t>Co-design...</a:t>
            </a:r>
          </a:p>
          <a:p>
            <a:r>
              <a:rPr lang="en-IE" sz="3200" dirty="0"/>
              <a:t>an engagement plan</a:t>
            </a:r>
          </a:p>
          <a:p>
            <a:endParaRPr lang="en-IE" sz="3200" dirty="0"/>
          </a:p>
          <a:p>
            <a:r>
              <a:rPr lang="en-IE" sz="3200" dirty="0"/>
              <a:t>Collaboratively – taking account of time, skills and other resources</a:t>
            </a:r>
            <a:br>
              <a:rPr lang="en-IE" sz="3200" dirty="0"/>
            </a:br>
            <a:r>
              <a:rPr lang="en-GB" sz="1800" b="0" i="0" u="none" strike="noStrike" baseline="0" dirty="0">
                <a:solidFill>
                  <a:srgbClr val="FFFFFF"/>
                </a:solidFill>
                <a:latin typeface="Clear Sans"/>
              </a:rPr>
              <a:t>An engagement plan should be a living document with built-in flexibility for unforeseen circumstances, for example, adapting engagement to a virtual format during the COVID-19 pandemic. </a:t>
            </a:r>
            <a:endParaRPr lang="en-IE" sz="3200" dirty="0"/>
          </a:p>
        </p:txBody>
      </p:sp>
      <p:pic>
        <p:nvPicPr>
          <p:cNvPr id="6" name="Picture 5" descr="Table&#10;&#10;Description automatically generated">
            <a:extLst>
              <a:ext uri="{FF2B5EF4-FFF2-40B4-BE49-F238E27FC236}">
                <a16:creationId xmlns:a16="http://schemas.microsoft.com/office/drawing/2014/main" id="{3D2C227E-A86A-B862-EE29-739B48A038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1796" y="793061"/>
            <a:ext cx="4436631" cy="4488827"/>
          </a:xfrm>
          <a:prstGeom prst="rect">
            <a:avLst/>
          </a:prstGeom>
        </p:spPr>
      </p:pic>
      <p:sp>
        <p:nvSpPr>
          <p:cNvPr id="7" name="Title 1">
            <a:extLst>
              <a:ext uri="{FF2B5EF4-FFF2-40B4-BE49-F238E27FC236}">
                <a16:creationId xmlns:a16="http://schemas.microsoft.com/office/drawing/2014/main" id="{4740DF35-5437-581C-8102-CB2044B20287}"/>
              </a:ext>
            </a:extLst>
          </p:cNvPr>
          <p:cNvSpPr txBox="1">
            <a:spLocks/>
          </p:cNvSpPr>
          <p:nvPr/>
        </p:nvSpPr>
        <p:spPr>
          <a:xfrm>
            <a:off x="610793" y="3867854"/>
            <a:ext cx="4213412" cy="1564806"/>
          </a:xfrm>
          <a:prstGeom prst="rect">
            <a:avLst/>
          </a:prstGeom>
          <a:solidFill>
            <a:srgbClr val="9F004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rgbClr val="9F0042"/>
                </a:solidFill>
                <a:latin typeface="+mj-lt"/>
                <a:ea typeface="+mj-ea"/>
                <a:cs typeface="+mj-cs"/>
              </a:defRPr>
            </a:lvl1pPr>
          </a:lstStyle>
          <a:p>
            <a:r>
              <a:rPr lang="en-GB" sz="1800" b="0" i="0" u="none" strike="noStrike" baseline="0" dirty="0">
                <a:solidFill>
                  <a:srgbClr val="FFFFFF"/>
                </a:solidFill>
                <a:latin typeface="Clear Sans"/>
              </a:rPr>
              <a:t>An engagement plan should be a living document with built-in flexibility for unforeseen circumstances</a:t>
            </a:r>
            <a:endParaRPr lang="en-IE" sz="3200" dirty="0"/>
          </a:p>
        </p:txBody>
      </p:sp>
      <p:sp>
        <p:nvSpPr>
          <p:cNvPr id="2" name="Slide Number Placeholder 1">
            <a:extLst>
              <a:ext uri="{FF2B5EF4-FFF2-40B4-BE49-F238E27FC236}">
                <a16:creationId xmlns:a16="http://schemas.microsoft.com/office/drawing/2014/main" id="{7207B687-3C2D-75ED-A288-04BE90181C0B}"/>
              </a:ext>
            </a:extLst>
          </p:cNvPr>
          <p:cNvSpPr>
            <a:spLocks noGrp="1"/>
          </p:cNvSpPr>
          <p:nvPr>
            <p:ph type="sldNum" sz="quarter" idx="12"/>
          </p:nvPr>
        </p:nvSpPr>
        <p:spPr/>
        <p:txBody>
          <a:bodyPr/>
          <a:lstStyle/>
          <a:p>
            <a:fld id="{AF53C4C3-54B8-402C-80D5-B21CA6525145}" type="slidenum">
              <a:rPr lang="en-IE" smtClean="0"/>
              <a:t>26</a:t>
            </a:fld>
            <a:endParaRPr lang="en-IE"/>
          </a:p>
        </p:txBody>
      </p:sp>
    </p:spTree>
    <p:extLst>
      <p:ext uri="{BB962C8B-B14F-4D97-AF65-F5344CB8AC3E}">
        <p14:creationId xmlns:p14="http://schemas.microsoft.com/office/powerpoint/2010/main" val="3721249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0571EB3-F55C-E805-164F-99E1C77039A7}"/>
              </a:ext>
            </a:extLst>
          </p:cNvPr>
          <p:cNvSpPr>
            <a:spLocks noGrp="1"/>
          </p:cNvSpPr>
          <p:nvPr>
            <p:ph type="body" idx="1"/>
          </p:nvPr>
        </p:nvSpPr>
        <p:spPr>
          <a:xfrm>
            <a:off x="679747" y="365127"/>
            <a:ext cx="4190702" cy="823912"/>
          </a:xfrm>
          <a:solidFill>
            <a:srgbClr val="9F0042"/>
          </a:solidFill>
        </p:spPr>
        <p:txBody>
          <a:bodyPr/>
          <a:lstStyle/>
          <a:p>
            <a:pPr algn="ctr"/>
            <a:r>
              <a:rPr lang="en-IE" sz="2400" dirty="0">
                <a:solidFill>
                  <a:schemeClr val="bg1"/>
                </a:solidFill>
              </a:rPr>
              <a:t>Barriers to Participation</a:t>
            </a:r>
            <a:endParaRPr lang="en-IE" dirty="0">
              <a:solidFill>
                <a:schemeClr val="bg1"/>
              </a:solidFill>
            </a:endParaRPr>
          </a:p>
        </p:txBody>
      </p:sp>
      <p:sp>
        <p:nvSpPr>
          <p:cNvPr id="5" name="Content Placeholder 4">
            <a:extLst>
              <a:ext uri="{FF2B5EF4-FFF2-40B4-BE49-F238E27FC236}">
                <a16:creationId xmlns:a16="http://schemas.microsoft.com/office/drawing/2014/main" id="{65627587-73F7-622C-0AD8-53DCD7527925}"/>
              </a:ext>
            </a:extLst>
          </p:cNvPr>
          <p:cNvSpPr>
            <a:spLocks noGrp="1"/>
          </p:cNvSpPr>
          <p:nvPr>
            <p:ph sz="half" idx="2"/>
          </p:nvPr>
        </p:nvSpPr>
        <p:spPr>
          <a:xfrm>
            <a:off x="679747" y="1694611"/>
            <a:ext cx="4190702" cy="5073741"/>
          </a:xfrm>
        </p:spPr>
        <p:txBody>
          <a:bodyPr>
            <a:normAutofit fontScale="77500" lnSpcReduction="20000"/>
          </a:bodyPr>
          <a:lstStyle/>
          <a:p>
            <a:r>
              <a:rPr lang="en-GB" dirty="0">
                <a:solidFill>
                  <a:srgbClr val="7196DC"/>
                </a:solidFill>
              </a:rPr>
              <a:t>Inconvenient meeting times for your target audience</a:t>
            </a:r>
          </a:p>
          <a:p>
            <a:r>
              <a:rPr lang="en-GB" dirty="0"/>
              <a:t>Inaccessible locations</a:t>
            </a:r>
          </a:p>
          <a:p>
            <a:r>
              <a:rPr lang="en-GB" dirty="0">
                <a:solidFill>
                  <a:srgbClr val="7196DC"/>
                </a:solidFill>
              </a:rPr>
              <a:t>Communication</a:t>
            </a:r>
          </a:p>
          <a:p>
            <a:r>
              <a:rPr lang="en-GB" dirty="0"/>
              <a:t>Care Responsibilities</a:t>
            </a:r>
          </a:p>
          <a:p>
            <a:r>
              <a:rPr lang="en-GB" dirty="0">
                <a:solidFill>
                  <a:srgbClr val="7196DC"/>
                </a:solidFill>
              </a:rPr>
              <a:t>Transportation</a:t>
            </a:r>
          </a:p>
          <a:p>
            <a:r>
              <a:rPr lang="en-GB" dirty="0"/>
              <a:t>Inadequate notice</a:t>
            </a:r>
          </a:p>
          <a:p>
            <a:r>
              <a:rPr lang="en-GB" dirty="0">
                <a:solidFill>
                  <a:srgbClr val="7196DC"/>
                </a:solidFill>
              </a:rPr>
              <a:t>Costs</a:t>
            </a:r>
          </a:p>
          <a:p>
            <a:r>
              <a:rPr lang="en-GB" dirty="0"/>
              <a:t>Lack of confidence or capacity</a:t>
            </a:r>
          </a:p>
          <a:p>
            <a:r>
              <a:rPr lang="en-GB" dirty="0">
                <a:solidFill>
                  <a:srgbClr val="7196DC"/>
                </a:solidFill>
              </a:rPr>
              <a:t>Cultural or social norms</a:t>
            </a:r>
          </a:p>
          <a:p>
            <a:r>
              <a:rPr lang="en-GB" dirty="0"/>
              <a:t>Technology skills</a:t>
            </a:r>
          </a:p>
          <a:p>
            <a:r>
              <a:rPr lang="en-GB" dirty="0">
                <a:solidFill>
                  <a:srgbClr val="7196DC"/>
                </a:solidFill>
              </a:rPr>
              <a:t>Social Isolation</a:t>
            </a:r>
          </a:p>
          <a:p>
            <a:r>
              <a:rPr lang="en-GB" dirty="0"/>
              <a:t>Past disappointment</a:t>
            </a:r>
          </a:p>
          <a:p>
            <a:r>
              <a:rPr lang="en-GB" dirty="0">
                <a:solidFill>
                  <a:srgbClr val="7196DC"/>
                </a:solidFill>
              </a:rPr>
              <a:t>Relationship history</a:t>
            </a:r>
            <a:endParaRPr lang="en-IE" dirty="0">
              <a:solidFill>
                <a:srgbClr val="7196DC"/>
              </a:solidFill>
            </a:endParaRPr>
          </a:p>
        </p:txBody>
      </p:sp>
      <p:sp>
        <p:nvSpPr>
          <p:cNvPr id="10" name="Text Placeholder 9">
            <a:extLst>
              <a:ext uri="{FF2B5EF4-FFF2-40B4-BE49-F238E27FC236}">
                <a16:creationId xmlns:a16="http://schemas.microsoft.com/office/drawing/2014/main" id="{556938DE-C45B-5EFB-74F2-2D54C1446001}"/>
              </a:ext>
            </a:extLst>
          </p:cNvPr>
          <p:cNvSpPr>
            <a:spLocks noGrp="1"/>
          </p:cNvSpPr>
          <p:nvPr>
            <p:ph type="body" sz="quarter" idx="3"/>
          </p:nvPr>
        </p:nvSpPr>
        <p:spPr>
          <a:xfrm>
            <a:off x="4949808" y="365127"/>
            <a:ext cx="4211340" cy="823912"/>
          </a:xfrm>
          <a:solidFill>
            <a:srgbClr val="7196DC"/>
          </a:solidFill>
        </p:spPr>
        <p:txBody>
          <a:bodyPr/>
          <a:lstStyle/>
          <a:p>
            <a:pPr algn="ctr"/>
            <a:r>
              <a:rPr lang="en-IE" dirty="0">
                <a:solidFill>
                  <a:schemeClr val="bg1"/>
                </a:solidFill>
              </a:rPr>
              <a:t>Mitigation</a:t>
            </a:r>
          </a:p>
        </p:txBody>
      </p:sp>
      <p:sp>
        <p:nvSpPr>
          <p:cNvPr id="11" name="Content Placeholder 10">
            <a:extLst>
              <a:ext uri="{FF2B5EF4-FFF2-40B4-BE49-F238E27FC236}">
                <a16:creationId xmlns:a16="http://schemas.microsoft.com/office/drawing/2014/main" id="{C160B753-BB0D-2178-1804-4FD2DAF00383}"/>
              </a:ext>
            </a:extLst>
          </p:cNvPr>
          <p:cNvSpPr>
            <a:spLocks noGrp="1"/>
          </p:cNvSpPr>
          <p:nvPr>
            <p:ph sz="quarter" idx="4"/>
          </p:nvPr>
        </p:nvSpPr>
        <p:spPr>
          <a:xfrm>
            <a:off x="4870449" y="1690689"/>
            <a:ext cx="4211340" cy="4802183"/>
          </a:xfrm>
        </p:spPr>
        <p:txBody>
          <a:bodyPr>
            <a:normAutofit fontScale="77500" lnSpcReduction="20000"/>
          </a:bodyPr>
          <a:lstStyle/>
          <a:p>
            <a:r>
              <a:rPr lang="en-IE" dirty="0">
                <a:solidFill>
                  <a:srgbClr val="9F0042"/>
                </a:solidFill>
              </a:rPr>
              <a:t>Hold meetings at a variety of times</a:t>
            </a:r>
          </a:p>
          <a:p>
            <a:r>
              <a:rPr lang="en-IE" dirty="0"/>
              <a:t>Advertise in a variety of ways</a:t>
            </a:r>
          </a:p>
          <a:p>
            <a:r>
              <a:rPr lang="en-IE" dirty="0">
                <a:solidFill>
                  <a:srgbClr val="9F0042"/>
                </a:solidFill>
              </a:rPr>
              <a:t>Ensure </a:t>
            </a:r>
            <a:r>
              <a:rPr lang="en-IE" b="1" i="1" dirty="0">
                <a:solidFill>
                  <a:srgbClr val="9F0042"/>
                </a:solidFill>
              </a:rPr>
              <a:t>all</a:t>
            </a:r>
            <a:r>
              <a:rPr lang="en-IE" b="1" dirty="0">
                <a:solidFill>
                  <a:srgbClr val="9F0042"/>
                </a:solidFill>
              </a:rPr>
              <a:t> </a:t>
            </a:r>
            <a:r>
              <a:rPr lang="en-IE" dirty="0">
                <a:solidFill>
                  <a:srgbClr val="9F0042"/>
                </a:solidFill>
              </a:rPr>
              <a:t>venues are fully accessible</a:t>
            </a:r>
          </a:p>
          <a:p>
            <a:r>
              <a:rPr lang="en-IE" dirty="0"/>
              <a:t>In-person  and on-line opportunities</a:t>
            </a:r>
          </a:p>
          <a:p>
            <a:r>
              <a:rPr lang="en-IE" dirty="0">
                <a:solidFill>
                  <a:srgbClr val="9F0042"/>
                </a:solidFill>
              </a:rPr>
              <a:t>Sign language interpretation</a:t>
            </a:r>
          </a:p>
          <a:p>
            <a:r>
              <a:rPr lang="en-IE" dirty="0"/>
              <a:t>English language interpretation</a:t>
            </a:r>
          </a:p>
          <a:p>
            <a:r>
              <a:rPr lang="en-IE" dirty="0">
                <a:solidFill>
                  <a:srgbClr val="9F0042"/>
                </a:solidFill>
              </a:rPr>
              <a:t>Cover costs</a:t>
            </a:r>
          </a:p>
          <a:p>
            <a:r>
              <a:rPr lang="en-IE" dirty="0"/>
              <a:t>Address power imbalances</a:t>
            </a:r>
          </a:p>
        </p:txBody>
      </p:sp>
      <p:sp>
        <p:nvSpPr>
          <p:cNvPr id="2" name="Slide Number Placeholder 1">
            <a:extLst>
              <a:ext uri="{FF2B5EF4-FFF2-40B4-BE49-F238E27FC236}">
                <a16:creationId xmlns:a16="http://schemas.microsoft.com/office/drawing/2014/main" id="{0FF17E07-F1A7-1447-A804-70A6796E00DB}"/>
              </a:ext>
            </a:extLst>
          </p:cNvPr>
          <p:cNvSpPr>
            <a:spLocks noGrp="1"/>
          </p:cNvSpPr>
          <p:nvPr>
            <p:ph type="sldNum" sz="quarter" idx="12"/>
          </p:nvPr>
        </p:nvSpPr>
        <p:spPr/>
        <p:txBody>
          <a:bodyPr/>
          <a:lstStyle/>
          <a:p>
            <a:fld id="{AF53C4C3-54B8-402C-80D5-B21CA6525145}" type="slidenum">
              <a:rPr lang="en-IE" smtClean="0"/>
              <a:t>27</a:t>
            </a:fld>
            <a:endParaRPr lang="en-IE"/>
          </a:p>
        </p:txBody>
      </p:sp>
    </p:spTree>
    <p:extLst>
      <p:ext uri="{BB962C8B-B14F-4D97-AF65-F5344CB8AC3E}">
        <p14:creationId xmlns:p14="http://schemas.microsoft.com/office/powerpoint/2010/main" val="2082194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rgbClr val="2B4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572" y="480060"/>
            <a:ext cx="9130855"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B51F5053-A144-BB9C-F16A-500917155910}"/>
              </a:ext>
            </a:extLst>
          </p:cNvPr>
          <p:cNvSpPr>
            <a:spLocks noGrp="1"/>
          </p:cNvSpPr>
          <p:nvPr>
            <p:ph type="title"/>
          </p:nvPr>
        </p:nvSpPr>
        <p:spPr>
          <a:xfrm>
            <a:off x="531711" y="449132"/>
            <a:ext cx="3477499" cy="3920003"/>
          </a:xfrm>
        </p:spPr>
        <p:txBody>
          <a:bodyPr>
            <a:normAutofit fontScale="90000"/>
          </a:bodyPr>
          <a:lstStyle/>
          <a:p>
            <a:r>
              <a:rPr lang="en-IE" sz="6600" b="0" dirty="0"/>
              <a:t>Develop materials…</a:t>
            </a:r>
            <a:br>
              <a:rPr lang="en-IE" sz="3200" dirty="0"/>
            </a:br>
            <a:r>
              <a:rPr lang="en-IE" sz="3200" dirty="0"/>
              <a:t>that are</a:t>
            </a:r>
            <a:br>
              <a:rPr lang="en-IE" sz="3200" dirty="0"/>
            </a:br>
            <a:br>
              <a:rPr lang="en-IE" sz="3200" dirty="0"/>
            </a:br>
            <a:endParaRPr lang="en-IE" sz="3200" dirty="0"/>
          </a:p>
        </p:txBody>
      </p:sp>
      <p:pic>
        <p:nvPicPr>
          <p:cNvPr id="3" name="Picture 2" descr="Graphical user interface, text, application, email&#10;&#10;Description automatically generated">
            <a:extLst>
              <a:ext uri="{FF2B5EF4-FFF2-40B4-BE49-F238E27FC236}">
                <a16:creationId xmlns:a16="http://schemas.microsoft.com/office/drawing/2014/main" id="{7F58B775-9B75-4BE7-6E75-9638C2D27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3929" y="176604"/>
            <a:ext cx="3404498" cy="6468546"/>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7AE852E-05DB-7D07-6C8E-F61DFC715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016" y="3152849"/>
            <a:ext cx="2788983" cy="2912633"/>
          </a:xfrm>
          <a:prstGeom prst="rect">
            <a:avLst/>
          </a:prstGeom>
        </p:spPr>
      </p:pic>
      <p:sp>
        <p:nvSpPr>
          <p:cNvPr id="2" name="Slide Number Placeholder 1">
            <a:extLst>
              <a:ext uri="{FF2B5EF4-FFF2-40B4-BE49-F238E27FC236}">
                <a16:creationId xmlns:a16="http://schemas.microsoft.com/office/drawing/2014/main" id="{A61D5B9E-B13A-7D12-0B74-F7E8F15890A8}"/>
              </a:ext>
            </a:extLst>
          </p:cNvPr>
          <p:cNvSpPr>
            <a:spLocks noGrp="1"/>
          </p:cNvSpPr>
          <p:nvPr>
            <p:ph type="sldNum" sz="quarter" idx="12"/>
          </p:nvPr>
        </p:nvSpPr>
        <p:spPr/>
        <p:txBody>
          <a:bodyPr/>
          <a:lstStyle/>
          <a:p>
            <a:fld id="{AF53C4C3-54B8-402C-80D5-B21CA6525145}" type="slidenum">
              <a:rPr lang="en-IE" smtClean="0"/>
              <a:t>28</a:t>
            </a:fld>
            <a:endParaRPr lang="en-IE"/>
          </a:p>
        </p:txBody>
      </p:sp>
    </p:spTree>
    <p:extLst>
      <p:ext uri="{BB962C8B-B14F-4D97-AF65-F5344CB8AC3E}">
        <p14:creationId xmlns:p14="http://schemas.microsoft.com/office/powerpoint/2010/main" val="2735236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BD05B1-26A4-1990-84A5-E8FF5E22C3B2}"/>
              </a:ext>
            </a:extLst>
          </p:cNvPr>
          <p:cNvSpPr>
            <a:spLocks noGrp="1"/>
          </p:cNvSpPr>
          <p:nvPr>
            <p:ph type="title"/>
          </p:nvPr>
        </p:nvSpPr>
        <p:spPr>
          <a:xfrm>
            <a:off x="520065" y="5576887"/>
            <a:ext cx="8865870" cy="640081"/>
          </a:xfrm>
        </p:spPr>
        <p:txBody>
          <a:bodyPr vert="horz" lIns="91440" tIns="45720" rIns="91440" bIns="45720" rtlCol="0" anchor="ctr">
            <a:normAutofit/>
          </a:bodyPr>
          <a:lstStyle/>
          <a:p>
            <a:pPr algn="ctr"/>
            <a:endParaRPr lang="en-US" sz="2900">
              <a:solidFill>
                <a:schemeClr val="tx1"/>
              </a:solidFill>
            </a:endParaRPr>
          </a:p>
        </p:txBody>
      </p:sp>
      <p:pic>
        <p:nvPicPr>
          <p:cNvPr id="4" name="Picture 3" descr="Diagram&#10;&#10;Description automatically generated">
            <a:extLst>
              <a:ext uri="{FF2B5EF4-FFF2-40B4-BE49-F238E27FC236}">
                <a16:creationId xmlns:a16="http://schemas.microsoft.com/office/drawing/2014/main" id="{BF2B615D-C3B3-40B6-65C6-A660104DCAD3}"/>
              </a:ext>
            </a:extLst>
          </p:cNvPr>
          <p:cNvPicPr>
            <a:picLocks noChangeAspect="1"/>
          </p:cNvPicPr>
          <p:nvPr/>
        </p:nvPicPr>
        <p:blipFill rotWithShape="1">
          <a:blip r:embed="rId2">
            <a:extLst>
              <a:ext uri="{28A0092B-C50C-407E-A947-70E740481C1C}">
                <a14:useLocalDpi xmlns:a14="http://schemas.microsoft.com/office/drawing/2010/main" val="0"/>
              </a:ext>
            </a:extLst>
          </a:blip>
          <a:srcRect l="4016" r="212" b="2"/>
          <a:stretch/>
        </p:blipFill>
        <p:spPr>
          <a:xfrm>
            <a:off x="71829" y="0"/>
            <a:ext cx="10138972" cy="6216968"/>
          </a:xfrm>
          <a:prstGeom prst="rect">
            <a:avLst/>
          </a:prstGeom>
          <a:ln w="19050">
            <a:solidFill>
              <a:schemeClr val="tx1"/>
            </a:solidFill>
            <a:miter lim="800000"/>
          </a:ln>
        </p:spPr>
      </p:pic>
      <p:sp>
        <p:nvSpPr>
          <p:cNvPr id="2" name="Slide Number Placeholder 1">
            <a:extLst>
              <a:ext uri="{FF2B5EF4-FFF2-40B4-BE49-F238E27FC236}">
                <a16:creationId xmlns:a16="http://schemas.microsoft.com/office/drawing/2014/main" id="{021B2F17-9AD7-FA29-2D2B-55198DCEA6B7}"/>
              </a:ext>
            </a:extLst>
          </p:cNvPr>
          <p:cNvSpPr>
            <a:spLocks noGrp="1"/>
          </p:cNvSpPr>
          <p:nvPr>
            <p:ph type="sldNum" sz="quarter" idx="12"/>
          </p:nvPr>
        </p:nvSpPr>
        <p:spPr>
          <a:xfrm>
            <a:off x="6996112" y="6356350"/>
            <a:ext cx="2228850" cy="365125"/>
          </a:xfrm>
        </p:spPr>
        <p:txBody>
          <a:bodyPr vert="horz" lIns="91440" tIns="45720" rIns="91440" bIns="45720" rtlCol="0" anchor="ctr">
            <a:normAutofit/>
          </a:bodyPr>
          <a:lstStyle/>
          <a:p>
            <a:pPr>
              <a:spcAft>
                <a:spcPts val="600"/>
              </a:spcAft>
            </a:pPr>
            <a:fld id="{AF53C4C3-54B8-402C-80D5-B21CA6525145}" type="slidenum">
              <a:rPr lang="en-US">
                <a:solidFill>
                  <a:schemeClr val="tx1">
                    <a:alpha val="80000"/>
                  </a:schemeClr>
                </a:solidFill>
              </a:rPr>
              <a:pPr>
                <a:spcAft>
                  <a:spcPts val="600"/>
                </a:spcAft>
              </a:pPr>
              <a:t>29</a:t>
            </a:fld>
            <a:endParaRPr lang="en-US">
              <a:solidFill>
                <a:schemeClr val="tx1">
                  <a:alpha val="80000"/>
                </a:schemeClr>
              </a:solidFill>
            </a:endParaRPr>
          </a:p>
        </p:txBody>
      </p:sp>
    </p:spTree>
    <p:extLst>
      <p:ext uri="{BB962C8B-B14F-4D97-AF65-F5344CB8AC3E}">
        <p14:creationId xmlns:p14="http://schemas.microsoft.com/office/powerpoint/2010/main" val="103965558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Diagram&#10;&#10;Description automatically generated">
            <a:extLst>
              <a:ext uri="{FF2B5EF4-FFF2-40B4-BE49-F238E27FC236}">
                <a16:creationId xmlns:a16="http://schemas.microsoft.com/office/drawing/2014/main" id="{4DF7921F-B61D-13B8-7048-8F838E6B4CC0}"/>
              </a:ext>
            </a:extLst>
          </p:cNvPr>
          <p:cNvPicPr>
            <a:picLocks noChangeAspect="1"/>
          </p:cNvPicPr>
          <p:nvPr/>
        </p:nvPicPr>
        <p:blipFill rotWithShape="1">
          <a:blip r:embed="rId2">
            <a:extLst>
              <a:ext uri="{28A0092B-C50C-407E-A947-70E740481C1C}">
                <a14:useLocalDpi xmlns:a14="http://schemas.microsoft.com/office/drawing/2010/main" val="0"/>
              </a:ext>
            </a:extLst>
          </a:blip>
          <a:srcRect l="3165" r="15586"/>
          <a:stretch/>
        </p:blipFill>
        <p:spPr>
          <a:xfrm>
            <a:off x="20" y="1"/>
            <a:ext cx="9905980" cy="6857999"/>
          </a:xfrm>
          <a:prstGeom prst="rect">
            <a:avLst/>
          </a:prstGeom>
        </p:spPr>
      </p:pic>
      <p:sp useBgFill="1">
        <p:nvSpPr>
          <p:cNvPr id="11" name="Freeform: Shape 13">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167" y="609600"/>
            <a:ext cx="4364833"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BA2F552-B9BF-9D86-34CE-BA6CFCFB2697}"/>
              </a:ext>
            </a:extLst>
          </p:cNvPr>
          <p:cNvSpPr>
            <a:spLocks noGrp="1"/>
          </p:cNvSpPr>
          <p:nvPr>
            <p:ph type="title"/>
          </p:nvPr>
        </p:nvSpPr>
        <p:spPr>
          <a:xfrm>
            <a:off x="843219" y="1071350"/>
            <a:ext cx="3879819" cy="1339382"/>
          </a:xfrm>
        </p:spPr>
        <p:txBody>
          <a:bodyPr>
            <a:normAutofit/>
          </a:bodyPr>
          <a:lstStyle/>
          <a:p>
            <a:pPr algn="ctr"/>
            <a:r>
              <a:rPr lang="en-IE" sz="3200"/>
              <a:t>This Project</a:t>
            </a:r>
          </a:p>
        </p:txBody>
      </p:sp>
      <p:sp>
        <p:nvSpPr>
          <p:cNvPr id="16"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83791" y="399531"/>
            <a:ext cx="1387547"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FCA97BC-0016-0B4E-B1CF-E4EDA6DA5C71}"/>
              </a:ext>
            </a:extLst>
          </p:cNvPr>
          <p:cNvSpPr>
            <a:spLocks noGrp="1"/>
          </p:cNvSpPr>
          <p:nvPr>
            <p:ph idx="1"/>
          </p:nvPr>
        </p:nvSpPr>
        <p:spPr>
          <a:xfrm>
            <a:off x="966321" y="2547257"/>
            <a:ext cx="3622488" cy="3109740"/>
          </a:xfrm>
        </p:spPr>
        <p:txBody>
          <a:bodyPr anchor="ctr">
            <a:normAutofit/>
          </a:bodyPr>
          <a:lstStyle/>
          <a:p>
            <a:r>
              <a:rPr lang="en-IE" sz="1700"/>
              <a:t>Guide</a:t>
            </a:r>
          </a:p>
          <a:p>
            <a:r>
              <a:rPr lang="en-IE" sz="1700"/>
              <a:t>Workshops, including an online workshop in May</a:t>
            </a:r>
          </a:p>
          <a:p>
            <a:r>
              <a:rPr lang="en-IE" sz="1700"/>
              <a:t>Video</a:t>
            </a:r>
          </a:p>
          <a:p>
            <a:r>
              <a:rPr lang="en-IE" sz="1700"/>
              <a:t>Pilots – testing engagement strategies</a:t>
            </a:r>
          </a:p>
          <a:p>
            <a:pPr lvl="1"/>
            <a:r>
              <a:rPr lang="en-IE" sz="1700"/>
              <a:t>Galway City</a:t>
            </a:r>
          </a:p>
          <a:p>
            <a:pPr lvl="1"/>
            <a:r>
              <a:rPr lang="en-IE" sz="1700"/>
              <a:t>Clare</a:t>
            </a:r>
          </a:p>
          <a:p>
            <a:pPr lvl="1"/>
            <a:r>
              <a:rPr lang="en-IE" sz="1700"/>
              <a:t>Wicklow</a:t>
            </a:r>
          </a:p>
          <a:p>
            <a:pPr lvl="1"/>
            <a:r>
              <a:rPr lang="en-IE" sz="1700"/>
              <a:t>Fingal</a:t>
            </a:r>
          </a:p>
        </p:txBody>
      </p:sp>
      <p:sp>
        <p:nvSpPr>
          <p:cNvPr id="4" name="Slide Number Placeholder 3">
            <a:extLst>
              <a:ext uri="{FF2B5EF4-FFF2-40B4-BE49-F238E27FC236}">
                <a16:creationId xmlns:a16="http://schemas.microsoft.com/office/drawing/2014/main" id="{5AE05C54-9114-1A2A-28A8-DEF8F3446553}"/>
              </a:ext>
            </a:extLst>
          </p:cNvPr>
          <p:cNvSpPr>
            <a:spLocks noGrp="1"/>
          </p:cNvSpPr>
          <p:nvPr>
            <p:ph type="sldNum" sz="quarter" idx="12"/>
          </p:nvPr>
        </p:nvSpPr>
        <p:spPr>
          <a:xfrm>
            <a:off x="6996112" y="6356350"/>
            <a:ext cx="2228850" cy="365125"/>
          </a:xfrm>
        </p:spPr>
        <p:txBody>
          <a:bodyPr>
            <a:normAutofit/>
          </a:bodyPr>
          <a:lstStyle/>
          <a:p>
            <a:pPr>
              <a:spcAft>
                <a:spcPts val="600"/>
              </a:spcAft>
            </a:pPr>
            <a:fld id="{AF53C4C3-54B8-402C-80D5-B21CA6525145}" type="slidenum">
              <a:rPr lang="en-IE" sz="900">
                <a:solidFill>
                  <a:srgbClr val="FFFFFF"/>
                </a:solidFill>
              </a:rPr>
              <a:pPr>
                <a:spcAft>
                  <a:spcPts val="600"/>
                </a:spcAft>
              </a:pPr>
              <a:t>3</a:t>
            </a:fld>
            <a:endParaRPr lang="en-IE" sz="900">
              <a:solidFill>
                <a:srgbClr val="FFFFFF"/>
              </a:solidFill>
            </a:endParaRPr>
          </a:p>
        </p:txBody>
      </p:sp>
    </p:spTree>
    <p:extLst>
      <p:ext uri="{BB962C8B-B14F-4D97-AF65-F5344CB8AC3E}">
        <p14:creationId xmlns:p14="http://schemas.microsoft.com/office/powerpoint/2010/main" val="2103735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2" descr="Graphical user interface, text, application, chat or text message&#10;&#10;Description automatically generated">
            <a:extLst>
              <a:ext uri="{FF2B5EF4-FFF2-40B4-BE49-F238E27FC236}">
                <a16:creationId xmlns:a16="http://schemas.microsoft.com/office/drawing/2014/main" id="{908DC231-70D3-51D9-35A6-D7E2F355F0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60777" y="0"/>
            <a:ext cx="3245224" cy="6617216"/>
          </a:xfrm>
        </p:spPr>
      </p:pic>
      <p:sp>
        <p:nvSpPr>
          <p:cNvPr id="4" name="Title 1">
            <a:extLst>
              <a:ext uri="{FF2B5EF4-FFF2-40B4-BE49-F238E27FC236}">
                <a16:creationId xmlns:a16="http://schemas.microsoft.com/office/drawing/2014/main" id="{450B4849-7E14-8978-DB2C-6A4220BD9B5E}"/>
              </a:ext>
            </a:extLst>
          </p:cNvPr>
          <p:cNvSpPr txBox="1">
            <a:spLocks/>
          </p:cNvSpPr>
          <p:nvPr/>
        </p:nvSpPr>
        <p:spPr>
          <a:xfrm>
            <a:off x="642980" y="365128"/>
            <a:ext cx="5757820" cy="20553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rgbClr val="9F0042"/>
                </a:solidFill>
                <a:latin typeface="+mj-lt"/>
                <a:ea typeface="+mj-ea"/>
                <a:cs typeface="+mj-cs"/>
              </a:defRPr>
            </a:lvl1pPr>
          </a:lstStyle>
          <a:p>
            <a:r>
              <a:rPr lang="en-IE" sz="6600" dirty="0">
                <a:solidFill>
                  <a:srgbClr val="2596BE"/>
                </a:solidFill>
              </a:rPr>
              <a:t>Communicate…</a:t>
            </a:r>
          </a:p>
          <a:p>
            <a:r>
              <a:rPr lang="en-IE" sz="3200" dirty="0">
                <a:solidFill>
                  <a:srgbClr val="2596BE"/>
                </a:solidFill>
              </a:rPr>
              <a:t>in a way that attracts attention</a:t>
            </a:r>
            <a:r>
              <a:rPr lang="en-GB" sz="1800" b="0" i="0" u="none" strike="noStrike" baseline="0" dirty="0">
                <a:solidFill>
                  <a:srgbClr val="FFFFFF"/>
                </a:solidFill>
                <a:latin typeface="Clear Sans"/>
              </a:rPr>
              <a:t>. </a:t>
            </a:r>
            <a:endParaRPr lang="en-IE" sz="3200" dirty="0"/>
          </a:p>
        </p:txBody>
      </p:sp>
      <p:pic>
        <p:nvPicPr>
          <p:cNvPr id="6" name="Picture 5">
            <a:extLst>
              <a:ext uri="{FF2B5EF4-FFF2-40B4-BE49-F238E27FC236}">
                <a16:creationId xmlns:a16="http://schemas.microsoft.com/office/drawing/2014/main" id="{B592AEA1-B69B-50D8-DD6E-C1D9DB6483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323" y="2318632"/>
            <a:ext cx="2346960" cy="3224784"/>
          </a:xfrm>
          <a:prstGeom prst="rect">
            <a:avLst/>
          </a:prstGeom>
        </p:spPr>
      </p:pic>
      <p:sp>
        <p:nvSpPr>
          <p:cNvPr id="8" name="Title 1">
            <a:extLst>
              <a:ext uri="{FF2B5EF4-FFF2-40B4-BE49-F238E27FC236}">
                <a16:creationId xmlns:a16="http://schemas.microsoft.com/office/drawing/2014/main" id="{590513A3-017E-CB32-E474-FA449D3D48C0}"/>
              </a:ext>
            </a:extLst>
          </p:cNvPr>
          <p:cNvSpPr txBox="1">
            <a:spLocks/>
          </p:cNvSpPr>
          <p:nvPr/>
        </p:nvSpPr>
        <p:spPr>
          <a:xfrm>
            <a:off x="507270" y="2800299"/>
            <a:ext cx="3597326" cy="2055344"/>
          </a:xfrm>
          <a:prstGeom prst="rect">
            <a:avLst/>
          </a:prstGeom>
          <a:solidFill>
            <a:srgbClr val="2596BE"/>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rgbClr val="9F0042"/>
                </a:solidFill>
                <a:latin typeface="+mj-lt"/>
                <a:ea typeface="+mj-ea"/>
                <a:cs typeface="+mj-cs"/>
              </a:defRPr>
            </a:lvl1pPr>
          </a:lstStyle>
          <a:p>
            <a:r>
              <a:rPr lang="en-GB" sz="1800" b="0" i="0" u="none" strike="noStrike" baseline="0" dirty="0">
                <a:solidFill>
                  <a:schemeClr val="bg1"/>
                </a:solidFill>
                <a:latin typeface="Clear Sans"/>
              </a:rPr>
              <a:t>Communicate news of an upcoming community engagement process in a way that actively encourages all stakeholders to take part. If you want to remove barriers to people taking part, make it clear to them how they can get involved. </a:t>
            </a:r>
            <a:endParaRPr lang="en-IE" sz="3200" dirty="0">
              <a:solidFill>
                <a:schemeClr val="bg1"/>
              </a:solidFill>
            </a:endParaRPr>
          </a:p>
        </p:txBody>
      </p:sp>
      <p:sp>
        <p:nvSpPr>
          <p:cNvPr id="2" name="Slide Number Placeholder 1">
            <a:extLst>
              <a:ext uri="{FF2B5EF4-FFF2-40B4-BE49-F238E27FC236}">
                <a16:creationId xmlns:a16="http://schemas.microsoft.com/office/drawing/2014/main" id="{A1C91D1E-DF7D-53BD-7E40-37CACD1CC6EB}"/>
              </a:ext>
            </a:extLst>
          </p:cNvPr>
          <p:cNvSpPr>
            <a:spLocks noGrp="1"/>
          </p:cNvSpPr>
          <p:nvPr>
            <p:ph type="sldNum" sz="quarter" idx="12"/>
          </p:nvPr>
        </p:nvSpPr>
        <p:spPr/>
        <p:txBody>
          <a:bodyPr/>
          <a:lstStyle/>
          <a:p>
            <a:fld id="{AF53C4C3-54B8-402C-80D5-B21CA6525145}" type="slidenum">
              <a:rPr lang="en-IE" smtClean="0"/>
              <a:t>30</a:t>
            </a:fld>
            <a:endParaRPr lang="en-IE"/>
          </a:p>
        </p:txBody>
      </p:sp>
    </p:spTree>
    <p:extLst>
      <p:ext uri="{BB962C8B-B14F-4D97-AF65-F5344CB8AC3E}">
        <p14:creationId xmlns:p14="http://schemas.microsoft.com/office/powerpoint/2010/main" val="1381278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0B4849-7E14-8978-DB2C-6A4220BD9B5E}"/>
              </a:ext>
            </a:extLst>
          </p:cNvPr>
          <p:cNvSpPr txBox="1">
            <a:spLocks/>
          </p:cNvSpPr>
          <p:nvPr/>
        </p:nvSpPr>
        <p:spPr>
          <a:xfrm>
            <a:off x="87167" y="0"/>
            <a:ext cx="8411373" cy="94945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rgbClr val="9F0042"/>
                </a:solidFill>
                <a:latin typeface="+mj-lt"/>
                <a:ea typeface="+mj-ea"/>
                <a:cs typeface="+mj-cs"/>
              </a:defRPr>
            </a:lvl1pPr>
          </a:lstStyle>
          <a:p>
            <a:r>
              <a:rPr lang="en-IE" dirty="0">
                <a:solidFill>
                  <a:srgbClr val="2596BE"/>
                </a:solidFill>
              </a:rPr>
              <a:t>Getting people involved…</a:t>
            </a:r>
            <a:endParaRPr lang="en-IE" sz="3200" dirty="0"/>
          </a:p>
        </p:txBody>
      </p:sp>
      <p:sp>
        <p:nvSpPr>
          <p:cNvPr id="8" name="Title 1">
            <a:extLst>
              <a:ext uri="{FF2B5EF4-FFF2-40B4-BE49-F238E27FC236}">
                <a16:creationId xmlns:a16="http://schemas.microsoft.com/office/drawing/2014/main" id="{590513A3-017E-CB32-E474-FA449D3D48C0}"/>
              </a:ext>
            </a:extLst>
          </p:cNvPr>
          <p:cNvSpPr txBox="1">
            <a:spLocks/>
          </p:cNvSpPr>
          <p:nvPr/>
        </p:nvSpPr>
        <p:spPr>
          <a:xfrm>
            <a:off x="277906" y="949456"/>
            <a:ext cx="2533149" cy="2615270"/>
          </a:xfrm>
          <a:prstGeom prst="rect">
            <a:avLst/>
          </a:prstGeom>
          <a:solidFill>
            <a:srgbClr val="2596BE"/>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rgbClr val="9F0042"/>
                </a:solidFill>
                <a:latin typeface="+mj-lt"/>
                <a:ea typeface="+mj-ea"/>
                <a:cs typeface="+mj-cs"/>
              </a:defRPr>
            </a:lvl1pPr>
          </a:lstStyle>
          <a:p>
            <a:r>
              <a:rPr lang="en-GB" sz="1800" dirty="0">
                <a:solidFill>
                  <a:schemeClr val="bg1"/>
                </a:solidFill>
                <a:latin typeface="Clear Sans"/>
              </a:rPr>
              <a:t>Focus Groups /Roundtables….</a:t>
            </a:r>
          </a:p>
          <a:p>
            <a:pPr marL="285750" indent="-285750">
              <a:buFont typeface="Arial" panose="020B0604020202020204" pitchFamily="34" charset="0"/>
              <a:buChar char="•"/>
            </a:pPr>
            <a:r>
              <a:rPr lang="en-GB" sz="1800" dirty="0">
                <a:solidFill>
                  <a:schemeClr val="bg1"/>
                </a:solidFill>
                <a:latin typeface="Clear Sans"/>
              </a:rPr>
              <a:t>build relationships</a:t>
            </a:r>
          </a:p>
          <a:p>
            <a:pPr marL="285750" indent="-285750">
              <a:buFont typeface="Arial" panose="020B0604020202020204" pitchFamily="34" charset="0"/>
              <a:buChar char="•"/>
            </a:pPr>
            <a:r>
              <a:rPr lang="en-GB" sz="1800" dirty="0">
                <a:solidFill>
                  <a:schemeClr val="bg1"/>
                </a:solidFill>
                <a:latin typeface="Clear Sans"/>
              </a:rPr>
              <a:t>achieve active engagement</a:t>
            </a:r>
          </a:p>
          <a:p>
            <a:pPr marL="285750" indent="-285750">
              <a:buFont typeface="Arial" panose="020B0604020202020204" pitchFamily="34" charset="0"/>
              <a:buChar char="•"/>
            </a:pPr>
            <a:r>
              <a:rPr lang="en-GB" sz="1800" dirty="0">
                <a:solidFill>
                  <a:schemeClr val="bg1"/>
                </a:solidFill>
                <a:latin typeface="Clear Sans"/>
              </a:rPr>
              <a:t>participation</a:t>
            </a:r>
            <a:endParaRPr lang="en-IE" sz="3200" dirty="0">
              <a:solidFill>
                <a:schemeClr val="bg1"/>
              </a:solidFill>
            </a:endParaRPr>
          </a:p>
        </p:txBody>
      </p:sp>
      <p:pic>
        <p:nvPicPr>
          <p:cNvPr id="9" name="Content Placeholder 8" descr="Graphical user interface, text, application, chat or text message&#10;&#10;Description automatically generated">
            <a:extLst>
              <a:ext uri="{FF2B5EF4-FFF2-40B4-BE49-F238E27FC236}">
                <a16:creationId xmlns:a16="http://schemas.microsoft.com/office/drawing/2014/main" id="{ADB36744-85AD-34C9-72DD-DF48967E18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1055" y="819628"/>
            <a:ext cx="7233354" cy="6217666"/>
          </a:xfrm>
        </p:spPr>
      </p:pic>
      <p:sp>
        <p:nvSpPr>
          <p:cNvPr id="10" name="Title 1">
            <a:extLst>
              <a:ext uri="{FF2B5EF4-FFF2-40B4-BE49-F238E27FC236}">
                <a16:creationId xmlns:a16="http://schemas.microsoft.com/office/drawing/2014/main" id="{B7C8B347-632F-08F7-5B3A-B054ECCEE99B}"/>
              </a:ext>
            </a:extLst>
          </p:cNvPr>
          <p:cNvSpPr txBox="1">
            <a:spLocks/>
          </p:cNvSpPr>
          <p:nvPr/>
        </p:nvSpPr>
        <p:spPr>
          <a:xfrm>
            <a:off x="327903" y="3694554"/>
            <a:ext cx="2433154" cy="2055344"/>
          </a:xfrm>
          <a:prstGeom prst="rect">
            <a:avLst/>
          </a:prstGeom>
          <a:solidFill>
            <a:srgbClr val="2596BE"/>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kern="1200">
                <a:solidFill>
                  <a:srgbClr val="9F0042"/>
                </a:solidFill>
                <a:latin typeface="+mj-lt"/>
                <a:ea typeface="+mj-ea"/>
                <a:cs typeface="+mj-cs"/>
              </a:defRPr>
            </a:lvl1pPr>
          </a:lstStyle>
          <a:p>
            <a:r>
              <a:rPr lang="en-GB" sz="1800" dirty="0">
                <a:solidFill>
                  <a:schemeClr val="bg1"/>
                </a:solidFill>
                <a:latin typeface="Clear Sans"/>
              </a:rPr>
              <a:t>Surveys/Submissions….</a:t>
            </a:r>
          </a:p>
          <a:p>
            <a:r>
              <a:rPr lang="en-GB" sz="1800" dirty="0">
                <a:solidFill>
                  <a:schemeClr val="bg1"/>
                </a:solidFill>
                <a:latin typeface="Clear Sans"/>
              </a:rPr>
              <a:t>Maybe off putting</a:t>
            </a:r>
          </a:p>
          <a:p>
            <a:pPr marL="285750" indent="-285750">
              <a:buFont typeface="Arial" panose="020B0604020202020204" pitchFamily="34" charset="0"/>
              <a:buChar char="•"/>
            </a:pPr>
            <a:r>
              <a:rPr lang="en-GB" sz="1800" b="0" dirty="0">
                <a:solidFill>
                  <a:schemeClr val="bg1"/>
                </a:solidFill>
                <a:latin typeface="Clear Sans"/>
              </a:rPr>
              <a:t>Help people with formal processes</a:t>
            </a:r>
          </a:p>
          <a:p>
            <a:pPr marL="285750" indent="-285750">
              <a:buFont typeface="Arial" panose="020B0604020202020204" pitchFamily="34" charset="0"/>
              <a:buChar char="•"/>
            </a:pPr>
            <a:r>
              <a:rPr lang="en-GB" sz="1800" b="0" dirty="0">
                <a:solidFill>
                  <a:schemeClr val="bg1"/>
                </a:solidFill>
                <a:latin typeface="Clear Sans"/>
              </a:rPr>
              <a:t>Include marginalised groups</a:t>
            </a:r>
          </a:p>
        </p:txBody>
      </p:sp>
      <p:sp>
        <p:nvSpPr>
          <p:cNvPr id="2" name="Slide Number Placeholder 1">
            <a:extLst>
              <a:ext uri="{FF2B5EF4-FFF2-40B4-BE49-F238E27FC236}">
                <a16:creationId xmlns:a16="http://schemas.microsoft.com/office/drawing/2014/main" id="{DBB6A723-5590-722F-733E-EABB42FF0A23}"/>
              </a:ext>
            </a:extLst>
          </p:cNvPr>
          <p:cNvSpPr>
            <a:spLocks noGrp="1"/>
          </p:cNvSpPr>
          <p:nvPr>
            <p:ph type="sldNum" sz="quarter" idx="12"/>
          </p:nvPr>
        </p:nvSpPr>
        <p:spPr/>
        <p:txBody>
          <a:bodyPr/>
          <a:lstStyle/>
          <a:p>
            <a:fld id="{AF53C4C3-54B8-402C-80D5-B21CA6525145}" type="slidenum">
              <a:rPr lang="en-IE" smtClean="0"/>
              <a:t>31</a:t>
            </a:fld>
            <a:endParaRPr lang="en-IE"/>
          </a:p>
        </p:txBody>
      </p:sp>
    </p:spTree>
    <p:extLst>
      <p:ext uri="{BB962C8B-B14F-4D97-AF65-F5344CB8AC3E}">
        <p14:creationId xmlns:p14="http://schemas.microsoft.com/office/powerpoint/2010/main" val="2009675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93ECC-8BEB-4546-A80D-0B4887662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text, sign, vector graphics, businesscard&#10;&#10;Description automatically generated">
            <a:extLst>
              <a:ext uri="{FF2B5EF4-FFF2-40B4-BE49-F238E27FC236}">
                <a16:creationId xmlns:a16="http://schemas.microsoft.com/office/drawing/2014/main" id="{87EDD6A0-D09F-87D4-26F5-AF41E93EB00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937" r="-2" b="13864"/>
          <a:stretch/>
        </p:blipFill>
        <p:spPr>
          <a:xfrm>
            <a:off x="116946" y="146051"/>
            <a:ext cx="9703369" cy="6054722"/>
          </a:xfrm>
          <a:prstGeom prst="rect">
            <a:avLst/>
          </a:prstGeom>
        </p:spPr>
      </p:pic>
      <p:sp>
        <p:nvSpPr>
          <p:cNvPr id="3" name="Slide Number Placeholder 2">
            <a:extLst>
              <a:ext uri="{FF2B5EF4-FFF2-40B4-BE49-F238E27FC236}">
                <a16:creationId xmlns:a16="http://schemas.microsoft.com/office/drawing/2014/main" id="{A0514649-1555-413F-0701-6C18ADDDB61B}"/>
              </a:ext>
            </a:extLst>
          </p:cNvPr>
          <p:cNvSpPr>
            <a:spLocks noGrp="1"/>
          </p:cNvSpPr>
          <p:nvPr>
            <p:ph type="sldNum" sz="quarter" idx="12"/>
          </p:nvPr>
        </p:nvSpPr>
        <p:spPr>
          <a:xfrm>
            <a:off x="8490587" y="6346824"/>
            <a:ext cx="1219768" cy="365125"/>
          </a:xfrm>
        </p:spPr>
        <p:txBody>
          <a:bodyPr vert="horz" lIns="91440" tIns="45720" rIns="91440" bIns="45720" rtlCol="0" anchor="ctr">
            <a:normAutofit/>
          </a:bodyPr>
          <a:lstStyle/>
          <a:p>
            <a:pPr defTabSz="914400">
              <a:spcAft>
                <a:spcPts val="600"/>
              </a:spcAft>
            </a:pPr>
            <a:fld id="{AF53C4C3-54B8-402C-80D5-B21CA6525145}" type="slidenum">
              <a:rPr lang="en-US" sz="800">
                <a:solidFill>
                  <a:schemeClr val="bg1">
                    <a:alpha val="60000"/>
                  </a:schemeClr>
                </a:solidFill>
              </a:rPr>
              <a:pPr defTabSz="914400">
                <a:spcAft>
                  <a:spcPts val="600"/>
                </a:spcAft>
              </a:pPr>
              <a:t>32</a:t>
            </a:fld>
            <a:endParaRPr lang="en-US" sz="800">
              <a:solidFill>
                <a:schemeClr val="bg1">
                  <a:alpha val="60000"/>
                </a:schemeClr>
              </a:solidFill>
            </a:endParaRPr>
          </a:p>
        </p:txBody>
      </p:sp>
    </p:spTree>
    <p:extLst>
      <p:ext uri="{BB962C8B-B14F-4D97-AF65-F5344CB8AC3E}">
        <p14:creationId xmlns:p14="http://schemas.microsoft.com/office/powerpoint/2010/main" val="33167217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29993D-6C03-9650-6609-3709F17132DE}"/>
              </a:ext>
            </a:extLst>
          </p:cNvPr>
          <p:cNvSpPr>
            <a:spLocks noGrp="1"/>
          </p:cNvSpPr>
          <p:nvPr>
            <p:ph type="body" idx="1"/>
          </p:nvPr>
        </p:nvSpPr>
        <p:spPr>
          <a:xfrm>
            <a:off x="377530" y="884050"/>
            <a:ext cx="4190702" cy="823912"/>
          </a:xfrm>
        </p:spPr>
        <p:txBody>
          <a:bodyPr/>
          <a:lstStyle/>
          <a:p>
            <a:pPr algn="ctr"/>
            <a:r>
              <a:rPr lang="en-IE" sz="4400" dirty="0">
                <a:solidFill>
                  <a:srgbClr val="86B761"/>
                </a:solidFill>
              </a:rPr>
              <a:t>Verification</a:t>
            </a:r>
            <a:endParaRPr lang="en-IE" dirty="0">
              <a:solidFill>
                <a:srgbClr val="86B761"/>
              </a:solidFill>
            </a:endParaRPr>
          </a:p>
          <a:p>
            <a:endParaRPr lang="en-IE" dirty="0"/>
          </a:p>
        </p:txBody>
      </p:sp>
      <p:sp>
        <p:nvSpPr>
          <p:cNvPr id="3" name="Content Placeholder 2">
            <a:extLst>
              <a:ext uri="{FF2B5EF4-FFF2-40B4-BE49-F238E27FC236}">
                <a16:creationId xmlns:a16="http://schemas.microsoft.com/office/drawing/2014/main" id="{FA7A72A8-510E-CF27-E2A8-2C167D86509C}"/>
              </a:ext>
            </a:extLst>
          </p:cNvPr>
          <p:cNvSpPr>
            <a:spLocks noGrp="1"/>
          </p:cNvSpPr>
          <p:nvPr>
            <p:ph sz="half" idx="2"/>
          </p:nvPr>
        </p:nvSpPr>
        <p:spPr>
          <a:xfrm>
            <a:off x="287883" y="2070754"/>
            <a:ext cx="4190702" cy="1358246"/>
          </a:xfrm>
        </p:spPr>
        <p:txBody>
          <a:bodyPr>
            <a:normAutofit lnSpcReduction="10000"/>
          </a:bodyPr>
          <a:lstStyle/>
          <a:p>
            <a:r>
              <a:rPr lang="en-IE" dirty="0"/>
              <a:t>You said….we heard</a:t>
            </a:r>
          </a:p>
          <a:p>
            <a:r>
              <a:rPr lang="en-IE" b="1" dirty="0">
                <a:solidFill>
                  <a:srgbClr val="86B761"/>
                </a:solidFill>
              </a:rPr>
              <a:t>Send a draft and allow comments</a:t>
            </a:r>
          </a:p>
        </p:txBody>
      </p:sp>
      <p:sp>
        <p:nvSpPr>
          <p:cNvPr id="5" name="Text Placeholder 4">
            <a:extLst>
              <a:ext uri="{FF2B5EF4-FFF2-40B4-BE49-F238E27FC236}">
                <a16:creationId xmlns:a16="http://schemas.microsoft.com/office/drawing/2014/main" id="{A9E5C410-BC22-A24A-80BC-5123BBB89FE8}"/>
              </a:ext>
            </a:extLst>
          </p:cNvPr>
          <p:cNvSpPr>
            <a:spLocks noGrp="1"/>
          </p:cNvSpPr>
          <p:nvPr>
            <p:ph type="body" sz="quarter" idx="3"/>
          </p:nvPr>
        </p:nvSpPr>
        <p:spPr>
          <a:xfrm>
            <a:off x="4953000" y="399210"/>
            <a:ext cx="4211340" cy="823912"/>
          </a:xfrm>
        </p:spPr>
        <p:txBody>
          <a:bodyPr>
            <a:normAutofit/>
          </a:bodyPr>
          <a:lstStyle/>
          <a:p>
            <a:pPr algn="ctr"/>
            <a:r>
              <a:rPr lang="en-IE" sz="4400" dirty="0">
                <a:solidFill>
                  <a:srgbClr val="86B761"/>
                </a:solidFill>
              </a:rPr>
              <a:t>Feedback</a:t>
            </a:r>
          </a:p>
        </p:txBody>
      </p:sp>
      <p:sp>
        <p:nvSpPr>
          <p:cNvPr id="6" name="Content Placeholder 5">
            <a:extLst>
              <a:ext uri="{FF2B5EF4-FFF2-40B4-BE49-F238E27FC236}">
                <a16:creationId xmlns:a16="http://schemas.microsoft.com/office/drawing/2014/main" id="{E32FDB63-069B-E67E-DCD4-692F99848035}"/>
              </a:ext>
            </a:extLst>
          </p:cNvPr>
          <p:cNvSpPr>
            <a:spLocks noGrp="1"/>
          </p:cNvSpPr>
          <p:nvPr>
            <p:ph sz="quarter" idx="4"/>
          </p:nvPr>
        </p:nvSpPr>
        <p:spPr>
          <a:xfrm>
            <a:off x="4953000" y="1671356"/>
            <a:ext cx="4211340" cy="4379819"/>
          </a:xfrm>
        </p:spPr>
        <p:txBody>
          <a:bodyPr>
            <a:normAutofit lnSpcReduction="10000"/>
          </a:bodyPr>
          <a:lstStyle/>
          <a:p>
            <a:r>
              <a:rPr lang="en-IE" dirty="0"/>
              <a:t>What is going to happen as a result of people giving you their information</a:t>
            </a:r>
          </a:p>
          <a:p>
            <a:r>
              <a:rPr lang="en-IE" b="1" dirty="0">
                <a:solidFill>
                  <a:srgbClr val="86B761"/>
                </a:solidFill>
              </a:rPr>
              <a:t>Explain</a:t>
            </a:r>
          </a:p>
          <a:p>
            <a:pPr lvl="1"/>
            <a:r>
              <a:rPr lang="en-IE" b="1" dirty="0">
                <a:solidFill>
                  <a:srgbClr val="86B761"/>
                </a:solidFill>
              </a:rPr>
              <a:t>what is to be included</a:t>
            </a:r>
          </a:p>
          <a:p>
            <a:pPr lvl="1"/>
            <a:r>
              <a:rPr lang="en-IE" b="1" dirty="0">
                <a:solidFill>
                  <a:srgbClr val="86B761"/>
                </a:solidFill>
              </a:rPr>
              <a:t>What is not</a:t>
            </a:r>
          </a:p>
          <a:p>
            <a:pPr lvl="1"/>
            <a:r>
              <a:rPr lang="en-IE" b="1" dirty="0">
                <a:solidFill>
                  <a:srgbClr val="86B761"/>
                </a:solidFill>
              </a:rPr>
              <a:t>why</a:t>
            </a:r>
          </a:p>
          <a:p>
            <a:r>
              <a:rPr lang="en-IE" dirty="0"/>
              <a:t>Lack of feedback – frustration and disillusionment</a:t>
            </a:r>
          </a:p>
        </p:txBody>
      </p:sp>
      <p:sp>
        <p:nvSpPr>
          <p:cNvPr id="7" name="Content Placeholder 2">
            <a:extLst>
              <a:ext uri="{FF2B5EF4-FFF2-40B4-BE49-F238E27FC236}">
                <a16:creationId xmlns:a16="http://schemas.microsoft.com/office/drawing/2014/main" id="{A15A8198-C9C8-8BF9-E86E-6DFFA61C9827}"/>
              </a:ext>
            </a:extLst>
          </p:cNvPr>
          <p:cNvSpPr txBox="1">
            <a:spLocks/>
          </p:cNvSpPr>
          <p:nvPr/>
        </p:nvSpPr>
        <p:spPr>
          <a:xfrm>
            <a:off x="377530" y="3598959"/>
            <a:ext cx="4190702" cy="1775105"/>
          </a:xfrm>
          <a:prstGeom prst="rect">
            <a:avLst/>
          </a:prstGeom>
          <a:solidFill>
            <a:srgbClr val="86B76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a:solidFill>
                  <a:schemeClr val="bg1"/>
                </a:solidFill>
              </a:rPr>
              <a:t>Reflect with stakeholders on how the process was</a:t>
            </a:r>
          </a:p>
          <a:p>
            <a:r>
              <a:rPr lang="en-IE" b="1" dirty="0">
                <a:solidFill>
                  <a:schemeClr val="bg1"/>
                </a:solidFill>
              </a:rPr>
              <a:t>Could it be improved?</a:t>
            </a:r>
          </a:p>
        </p:txBody>
      </p:sp>
      <p:sp>
        <p:nvSpPr>
          <p:cNvPr id="2" name="Slide Number Placeholder 1">
            <a:extLst>
              <a:ext uri="{FF2B5EF4-FFF2-40B4-BE49-F238E27FC236}">
                <a16:creationId xmlns:a16="http://schemas.microsoft.com/office/drawing/2014/main" id="{2FA2F684-BB23-D95A-4874-48A627334E4E}"/>
              </a:ext>
            </a:extLst>
          </p:cNvPr>
          <p:cNvSpPr>
            <a:spLocks noGrp="1"/>
          </p:cNvSpPr>
          <p:nvPr>
            <p:ph type="sldNum" sz="quarter" idx="12"/>
          </p:nvPr>
        </p:nvSpPr>
        <p:spPr/>
        <p:txBody>
          <a:bodyPr/>
          <a:lstStyle/>
          <a:p>
            <a:fld id="{AF53C4C3-54B8-402C-80D5-B21CA6525145}" type="slidenum">
              <a:rPr lang="en-IE" smtClean="0"/>
              <a:t>33</a:t>
            </a:fld>
            <a:endParaRPr lang="en-IE"/>
          </a:p>
        </p:txBody>
      </p:sp>
    </p:spTree>
    <p:extLst>
      <p:ext uri="{BB962C8B-B14F-4D97-AF65-F5344CB8AC3E}">
        <p14:creationId xmlns:p14="http://schemas.microsoft.com/office/powerpoint/2010/main" val="3757345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9F65F-2A44-5A3A-FE73-C65E40D314FF}"/>
              </a:ext>
            </a:extLst>
          </p:cNvPr>
          <p:cNvSpPr>
            <a:spLocks noGrp="1"/>
          </p:cNvSpPr>
          <p:nvPr>
            <p:ph type="title"/>
          </p:nvPr>
        </p:nvSpPr>
        <p:spPr>
          <a:xfrm>
            <a:off x="0" y="1"/>
            <a:ext cx="8543925" cy="815788"/>
          </a:xfrm>
        </p:spPr>
        <p:txBody>
          <a:bodyPr>
            <a:normAutofit/>
          </a:bodyPr>
          <a:lstStyle/>
          <a:p>
            <a:pPr algn="ctr"/>
            <a:r>
              <a:rPr lang="en-IE" sz="3600" dirty="0">
                <a:solidFill>
                  <a:srgbClr val="86B761"/>
                </a:solidFill>
              </a:rPr>
              <a:t>Principles into action – how do you know???</a:t>
            </a:r>
          </a:p>
        </p:txBody>
      </p:sp>
      <p:pic>
        <p:nvPicPr>
          <p:cNvPr id="5" name="Content Placeholder 4" descr="Text, chat or text message&#10;&#10;Description automatically generated">
            <a:extLst>
              <a:ext uri="{FF2B5EF4-FFF2-40B4-BE49-F238E27FC236}">
                <a16:creationId xmlns:a16="http://schemas.microsoft.com/office/drawing/2014/main" id="{16462012-F812-AD6F-4B75-D2546E44DE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5854" y="690283"/>
            <a:ext cx="6713133" cy="6055235"/>
          </a:xfrm>
        </p:spPr>
      </p:pic>
      <p:sp>
        <p:nvSpPr>
          <p:cNvPr id="3" name="Slide Number Placeholder 2">
            <a:extLst>
              <a:ext uri="{FF2B5EF4-FFF2-40B4-BE49-F238E27FC236}">
                <a16:creationId xmlns:a16="http://schemas.microsoft.com/office/drawing/2014/main" id="{2C4B5B0B-E26D-61DA-6968-218B45E0D364}"/>
              </a:ext>
            </a:extLst>
          </p:cNvPr>
          <p:cNvSpPr>
            <a:spLocks noGrp="1"/>
          </p:cNvSpPr>
          <p:nvPr>
            <p:ph type="sldNum" sz="quarter" idx="12"/>
          </p:nvPr>
        </p:nvSpPr>
        <p:spPr/>
        <p:txBody>
          <a:bodyPr/>
          <a:lstStyle/>
          <a:p>
            <a:fld id="{AF53C4C3-54B8-402C-80D5-B21CA6525145}" type="slidenum">
              <a:rPr lang="en-IE" smtClean="0"/>
              <a:t>34</a:t>
            </a:fld>
            <a:endParaRPr lang="en-IE"/>
          </a:p>
        </p:txBody>
      </p:sp>
    </p:spTree>
    <p:extLst>
      <p:ext uri="{BB962C8B-B14F-4D97-AF65-F5344CB8AC3E}">
        <p14:creationId xmlns:p14="http://schemas.microsoft.com/office/powerpoint/2010/main" val="2121420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77716-558E-7726-3CAC-60784C9F57B7}"/>
              </a:ext>
            </a:extLst>
          </p:cNvPr>
          <p:cNvSpPr>
            <a:spLocks noGrp="1"/>
          </p:cNvSpPr>
          <p:nvPr>
            <p:ph type="title"/>
          </p:nvPr>
        </p:nvSpPr>
        <p:spPr/>
        <p:txBody>
          <a:bodyPr/>
          <a:lstStyle/>
          <a:p>
            <a:r>
              <a:rPr lang="en-IE" b="1" u="sng" dirty="0">
                <a:solidFill>
                  <a:schemeClr val="bg2">
                    <a:lumMod val="50000"/>
                  </a:schemeClr>
                </a:solidFill>
              </a:rPr>
              <a:t>Engagement Checklist</a:t>
            </a:r>
            <a:r>
              <a:rPr lang="en-IE" dirty="0"/>
              <a:t>: </a:t>
            </a:r>
            <a:r>
              <a:rPr lang="en-US" sz="2100" dirty="0">
                <a:latin typeface="Clear Sans"/>
              </a:rPr>
              <a:t>to use at the outset of any new planning or decision-making process </a:t>
            </a:r>
            <a:endParaRPr lang="en-IE" dirty="0"/>
          </a:p>
        </p:txBody>
      </p:sp>
      <p:graphicFrame>
        <p:nvGraphicFramePr>
          <p:cNvPr id="6" name="Content Placeholder 5">
            <a:extLst>
              <a:ext uri="{FF2B5EF4-FFF2-40B4-BE49-F238E27FC236}">
                <a16:creationId xmlns:a16="http://schemas.microsoft.com/office/drawing/2014/main" id="{1570D850-658D-8988-CBAA-A3A302EB958C}"/>
              </a:ext>
            </a:extLst>
          </p:cNvPr>
          <p:cNvGraphicFramePr>
            <a:graphicFrameLocks noGrp="1"/>
          </p:cNvGraphicFramePr>
          <p:nvPr>
            <p:ph idx="1"/>
            <p:extLst>
              <p:ext uri="{D42A27DB-BD31-4B8C-83A1-F6EECF244321}">
                <p14:modId xmlns:p14="http://schemas.microsoft.com/office/powerpoint/2010/main" val="102586046"/>
              </p:ext>
            </p:extLst>
          </p:nvPr>
        </p:nvGraphicFramePr>
        <p:xfrm>
          <a:off x="1009650" y="222646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921769AD-4C9F-382C-49C2-C1F253A2D849}"/>
              </a:ext>
            </a:extLst>
          </p:cNvPr>
          <p:cNvSpPr>
            <a:spLocks noGrp="1"/>
          </p:cNvSpPr>
          <p:nvPr>
            <p:ph type="sldNum" sz="quarter" idx="12"/>
          </p:nvPr>
        </p:nvSpPr>
        <p:spPr/>
        <p:txBody>
          <a:bodyPr/>
          <a:lstStyle/>
          <a:p>
            <a:fld id="{AF53C4C3-54B8-402C-80D5-B21CA6525145}" type="slidenum">
              <a:rPr lang="en-IE" smtClean="0"/>
              <a:t>35</a:t>
            </a:fld>
            <a:endParaRPr lang="en-IE"/>
          </a:p>
        </p:txBody>
      </p:sp>
    </p:spTree>
    <p:extLst>
      <p:ext uri="{BB962C8B-B14F-4D97-AF65-F5344CB8AC3E}">
        <p14:creationId xmlns:p14="http://schemas.microsoft.com/office/powerpoint/2010/main" val="3034619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9F65F-2A44-5A3A-FE73-C65E40D314FF}"/>
              </a:ext>
            </a:extLst>
          </p:cNvPr>
          <p:cNvSpPr>
            <a:spLocks noGrp="1"/>
          </p:cNvSpPr>
          <p:nvPr>
            <p:ph type="title"/>
          </p:nvPr>
        </p:nvSpPr>
        <p:spPr>
          <a:xfrm>
            <a:off x="573741" y="502023"/>
            <a:ext cx="8543925" cy="1039905"/>
          </a:xfrm>
        </p:spPr>
        <p:txBody>
          <a:bodyPr>
            <a:normAutofit/>
          </a:bodyPr>
          <a:lstStyle/>
          <a:p>
            <a:r>
              <a:rPr lang="en-IE" sz="5400" dirty="0">
                <a:solidFill>
                  <a:srgbClr val="86B761"/>
                </a:solidFill>
              </a:rPr>
              <a:t>Discussion</a:t>
            </a:r>
          </a:p>
        </p:txBody>
      </p:sp>
      <p:sp>
        <p:nvSpPr>
          <p:cNvPr id="4" name="Content Placeholder 3">
            <a:extLst>
              <a:ext uri="{FF2B5EF4-FFF2-40B4-BE49-F238E27FC236}">
                <a16:creationId xmlns:a16="http://schemas.microsoft.com/office/drawing/2014/main" id="{FDBBF408-8CFF-D2FC-3B35-C0FDC75403BF}"/>
              </a:ext>
            </a:extLst>
          </p:cNvPr>
          <p:cNvSpPr>
            <a:spLocks noGrp="1"/>
          </p:cNvSpPr>
          <p:nvPr>
            <p:ph idx="1"/>
          </p:nvPr>
        </p:nvSpPr>
        <p:spPr/>
        <p:txBody>
          <a:bodyPr>
            <a:normAutofit fontScale="77500" lnSpcReduction="20000"/>
          </a:bodyPr>
          <a:lstStyle/>
          <a:p>
            <a:r>
              <a:rPr lang="en-IE" dirty="0"/>
              <a:t>Clarifications</a:t>
            </a:r>
          </a:p>
          <a:p>
            <a:r>
              <a:rPr lang="en-IE" dirty="0"/>
              <a:t>Anything you would use?</a:t>
            </a:r>
          </a:p>
          <a:p>
            <a:r>
              <a:rPr lang="en-IE" dirty="0"/>
              <a:t>Any good examples?</a:t>
            </a:r>
          </a:p>
          <a:p>
            <a:r>
              <a:rPr lang="en-IE" dirty="0"/>
              <a:t>Any bad examples?</a:t>
            </a:r>
          </a:p>
          <a:p>
            <a:r>
              <a:rPr lang="en-IE" dirty="0"/>
              <a:t>What would be useful in the future?</a:t>
            </a:r>
          </a:p>
          <a:p>
            <a:endParaRPr lang="en-IE" dirty="0"/>
          </a:p>
          <a:p>
            <a:r>
              <a:rPr lang="en-IE" dirty="0"/>
              <a:t>Continuous Practice Development?</a:t>
            </a:r>
          </a:p>
          <a:p>
            <a:r>
              <a:rPr lang="en-IE"/>
              <a:t>Review - </a:t>
            </a:r>
            <a:r>
              <a:rPr lang="en-IE">
                <a:hlinkClick r:id="rId2"/>
              </a:rPr>
              <a:t>https://www.surveymonkey.com/r/InclusiveEngagementWkReview</a:t>
            </a:r>
            <a:r>
              <a:rPr lang="en-IE"/>
              <a:t> </a:t>
            </a:r>
            <a:endParaRPr lang="en-IE" dirty="0"/>
          </a:p>
          <a:p>
            <a:endParaRPr lang="en-IE" dirty="0"/>
          </a:p>
          <a:p>
            <a:pPr marL="0" indent="0" algn="ctr">
              <a:buNone/>
            </a:pPr>
            <a:r>
              <a:rPr lang="en-IE" dirty="0"/>
              <a:t>Community Work Ireland – </a:t>
            </a:r>
            <a:r>
              <a:rPr lang="en-IE" dirty="0">
                <a:hlinkClick r:id="rId3"/>
              </a:rPr>
              <a:t>www.cwi.ie</a:t>
            </a:r>
            <a:r>
              <a:rPr lang="en-IE" dirty="0"/>
              <a:t> </a:t>
            </a:r>
          </a:p>
          <a:p>
            <a:pPr marL="0" indent="0" algn="ctr">
              <a:buNone/>
            </a:pPr>
            <a:r>
              <a:rPr lang="en-IE" dirty="0"/>
              <a:t>New members welcome!!</a:t>
            </a:r>
          </a:p>
        </p:txBody>
      </p:sp>
      <p:sp>
        <p:nvSpPr>
          <p:cNvPr id="3" name="Slide Number Placeholder 2">
            <a:extLst>
              <a:ext uri="{FF2B5EF4-FFF2-40B4-BE49-F238E27FC236}">
                <a16:creationId xmlns:a16="http://schemas.microsoft.com/office/drawing/2014/main" id="{5E87B703-F070-6225-6976-E25272FF32F5}"/>
              </a:ext>
            </a:extLst>
          </p:cNvPr>
          <p:cNvSpPr>
            <a:spLocks noGrp="1"/>
          </p:cNvSpPr>
          <p:nvPr>
            <p:ph type="sldNum" sz="quarter" idx="12"/>
          </p:nvPr>
        </p:nvSpPr>
        <p:spPr/>
        <p:txBody>
          <a:bodyPr/>
          <a:lstStyle/>
          <a:p>
            <a:fld id="{AF53C4C3-54B8-402C-80D5-B21CA6525145}" type="slidenum">
              <a:rPr lang="en-IE" smtClean="0"/>
              <a:t>36</a:t>
            </a:fld>
            <a:endParaRPr lang="en-IE"/>
          </a:p>
        </p:txBody>
      </p:sp>
    </p:spTree>
    <p:extLst>
      <p:ext uri="{BB962C8B-B14F-4D97-AF65-F5344CB8AC3E}">
        <p14:creationId xmlns:p14="http://schemas.microsoft.com/office/powerpoint/2010/main" val="3253361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282E-2D84-2ED8-6A93-342EFA17D3FC}"/>
              </a:ext>
            </a:extLst>
          </p:cNvPr>
          <p:cNvSpPr>
            <a:spLocks noGrp="1"/>
          </p:cNvSpPr>
          <p:nvPr>
            <p:ph type="title"/>
          </p:nvPr>
        </p:nvSpPr>
        <p:spPr/>
        <p:txBody>
          <a:bodyPr/>
          <a:lstStyle/>
          <a:p>
            <a:r>
              <a:rPr lang="en-IE" dirty="0"/>
              <a:t>Resources – click on the images</a:t>
            </a:r>
          </a:p>
        </p:txBody>
      </p:sp>
      <p:pic>
        <p:nvPicPr>
          <p:cNvPr id="6" name="Content Placeholder 5" descr="A picture containing text, businesscard, screenshot&#10;&#10;Description automatically generated">
            <a:hlinkClick r:id="rId2"/>
            <a:extLst>
              <a:ext uri="{FF2B5EF4-FFF2-40B4-BE49-F238E27FC236}">
                <a16:creationId xmlns:a16="http://schemas.microsoft.com/office/drawing/2014/main" id="{C1B8F086-BF96-92B4-519E-0D9705400F2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6948" y="1303306"/>
            <a:ext cx="1846729" cy="2614968"/>
          </a:xfrm>
        </p:spPr>
      </p:pic>
      <p:sp>
        <p:nvSpPr>
          <p:cNvPr id="4" name="Slide Number Placeholder 3">
            <a:extLst>
              <a:ext uri="{FF2B5EF4-FFF2-40B4-BE49-F238E27FC236}">
                <a16:creationId xmlns:a16="http://schemas.microsoft.com/office/drawing/2014/main" id="{078CC7C6-A803-B616-2FB8-D49244E210FE}"/>
              </a:ext>
            </a:extLst>
          </p:cNvPr>
          <p:cNvSpPr>
            <a:spLocks noGrp="1"/>
          </p:cNvSpPr>
          <p:nvPr>
            <p:ph type="sldNum" sz="quarter" idx="12"/>
          </p:nvPr>
        </p:nvSpPr>
        <p:spPr/>
        <p:txBody>
          <a:bodyPr/>
          <a:lstStyle/>
          <a:p>
            <a:fld id="{AF53C4C3-54B8-402C-80D5-B21CA6525145}" type="slidenum">
              <a:rPr lang="en-IE" smtClean="0"/>
              <a:t>37</a:t>
            </a:fld>
            <a:endParaRPr lang="en-IE"/>
          </a:p>
        </p:txBody>
      </p:sp>
      <p:pic>
        <p:nvPicPr>
          <p:cNvPr id="10" name="Picture 9" descr="Diagram&#10;&#10;Description automatically generated">
            <a:hlinkClick r:id="rId4"/>
            <a:extLst>
              <a:ext uri="{FF2B5EF4-FFF2-40B4-BE49-F238E27FC236}">
                <a16:creationId xmlns:a16="http://schemas.microsoft.com/office/drawing/2014/main" id="{BCA2408C-D88E-EAF3-F614-5B72D0C22C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9358" y="3572794"/>
            <a:ext cx="2098606" cy="2966120"/>
          </a:xfrm>
          <a:prstGeom prst="rect">
            <a:avLst/>
          </a:prstGeom>
        </p:spPr>
      </p:pic>
      <p:pic>
        <p:nvPicPr>
          <p:cNvPr id="17" name="Picture 16" descr="Diagram&#10;&#10;Description automatically generated">
            <a:hlinkClick r:id="rId6"/>
            <a:extLst>
              <a:ext uri="{FF2B5EF4-FFF2-40B4-BE49-F238E27FC236}">
                <a16:creationId xmlns:a16="http://schemas.microsoft.com/office/drawing/2014/main" id="{EE782A76-F4FA-8EDA-05D2-98B4342382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0935" y="1446164"/>
            <a:ext cx="1648005" cy="2329252"/>
          </a:xfrm>
          <a:prstGeom prst="rect">
            <a:avLst/>
          </a:prstGeom>
        </p:spPr>
      </p:pic>
      <p:pic>
        <p:nvPicPr>
          <p:cNvPr id="21" name="Picture 20" descr="A picture containing circle&#10;&#10;Description automatically generated">
            <a:hlinkClick r:id="rId8"/>
            <a:extLst>
              <a:ext uri="{FF2B5EF4-FFF2-40B4-BE49-F238E27FC236}">
                <a16:creationId xmlns:a16="http://schemas.microsoft.com/office/drawing/2014/main" id="{EE3C8805-4A8E-FCC3-CBB7-F16F192DCF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6948" y="3924952"/>
            <a:ext cx="1978613" cy="2796525"/>
          </a:xfrm>
          <a:prstGeom prst="rect">
            <a:avLst/>
          </a:prstGeom>
        </p:spPr>
      </p:pic>
      <p:pic>
        <p:nvPicPr>
          <p:cNvPr id="23" name="Picture 22">
            <a:hlinkClick r:id="rId10"/>
            <a:extLst>
              <a:ext uri="{FF2B5EF4-FFF2-40B4-BE49-F238E27FC236}">
                <a16:creationId xmlns:a16="http://schemas.microsoft.com/office/drawing/2014/main" id="{ECF99131-FAB3-F9BE-36C1-EA1BBEA72257}"/>
              </a:ext>
            </a:extLst>
          </p:cNvPr>
          <p:cNvPicPr>
            <a:picLocks noChangeAspect="1"/>
          </p:cNvPicPr>
          <p:nvPr/>
        </p:nvPicPr>
        <p:blipFill>
          <a:blip r:embed="rId11"/>
          <a:stretch>
            <a:fillRect/>
          </a:stretch>
        </p:blipFill>
        <p:spPr>
          <a:xfrm>
            <a:off x="2700404" y="4177552"/>
            <a:ext cx="3583856" cy="2481131"/>
          </a:xfrm>
          <a:prstGeom prst="rect">
            <a:avLst/>
          </a:prstGeom>
        </p:spPr>
      </p:pic>
      <p:pic>
        <p:nvPicPr>
          <p:cNvPr id="24" name="Picture 4" descr="Public Calls Launched for Open Government National Action Plan | The Wheel">
            <a:hlinkClick r:id="rId12"/>
            <a:extLst>
              <a:ext uri="{FF2B5EF4-FFF2-40B4-BE49-F238E27FC236}">
                <a16:creationId xmlns:a16="http://schemas.microsoft.com/office/drawing/2014/main" id="{E30B256C-CF07-C413-17C4-F3043C2891B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30099" y="1674871"/>
            <a:ext cx="2098605" cy="11717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quality and Human Rights in the Public Service">
            <a:hlinkClick r:id="rId14"/>
            <a:extLst>
              <a:ext uri="{FF2B5EF4-FFF2-40B4-BE49-F238E27FC236}">
                <a16:creationId xmlns:a16="http://schemas.microsoft.com/office/drawing/2014/main" id="{00C23A82-C732-4FE2-2E7D-AEF3FD08923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05305" y="1648675"/>
            <a:ext cx="2285237" cy="1285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663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1DFFA-6DA1-9E5F-5EB3-2B3D29DE9E7E}"/>
              </a:ext>
            </a:extLst>
          </p:cNvPr>
          <p:cNvSpPr>
            <a:spLocks noGrp="1"/>
          </p:cNvSpPr>
          <p:nvPr>
            <p:ph type="title"/>
          </p:nvPr>
        </p:nvSpPr>
        <p:spPr/>
        <p:txBody>
          <a:bodyPr/>
          <a:lstStyle/>
          <a:p>
            <a:r>
              <a:rPr lang="en-IE" dirty="0"/>
              <a:t>Take-aways</a:t>
            </a:r>
          </a:p>
        </p:txBody>
      </p:sp>
      <p:sp>
        <p:nvSpPr>
          <p:cNvPr id="3" name="Content Placeholder 2">
            <a:extLst>
              <a:ext uri="{FF2B5EF4-FFF2-40B4-BE49-F238E27FC236}">
                <a16:creationId xmlns:a16="http://schemas.microsoft.com/office/drawing/2014/main" id="{253089FD-0E38-DA35-9D71-E8C8BD557B1C}"/>
              </a:ext>
            </a:extLst>
          </p:cNvPr>
          <p:cNvSpPr>
            <a:spLocks noGrp="1"/>
          </p:cNvSpPr>
          <p:nvPr>
            <p:ph idx="1"/>
          </p:nvPr>
        </p:nvSpPr>
        <p:spPr/>
        <p:txBody>
          <a:bodyPr/>
          <a:lstStyle/>
          <a:p>
            <a:r>
              <a:rPr lang="en-IE" dirty="0"/>
              <a:t>Make people comfortable</a:t>
            </a:r>
          </a:p>
          <a:p>
            <a:pPr lvl="1"/>
            <a:r>
              <a:rPr lang="en-IE" dirty="0"/>
              <a:t>De-formalise spaces</a:t>
            </a:r>
          </a:p>
          <a:p>
            <a:pPr lvl="1"/>
            <a:r>
              <a:rPr lang="en-IE" dirty="0"/>
              <a:t>Be creative </a:t>
            </a:r>
          </a:p>
          <a:p>
            <a:pPr lvl="1"/>
            <a:r>
              <a:rPr lang="en-IE" dirty="0"/>
              <a:t>Use humour</a:t>
            </a:r>
          </a:p>
          <a:p>
            <a:pPr lvl="1"/>
            <a:r>
              <a:rPr lang="en-IE" dirty="0"/>
              <a:t>Get them talking</a:t>
            </a:r>
          </a:p>
          <a:p>
            <a:pPr lvl="1"/>
            <a:r>
              <a:rPr lang="en-IE" dirty="0"/>
              <a:t>Food</a:t>
            </a:r>
          </a:p>
          <a:p>
            <a:pPr lvl="1"/>
            <a:r>
              <a:rPr lang="en-IE" dirty="0"/>
              <a:t>SMILE</a:t>
            </a:r>
          </a:p>
          <a:p>
            <a:pPr lvl="1"/>
            <a:r>
              <a:rPr lang="en-IE" dirty="0"/>
              <a:t>Remember Task &amp; Process</a:t>
            </a:r>
          </a:p>
          <a:p>
            <a:pPr lvl="2"/>
            <a:r>
              <a:rPr lang="en-IE" dirty="0"/>
              <a:t>You need to accomplish the task but the way you do it creates the conditions for buy-in, ownership and future participation</a:t>
            </a:r>
          </a:p>
        </p:txBody>
      </p:sp>
      <p:sp>
        <p:nvSpPr>
          <p:cNvPr id="4" name="Slide Number Placeholder 3">
            <a:extLst>
              <a:ext uri="{FF2B5EF4-FFF2-40B4-BE49-F238E27FC236}">
                <a16:creationId xmlns:a16="http://schemas.microsoft.com/office/drawing/2014/main" id="{10E5E61F-2A76-F38D-9770-A35BAC764FDD}"/>
              </a:ext>
            </a:extLst>
          </p:cNvPr>
          <p:cNvSpPr>
            <a:spLocks noGrp="1"/>
          </p:cNvSpPr>
          <p:nvPr>
            <p:ph type="sldNum" sz="quarter" idx="12"/>
          </p:nvPr>
        </p:nvSpPr>
        <p:spPr/>
        <p:txBody>
          <a:bodyPr/>
          <a:lstStyle/>
          <a:p>
            <a:fld id="{AF53C4C3-54B8-402C-80D5-B21CA6525145}" type="slidenum">
              <a:rPr lang="en-IE" smtClean="0"/>
              <a:t>38</a:t>
            </a:fld>
            <a:endParaRPr lang="en-IE"/>
          </a:p>
        </p:txBody>
      </p:sp>
    </p:spTree>
    <p:extLst>
      <p:ext uri="{BB962C8B-B14F-4D97-AF65-F5344CB8AC3E}">
        <p14:creationId xmlns:p14="http://schemas.microsoft.com/office/powerpoint/2010/main" val="3456454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3C959-0D14-441D-3D66-4AF00155C960}"/>
              </a:ext>
            </a:extLst>
          </p:cNvPr>
          <p:cNvSpPr>
            <a:spLocks noGrp="1"/>
          </p:cNvSpPr>
          <p:nvPr>
            <p:ph type="title"/>
          </p:nvPr>
        </p:nvSpPr>
        <p:spPr/>
        <p:txBody>
          <a:bodyPr/>
          <a:lstStyle/>
          <a:p>
            <a:endParaRPr lang="en-IE"/>
          </a:p>
        </p:txBody>
      </p:sp>
      <p:pic>
        <p:nvPicPr>
          <p:cNvPr id="6" name="Content Placeholder 5">
            <a:extLst>
              <a:ext uri="{FF2B5EF4-FFF2-40B4-BE49-F238E27FC236}">
                <a16:creationId xmlns:a16="http://schemas.microsoft.com/office/drawing/2014/main" id="{7B61FC41-4AAB-4968-5833-984D39628466}"/>
              </a:ext>
            </a:extLst>
          </p:cNvPr>
          <p:cNvPicPr>
            <a:picLocks noGrp="1" noChangeAspect="1"/>
          </p:cNvPicPr>
          <p:nvPr>
            <p:ph idx="1"/>
          </p:nvPr>
        </p:nvPicPr>
        <p:blipFill>
          <a:blip r:embed="rId2"/>
          <a:stretch>
            <a:fillRect/>
          </a:stretch>
        </p:blipFill>
        <p:spPr>
          <a:xfrm>
            <a:off x="2791612" y="1825625"/>
            <a:ext cx="4322776" cy="4351338"/>
          </a:xfrm>
        </p:spPr>
      </p:pic>
      <p:sp>
        <p:nvSpPr>
          <p:cNvPr id="4" name="Slide Number Placeholder 3">
            <a:extLst>
              <a:ext uri="{FF2B5EF4-FFF2-40B4-BE49-F238E27FC236}">
                <a16:creationId xmlns:a16="http://schemas.microsoft.com/office/drawing/2014/main" id="{D39B748A-911D-C000-B721-726801797C6C}"/>
              </a:ext>
            </a:extLst>
          </p:cNvPr>
          <p:cNvSpPr>
            <a:spLocks noGrp="1"/>
          </p:cNvSpPr>
          <p:nvPr>
            <p:ph type="sldNum" sz="quarter" idx="12"/>
          </p:nvPr>
        </p:nvSpPr>
        <p:spPr/>
        <p:txBody>
          <a:bodyPr/>
          <a:lstStyle/>
          <a:p>
            <a:fld id="{AF53C4C3-54B8-402C-80D5-B21CA6525145}" type="slidenum">
              <a:rPr lang="en-IE" smtClean="0"/>
              <a:t>39</a:t>
            </a:fld>
            <a:endParaRPr lang="en-IE"/>
          </a:p>
        </p:txBody>
      </p:sp>
    </p:spTree>
    <p:extLst>
      <p:ext uri="{BB962C8B-B14F-4D97-AF65-F5344CB8AC3E}">
        <p14:creationId xmlns:p14="http://schemas.microsoft.com/office/powerpoint/2010/main" val="1413189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rgbClr val="465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572" y="480060"/>
            <a:ext cx="9130855"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a:extLst>
              <a:ext uri="{FF2B5EF4-FFF2-40B4-BE49-F238E27FC236}">
                <a16:creationId xmlns:a16="http://schemas.microsoft.com/office/drawing/2014/main" id="{82F74C4B-4196-5733-EC0A-76EF43BF2393}"/>
              </a:ext>
            </a:extLst>
          </p:cNvPr>
          <p:cNvPicPr>
            <a:picLocks noChangeAspect="1"/>
          </p:cNvPicPr>
          <p:nvPr/>
        </p:nvPicPr>
        <p:blipFill rotWithShape="1">
          <a:blip r:embed="rId2">
            <a:extLst>
              <a:ext uri="{28A0092B-C50C-407E-A947-70E740481C1C}">
                <a14:useLocalDpi xmlns:a14="http://schemas.microsoft.com/office/drawing/2010/main" val="0"/>
              </a:ext>
            </a:extLst>
          </a:blip>
          <a:srcRect r="1308" b="1"/>
          <a:stretch/>
        </p:blipFill>
        <p:spPr>
          <a:xfrm>
            <a:off x="548204" y="495046"/>
            <a:ext cx="2339039" cy="2339039"/>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13" name="Picture 12" descr="Icon&#10;&#10;Description automatically generated">
            <a:extLst>
              <a:ext uri="{FF2B5EF4-FFF2-40B4-BE49-F238E27FC236}">
                <a16:creationId xmlns:a16="http://schemas.microsoft.com/office/drawing/2014/main" id="{9F54C46F-7247-236A-09D0-C9547FA293F2}"/>
              </a:ext>
            </a:extLst>
          </p:cNvPr>
          <p:cNvPicPr>
            <a:picLocks noChangeAspect="1"/>
          </p:cNvPicPr>
          <p:nvPr/>
        </p:nvPicPr>
        <p:blipFill rotWithShape="1">
          <a:blip r:embed="rId3">
            <a:extLst>
              <a:ext uri="{28A0092B-C50C-407E-A947-70E740481C1C}">
                <a14:useLocalDpi xmlns:a14="http://schemas.microsoft.com/office/drawing/2010/main" val="0"/>
              </a:ext>
            </a:extLst>
          </a:blip>
          <a:srcRect r="-2" b="1314"/>
          <a:stretch/>
        </p:blipFill>
        <p:spPr>
          <a:xfrm>
            <a:off x="817145" y="3472088"/>
            <a:ext cx="2339039" cy="2339039"/>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16" name="TextBox 15">
            <a:extLst>
              <a:ext uri="{FF2B5EF4-FFF2-40B4-BE49-F238E27FC236}">
                <a16:creationId xmlns:a16="http://schemas.microsoft.com/office/drawing/2014/main" id="{76BFEAFA-C057-C5DB-231E-17F94B0DE6D0}"/>
              </a:ext>
            </a:extLst>
          </p:cNvPr>
          <p:cNvSpPr txBox="1"/>
          <p:nvPr/>
        </p:nvSpPr>
        <p:spPr>
          <a:xfrm>
            <a:off x="3317702" y="1050857"/>
            <a:ext cx="5522993" cy="4414224"/>
          </a:xfrm>
          <a:prstGeom prst="rect">
            <a:avLst/>
          </a:prstGeom>
        </p:spPr>
        <p:txBody>
          <a:bodyPr vert="horz" lIns="68580" tIns="34290" rIns="68580" bIns="34290" rtlCol="0">
            <a:normAutofit lnSpcReduction="10000"/>
          </a:bodyPr>
          <a:lstStyle/>
          <a:p>
            <a:pPr algn="ctr">
              <a:lnSpc>
                <a:spcPct val="90000"/>
              </a:lnSpc>
              <a:spcAft>
                <a:spcPts val="450"/>
              </a:spcAft>
              <a:buClr>
                <a:schemeClr val="accent1"/>
              </a:buClr>
            </a:pPr>
            <a:r>
              <a:rPr lang="en-IE" sz="3225" b="1" dirty="0">
                <a:solidFill>
                  <a:srgbClr val="9F0042"/>
                </a:solidFill>
              </a:rPr>
              <a:t>Inclusive Community Engagement - a necessity when making decisions</a:t>
            </a:r>
            <a:endParaRPr lang="en-US" sz="3225" b="1" dirty="0">
              <a:solidFill>
                <a:srgbClr val="9F0042"/>
              </a:solidFill>
            </a:endParaRPr>
          </a:p>
          <a:p>
            <a:pPr>
              <a:lnSpc>
                <a:spcPct val="90000"/>
              </a:lnSpc>
              <a:spcAft>
                <a:spcPts val="450"/>
              </a:spcAft>
              <a:buClr>
                <a:schemeClr val="accent1"/>
              </a:buClr>
            </a:pPr>
            <a:r>
              <a:rPr lang="en-US" sz="2100" dirty="0"/>
              <a:t>Inclusive community engagement </a:t>
            </a:r>
          </a:p>
          <a:p>
            <a:pPr marL="342900" indent="-342900">
              <a:lnSpc>
                <a:spcPct val="90000"/>
              </a:lnSpc>
              <a:spcAft>
                <a:spcPts val="450"/>
              </a:spcAft>
              <a:buClr>
                <a:schemeClr val="accent1"/>
              </a:buClr>
              <a:buFont typeface="Arial" panose="020B0604020202020204" pitchFamily="34" charset="0"/>
              <a:buChar char="•"/>
            </a:pPr>
            <a:r>
              <a:rPr lang="en-US" sz="2100" b="1" dirty="0">
                <a:solidFill>
                  <a:srgbClr val="9F0042"/>
                </a:solidFill>
              </a:rPr>
              <a:t>Is a right</a:t>
            </a:r>
          </a:p>
          <a:p>
            <a:pPr marL="342900" indent="-342900">
              <a:lnSpc>
                <a:spcPct val="90000"/>
              </a:lnSpc>
              <a:spcAft>
                <a:spcPts val="450"/>
              </a:spcAft>
              <a:buClr>
                <a:schemeClr val="accent1"/>
              </a:buClr>
              <a:buFont typeface="Arial" panose="020B0604020202020204" pitchFamily="34" charset="0"/>
              <a:buChar char="•"/>
            </a:pPr>
            <a:r>
              <a:rPr lang="en-US" sz="2100" b="1" dirty="0"/>
              <a:t>Results in better outcomes </a:t>
            </a:r>
            <a:r>
              <a:rPr lang="en-US" sz="2100" dirty="0"/>
              <a:t>for the process, agencies and the community.</a:t>
            </a:r>
          </a:p>
          <a:p>
            <a:pPr lvl="1" indent="-171450">
              <a:lnSpc>
                <a:spcPct val="90000"/>
              </a:lnSpc>
              <a:spcAft>
                <a:spcPts val="450"/>
              </a:spcAft>
              <a:buClr>
                <a:schemeClr val="accent1"/>
              </a:buClr>
              <a:buFont typeface="Arial" panose="020B0604020202020204" pitchFamily="34" charset="0"/>
              <a:buChar char="•"/>
            </a:pPr>
            <a:r>
              <a:rPr lang="en-US" sz="2100" dirty="0">
                <a:solidFill>
                  <a:srgbClr val="9F0042"/>
                </a:solidFill>
              </a:rPr>
              <a:t>Produce better policies </a:t>
            </a:r>
          </a:p>
          <a:p>
            <a:pPr lvl="1" indent="-171450">
              <a:lnSpc>
                <a:spcPct val="90000"/>
              </a:lnSpc>
              <a:spcAft>
                <a:spcPts val="450"/>
              </a:spcAft>
              <a:buClr>
                <a:schemeClr val="accent1"/>
              </a:buClr>
              <a:buFont typeface="Arial" panose="020B0604020202020204" pitchFamily="34" charset="0"/>
              <a:buChar char="•"/>
            </a:pPr>
            <a:r>
              <a:rPr lang="en-US" sz="2100" dirty="0"/>
              <a:t>Strengthen democracy </a:t>
            </a:r>
          </a:p>
          <a:p>
            <a:pPr lvl="1" indent="-171450">
              <a:lnSpc>
                <a:spcPct val="90000"/>
              </a:lnSpc>
              <a:spcAft>
                <a:spcPts val="450"/>
              </a:spcAft>
              <a:buClr>
                <a:schemeClr val="accent1"/>
              </a:buClr>
              <a:buFont typeface="Arial" panose="020B0604020202020204" pitchFamily="34" charset="0"/>
              <a:buChar char="•"/>
            </a:pPr>
            <a:r>
              <a:rPr lang="en-US" sz="2100" dirty="0">
                <a:solidFill>
                  <a:srgbClr val="9F0042"/>
                </a:solidFill>
              </a:rPr>
              <a:t>Build trust</a:t>
            </a:r>
            <a:endParaRPr lang="en-US" sz="2100" dirty="0"/>
          </a:p>
          <a:p>
            <a:pPr lvl="1" indent="-171450">
              <a:lnSpc>
                <a:spcPct val="90000"/>
              </a:lnSpc>
              <a:buClr>
                <a:schemeClr val="accent1"/>
              </a:buClr>
              <a:buFont typeface="Arial" panose="020B0604020202020204" pitchFamily="34" charset="0"/>
              <a:buChar char="•"/>
            </a:pPr>
            <a:r>
              <a:rPr lang="en-US" sz="2100" dirty="0"/>
              <a:t>Avoids waste </a:t>
            </a:r>
          </a:p>
          <a:p>
            <a:pPr lvl="1" indent="-171450">
              <a:lnSpc>
                <a:spcPct val="90000"/>
              </a:lnSpc>
              <a:buClr>
                <a:schemeClr val="accent1"/>
              </a:buClr>
              <a:buFont typeface="Arial" panose="020B0604020202020204" pitchFamily="34" charset="0"/>
              <a:buChar char="•"/>
            </a:pPr>
            <a:r>
              <a:rPr lang="en-US" sz="2100" dirty="0">
                <a:solidFill>
                  <a:srgbClr val="9F0042"/>
                </a:solidFill>
              </a:rPr>
              <a:t>Keeps the community involved </a:t>
            </a:r>
          </a:p>
          <a:p>
            <a:pPr lvl="1" indent="-171450">
              <a:lnSpc>
                <a:spcPct val="90000"/>
              </a:lnSpc>
              <a:buClr>
                <a:schemeClr val="accent1"/>
              </a:buClr>
              <a:buFont typeface="Arial" panose="020B0604020202020204" pitchFamily="34" charset="0"/>
              <a:buChar char="•"/>
            </a:pPr>
            <a:r>
              <a:rPr lang="en-US" sz="2100" dirty="0"/>
              <a:t>Reduces Conflict</a:t>
            </a:r>
          </a:p>
          <a:p>
            <a:pPr lvl="1" indent="-171450">
              <a:lnSpc>
                <a:spcPct val="90000"/>
              </a:lnSpc>
              <a:spcAft>
                <a:spcPts val="450"/>
              </a:spcAft>
              <a:buClr>
                <a:schemeClr val="accent1"/>
              </a:buClr>
              <a:buFont typeface="Arial" panose="020B0604020202020204" pitchFamily="34" charset="0"/>
              <a:buChar char="•"/>
            </a:pPr>
            <a:endParaRPr lang="en-US" sz="1350" dirty="0"/>
          </a:p>
        </p:txBody>
      </p:sp>
      <p:sp>
        <p:nvSpPr>
          <p:cNvPr id="2" name="Slide Number Placeholder 1">
            <a:extLst>
              <a:ext uri="{FF2B5EF4-FFF2-40B4-BE49-F238E27FC236}">
                <a16:creationId xmlns:a16="http://schemas.microsoft.com/office/drawing/2014/main" id="{D8D0AD34-B41E-D2C6-4A4D-7F871BB4E329}"/>
              </a:ext>
            </a:extLst>
          </p:cNvPr>
          <p:cNvSpPr>
            <a:spLocks noGrp="1"/>
          </p:cNvSpPr>
          <p:nvPr>
            <p:ph type="sldNum" sz="quarter" idx="12"/>
          </p:nvPr>
        </p:nvSpPr>
        <p:spPr/>
        <p:txBody>
          <a:bodyPr/>
          <a:lstStyle/>
          <a:p>
            <a:fld id="{AF53C4C3-54B8-402C-80D5-B21CA6525145}" type="slidenum">
              <a:rPr lang="en-IE" smtClean="0"/>
              <a:t>4</a:t>
            </a:fld>
            <a:endParaRPr lang="en-IE"/>
          </a:p>
        </p:txBody>
      </p:sp>
      <p:sp>
        <p:nvSpPr>
          <p:cNvPr id="3" name="Speech Bubble: Oval 2">
            <a:extLst>
              <a:ext uri="{FF2B5EF4-FFF2-40B4-BE49-F238E27FC236}">
                <a16:creationId xmlns:a16="http://schemas.microsoft.com/office/drawing/2014/main" id="{030BE729-B03C-7687-D92F-7159AC668219}"/>
              </a:ext>
            </a:extLst>
          </p:cNvPr>
          <p:cNvSpPr/>
          <p:nvPr/>
        </p:nvSpPr>
        <p:spPr>
          <a:xfrm rot="1375573">
            <a:off x="6859184" y="3541394"/>
            <a:ext cx="2832847" cy="167301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Those closest to the problem are closet to the solution</a:t>
            </a:r>
          </a:p>
        </p:txBody>
      </p:sp>
    </p:spTree>
    <p:extLst>
      <p:ext uri="{BB962C8B-B14F-4D97-AF65-F5344CB8AC3E}">
        <p14:creationId xmlns:p14="http://schemas.microsoft.com/office/powerpoint/2010/main" val="1704248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43246-B4B5-83CA-B252-EB364BF8CB89}"/>
              </a:ext>
            </a:extLst>
          </p:cNvPr>
          <p:cNvSpPr>
            <a:spLocks noGrp="1"/>
          </p:cNvSpPr>
          <p:nvPr>
            <p:ph type="title"/>
          </p:nvPr>
        </p:nvSpPr>
        <p:spPr/>
        <p:txBody>
          <a:bodyPr/>
          <a:lstStyle/>
          <a:p>
            <a:endParaRPr lang="en-IE"/>
          </a:p>
        </p:txBody>
      </p:sp>
      <p:pic>
        <p:nvPicPr>
          <p:cNvPr id="5" name="Content Placeholder 4" descr="Diagram&#10;&#10;Description automatically generated">
            <a:extLst>
              <a:ext uri="{FF2B5EF4-FFF2-40B4-BE49-F238E27FC236}">
                <a16:creationId xmlns:a16="http://schemas.microsoft.com/office/drawing/2014/main" id="{88121087-8FAC-F70A-B97E-344863C17C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647" y="668312"/>
            <a:ext cx="9825353" cy="5824561"/>
          </a:xfrm>
        </p:spPr>
      </p:pic>
      <p:sp>
        <p:nvSpPr>
          <p:cNvPr id="3" name="Slide Number Placeholder 2">
            <a:extLst>
              <a:ext uri="{FF2B5EF4-FFF2-40B4-BE49-F238E27FC236}">
                <a16:creationId xmlns:a16="http://schemas.microsoft.com/office/drawing/2014/main" id="{0DAF7F83-E9AF-D382-348A-0D91B4883077}"/>
              </a:ext>
            </a:extLst>
          </p:cNvPr>
          <p:cNvSpPr>
            <a:spLocks noGrp="1"/>
          </p:cNvSpPr>
          <p:nvPr>
            <p:ph type="sldNum" sz="quarter" idx="12"/>
          </p:nvPr>
        </p:nvSpPr>
        <p:spPr/>
        <p:txBody>
          <a:bodyPr/>
          <a:lstStyle/>
          <a:p>
            <a:fld id="{AF53C4C3-54B8-402C-80D5-B21CA6525145}" type="slidenum">
              <a:rPr lang="en-IE" smtClean="0"/>
              <a:t>5</a:t>
            </a:fld>
            <a:endParaRPr lang="en-IE"/>
          </a:p>
        </p:txBody>
      </p:sp>
    </p:spTree>
    <p:extLst>
      <p:ext uri="{BB962C8B-B14F-4D97-AF65-F5344CB8AC3E}">
        <p14:creationId xmlns:p14="http://schemas.microsoft.com/office/powerpoint/2010/main" val="1068864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rgbClr val="465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572" y="480060"/>
            <a:ext cx="9130855"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14A465-E66B-00B3-AA8A-C44BE8DEAEF8}"/>
              </a:ext>
            </a:extLst>
          </p:cNvPr>
          <p:cNvSpPr>
            <a:spLocks noGrp="1"/>
          </p:cNvSpPr>
          <p:nvPr>
            <p:ph type="title"/>
          </p:nvPr>
        </p:nvSpPr>
        <p:spPr>
          <a:xfrm>
            <a:off x="810196" y="480060"/>
            <a:ext cx="8543925" cy="1325563"/>
          </a:xfrm>
        </p:spPr>
        <p:txBody>
          <a:bodyPr/>
          <a:lstStyle/>
          <a:p>
            <a:pPr algn="r"/>
            <a:r>
              <a:rPr lang="en-IE" dirty="0"/>
              <a:t>Why this Guide?</a:t>
            </a:r>
          </a:p>
        </p:txBody>
      </p:sp>
      <p:sp>
        <p:nvSpPr>
          <p:cNvPr id="3" name="Content Placeholder 2">
            <a:extLst>
              <a:ext uri="{FF2B5EF4-FFF2-40B4-BE49-F238E27FC236}">
                <a16:creationId xmlns:a16="http://schemas.microsoft.com/office/drawing/2014/main" id="{1145023C-EDE3-1FAB-2363-79B3970DADB5}"/>
              </a:ext>
            </a:extLst>
          </p:cNvPr>
          <p:cNvSpPr>
            <a:spLocks noGrp="1"/>
          </p:cNvSpPr>
          <p:nvPr>
            <p:ph idx="1"/>
          </p:nvPr>
        </p:nvSpPr>
        <p:spPr>
          <a:xfrm>
            <a:off x="910953" y="2265752"/>
            <a:ext cx="4747255" cy="2134859"/>
          </a:xfrm>
          <a:solidFill>
            <a:srgbClr val="9F0042"/>
          </a:solidFill>
        </p:spPr>
        <p:txBody>
          <a:bodyPr>
            <a:normAutofit fontScale="92500" lnSpcReduction="10000"/>
          </a:bodyPr>
          <a:lstStyle/>
          <a:p>
            <a:pPr marL="0" indent="0">
              <a:buNone/>
            </a:pPr>
            <a:r>
              <a:rPr lang="en-IE" sz="3450" b="1" dirty="0">
                <a:solidFill>
                  <a:schemeClr val="bg1"/>
                </a:solidFill>
              </a:rPr>
              <a:t>Demand</a:t>
            </a:r>
          </a:p>
          <a:p>
            <a:pPr marL="0" indent="0">
              <a:buNone/>
            </a:pPr>
            <a:r>
              <a:rPr lang="en-IE" sz="1200" dirty="0">
                <a:solidFill>
                  <a:schemeClr val="bg1"/>
                </a:solidFill>
              </a:rPr>
              <a:t>The views heard from LCDCs, national and local civil society:</a:t>
            </a:r>
          </a:p>
          <a:p>
            <a:r>
              <a:rPr lang="en-IE" sz="1200" dirty="0">
                <a:solidFill>
                  <a:schemeClr val="bg1"/>
                </a:solidFill>
                <a:latin typeface="Calibri" panose="020F0502020204030204" pitchFamily="34" charset="0"/>
                <a:cs typeface="Times New Roman" panose="02020603050405020304" pitchFamily="18" charset="0"/>
              </a:rPr>
              <a:t>Commitment to engage with communities and marginalised groups, but struggling to know how to practically and effectively go about it</a:t>
            </a:r>
          </a:p>
          <a:p>
            <a:r>
              <a:rPr lang="en-IE" sz="1200" dirty="0">
                <a:solidFill>
                  <a:schemeClr val="bg1"/>
                </a:solidFill>
                <a:latin typeface="Calibri" panose="020F0502020204030204" pitchFamily="34" charset="0"/>
                <a:cs typeface="Times New Roman" panose="02020603050405020304" pitchFamily="18" charset="0"/>
              </a:rPr>
              <a:t>Several good sources of principles of consultation and engagement out there but a lack of any </a:t>
            </a:r>
            <a:r>
              <a:rPr lang="en-IE" sz="1200" b="1" dirty="0">
                <a:solidFill>
                  <a:schemeClr val="bg1"/>
                </a:solidFill>
                <a:latin typeface="Calibri" panose="020F0502020204030204" pitchFamily="34" charset="0"/>
                <a:cs typeface="Times New Roman" panose="02020603050405020304" pitchFamily="18" charset="0"/>
              </a:rPr>
              <a:t>‘how-to’ </a:t>
            </a:r>
            <a:r>
              <a:rPr lang="en-IE" sz="1200" dirty="0">
                <a:solidFill>
                  <a:schemeClr val="bg1"/>
                </a:solidFill>
                <a:latin typeface="Calibri" panose="020F0502020204030204" pitchFamily="34" charset="0"/>
                <a:cs typeface="Times New Roman" panose="02020603050405020304" pitchFamily="18" charset="0"/>
              </a:rPr>
              <a:t>guideline</a:t>
            </a:r>
          </a:p>
          <a:p>
            <a:r>
              <a:rPr lang="en-IE" sz="1200" dirty="0">
                <a:solidFill>
                  <a:schemeClr val="bg1"/>
                </a:solidFill>
                <a:latin typeface="Calibri" panose="020F0502020204030204" pitchFamily="34" charset="0"/>
                <a:cs typeface="Times New Roman" panose="02020603050405020304" pitchFamily="18" charset="0"/>
              </a:rPr>
              <a:t>LCDCs / local authorities expressed a need for useful tools to help them to put principles for consultation and engagement into practise, with step-by-step adaptable guidance and checklists</a:t>
            </a:r>
          </a:p>
          <a:p>
            <a:pPr marL="0" indent="0">
              <a:buNone/>
            </a:pPr>
            <a:endParaRPr lang="en-IE" sz="975" dirty="0">
              <a:solidFill>
                <a:schemeClr val="bg1"/>
              </a:solidFill>
            </a:endParaRPr>
          </a:p>
        </p:txBody>
      </p:sp>
      <p:sp>
        <p:nvSpPr>
          <p:cNvPr id="4" name="Content Placeholder 2">
            <a:extLst>
              <a:ext uri="{FF2B5EF4-FFF2-40B4-BE49-F238E27FC236}">
                <a16:creationId xmlns:a16="http://schemas.microsoft.com/office/drawing/2014/main" id="{BD59E964-97DA-3E61-4117-2DA8223F91E3}"/>
              </a:ext>
            </a:extLst>
          </p:cNvPr>
          <p:cNvSpPr txBox="1">
            <a:spLocks/>
          </p:cNvSpPr>
          <p:nvPr/>
        </p:nvSpPr>
        <p:spPr>
          <a:xfrm>
            <a:off x="471510" y="4860740"/>
            <a:ext cx="4948770" cy="1380678"/>
          </a:xfrm>
          <a:prstGeom prst="rect">
            <a:avLst/>
          </a:prstGeom>
          <a:solidFill>
            <a:srgbClr val="7196DC"/>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Focus on the Practical</a:t>
            </a:r>
          </a:p>
          <a:p>
            <a:r>
              <a:rPr lang="en-IE" sz="1200" dirty="0">
                <a:solidFill>
                  <a:schemeClr val="bg1"/>
                </a:solidFill>
                <a:latin typeface="Calibri" panose="020F0502020204030204" pitchFamily="34" charset="0"/>
                <a:ea typeface="Calibri" panose="020F0502020204030204" pitchFamily="34" charset="0"/>
                <a:cs typeface="Times New Roman" panose="02020603050405020304" pitchFamily="18" charset="0"/>
              </a:rPr>
              <a:t>Advice on how to translate the principles into practice is brought together from international and local sources, guidance and expert advice and critical input from national and organisations representing marginalised groups. The guide also shares several good local examples as case studies</a:t>
            </a:r>
          </a:p>
          <a:p>
            <a:pPr marL="0" indent="0">
              <a:buNone/>
            </a:pPr>
            <a:endParaRPr lang="en-IE" sz="975" dirty="0">
              <a:solidFill>
                <a:schemeClr val="tx1">
                  <a:lumMod val="85000"/>
                  <a:lumOff val="15000"/>
                </a:schemeClr>
              </a:solidFill>
            </a:endParaRPr>
          </a:p>
        </p:txBody>
      </p:sp>
      <p:pic>
        <p:nvPicPr>
          <p:cNvPr id="5" name="Picture 4">
            <a:extLst>
              <a:ext uri="{FF2B5EF4-FFF2-40B4-BE49-F238E27FC236}">
                <a16:creationId xmlns:a16="http://schemas.microsoft.com/office/drawing/2014/main" id="{D75FDA51-732E-E86E-0A6E-8C2F902B2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3415" y="1852293"/>
            <a:ext cx="3525012" cy="3497580"/>
          </a:xfrm>
          <a:prstGeom prst="rect">
            <a:avLst/>
          </a:prstGeom>
        </p:spPr>
      </p:pic>
      <p:sp>
        <p:nvSpPr>
          <p:cNvPr id="6" name="Content Placeholder 2">
            <a:extLst>
              <a:ext uri="{FF2B5EF4-FFF2-40B4-BE49-F238E27FC236}">
                <a16:creationId xmlns:a16="http://schemas.microsoft.com/office/drawing/2014/main" id="{76D8C836-5B3F-B28A-E61F-AE2C3C76A049}"/>
              </a:ext>
            </a:extLst>
          </p:cNvPr>
          <p:cNvSpPr txBox="1">
            <a:spLocks/>
          </p:cNvSpPr>
          <p:nvPr/>
        </p:nvSpPr>
        <p:spPr>
          <a:xfrm>
            <a:off x="471510" y="741203"/>
            <a:ext cx="4747255" cy="843941"/>
          </a:xfrm>
          <a:prstGeom prst="rect">
            <a:avLst/>
          </a:prstGeom>
          <a:solidFill>
            <a:srgbClr val="7196DC"/>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E" sz="2000" b="1" dirty="0">
                <a:solidFill>
                  <a:schemeClr val="bg1"/>
                </a:solidFill>
              </a:rPr>
              <a:t>Designed t</a:t>
            </a:r>
            <a:r>
              <a:rPr lang="en-IE" sz="2000" dirty="0">
                <a:solidFill>
                  <a:schemeClr val="bg1"/>
                </a:solidFill>
              </a:rPr>
              <a:t>o support local consultation and engagement processes</a:t>
            </a:r>
            <a:endParaRPr lang="en-IE" sz="2000" dirty="0">
              <a:solidFill>
                <a:schemeClr val="bg1"/>
              </a:solidFill>
              <a:latin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IE" sz="975" dirty="0">
              <a:solidFill>
                <a:schemeClr val="bg1"/>
              </a:solidFill>
            </a:endParaRPr>
          </a:p>
        </p:txBody>
      </p:sp>
      <p:sp>
        <p:nvSpPr>
          <p:cNvPr id="7" name="Slide Number Placeholder 6">
            <a:extLst>
              <a:ext uri="{FF2B5EF4-FFF2-40B4-BE49-F238E27FC236}">
                <a16:creationId xmlns:a16="http://schemas.microsoft.com/office/drawing/2014/main" id="{B556FD6D-D0A9-EA30-53F6-FD9669016F04}"/>
              </a:ext>
            </a:extLst>
          </p:cNvPr>
          <p:cNvSpPr>
            <a:spLocks noGrp="1"/>
          </p:cNvSpPr>
          <p:nvPr>
            <p:ph type="sldNum" sz="quarter" idx="12"/>
          </p:nvPr>
        </p:nvSpPr>
        <p:spPr/>
        <p:txBody>
          <a:bodyPr/>
          <a:lstStyle/>
          <a:p>
            <a:fld id="{AF53C4C3-54B8-402C-80D5-B21CA6525145}" type="slidenum">
              <a:rPr lang="en-IE" smtClean="0"/>
              <a:t>6</a:t>
            </a:fld>
            <a:endParaRPr lang="en-IE"/>
          </a:p>
        </p:txBody>
      </p:sp>
    </p:spTree>
    <p:extLst>
      <p:ext uri="{BB962C8B-B14F-4D97-AF65-F5344CB8AC3E}">
        <p14:creationId xmlns:p14="http://schemas.microsoft.com/office/powerpoint/2010/main" val="3096104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solidFill>
            <a:srgbClr val="465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7572" y="480060"/>
            <a:ext cx="9130855"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145C8C-2206-41CB-0D96-7EE65CE7333A}"/>
              </a:ext>
            </a:extLst>
          </p:cNvPr>
          <p:cNvSpPr>
            <a:spLocks noGrp="1"/>
          </p:cNvSpPr>
          <p:nvPr>
            <p:ph type="title"/>
          </p:nvPr>
        </p:nvSpPr>
        <p:spPr>
          <a:xfrm>
            <a:off x="3623831" y="480059"/>
            <a:ext cx="7543800" cy="713735"/>
          </a:xfrm>
        </p:spPr>
        <p:txBody>
          <a:bodyPr>
            <a:normAutofit fontScale="90000"/>
          </a:bodyPr>
          <a:lstStyle/>
          <a:p>
            <a:r>
              <a:rPr lang="en-US" sz="7300" dirty="0">
                <a:latin typeface="Calibri" panose="020F0502020204030204" pitchFamily="34" charset="0"/>
                <a:cs typeface="Calibri" panose="020F0502020204030204" pitchFamily="34" charset="0"/>
              </a:rPr>
              <a:t>Commitments</a:t>
            </a:r>
            <a:endParaRPr lang="en-US"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C26DBCEA-09BE-8A39-DC4B-484256892BAE}"/>
              </a:ext>
            </a:extLst>
          </p:cNvPr>
          <p:cNvPicPr>
            <a:picLocks noChangeAspect="1"/>
          </p:cNvPicPr>
          <p:nvPr/>
        </p:nvPicPr>
        <p:blipFill rotWithShape="1">
          <a:blip r:embed="rId2">
            <a:extLst>
              <a:ext uri="{28A0092B-C50C-407E-A947-70E740481C1C}">
                <a14:useLocalDpi xmlns:a14="http://schemas.microsoft.com/office/drawing/2010/main" val="0"/>
              </a:ext>
            </a:extLst>
          </a:blip>
          <a:srcRect b="6887"/>
          <a:stretch/>
        </p:blipFill>
        <p:spPr>
          <a:xfrm>
            <a:off x="7250653" y="1510613"/>
            <a:ext cx="1579569" cy="2078832"/>
          </a:xfrm>
          <a:prstGeom prst="rect">
            <a:avLst/>
          </a:prstGeom>
        </p:spPr>
      </p:pic>
      <p:pic>
        <p:nvPicPr>
          <p:cNvPr id="4" name="Graphic 3">
            <a:extLst>
              <a:ext uri="{FF2B5EF4-FFF2-40B4-BE49-F238E27FC236}">
                <a16:creationId xmlns:a16="http://schemas.microsoft.com/office/drawing/2014/main" id="{EE4DBE79-6459-C2C1-D2F5-CFD384B028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636099">
            <a:off x="3157532" y="1676063"/>
            <a:ext cx="2068580" cy="1740587"/>
          </a:xfrm>
          <a:prstGeom prst="rect">
            <a:avLst/>
          </a:prstGeom>
        </p:spPr>
      </p:pic>
      <p:sp>
        <p:nvSpPr>
          <p:cNvPr id="5" name="Content Placeholder 2">
            <a:extLst>
              <a:ext uri="{FF2B5EF4-FFF2-40B4-BE49-F238E27FC236}">
                <a16:creationId xmlns:a16="http://schemas.microsoft.com/office/drawing/2014/main" id="{CD6DAB6E-A3C8-CC32-3ADF-F4BC92B5B5A8}"/>
              </a:ext>
            </a:extLst>
          </p:cNvPr>
          <p:cNvSpPr txBox="1">
            <a:spLocks/>
          </p:cNvSpPr>
          <p:nvPr/>
        </p:nvSpPr>
        <p:spPr>
          <a:xfrm>
            <a:off x="590201" y="1105667"/>
            <a:ext cx="2443429" cy="2701451"/>
          </a:xfrm>
          <a:prstGeom prst="rect">
            <a:avLst/>
          </a:prstGeom>
          <a:solidFill>
            <a:srgbClr val="7196DC"/>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50000"/>
              </a:lnSpc>
              <a:buNone/>
            </a:pPr>
            <a:r>
              <a:rPr lang="en-US" sz="1400" dirty="0">
                <a:solidFill>
                  <a:schemeClr val="bg1"/>
                </a:solidFill>
              </a:rPr>
              <a:t>A commitment to the principle of </a:t>
            </a:r>
            <a:r>
              <a:rPr lang="en-US" sz="1400" i="1" dirty="0">
                <a:solidFill>
                  <a:schemeClr val="bg1"/>
                </a:solidFill>
              </a:rPr>
              <a:t>Leave No One Behind - c</a:t>
            </a:r>
            <a:r>
              <a:rPr lang="en-IE" sz="1400" dirty="0" err="1">
                <a:solidFill>
                  <a:schemeClr val="bg1"/>
                </a:solidFill>
                <a:ea typeface="Calibri" panose="020F0502020204030204" pitchFamily="34" charset="0"/>
                <a:cs typeface="Arial" panose="020B0604020202020204" pitchFamily="34" charset="0"/>
              </a:rPr>
              <a:t>ritical</a:t>
            </a:r>
            <a:r>
              <a:rPr lang="en-IE" sz="1400" dirty="0">
                <a:solidFill>
                  <a:schemeClr val="bg1"/>
                </a:solidFill>
                <a:ea typeface="Calibri" panose="020F0502020204030204" pitchFamily="34" charset="0"/>
                <a:cs typeface="Arial" panose="020B0604020202020204" pitchFamily="34" charset="0"/>
              </a:rPr>
              <a:t> that policy and planning processes are </a:t>
            </a:r>
            <a:r>
              <a:rPr lang="en-IE" sz="1400" b="1" dirty="0">
                <a:solidFill>
                  <a:schemeClr val="bg1"/>
                </a:solidFill>
              </a:rPr>
              <a:t>systematically inclusive of marginalised and disadvantaged communities</a:t>
            </a:r>
            <a:r>
              <a:rPr lang="en-IE" sz="1400" dirty="0">
                <a:solidFill>
                  <a:schemeClr val="bg1"/>
                </a:solidFill>
                <a:ea typeface="Calibri" panose="020F0502020204030204" pitchFamily="34" charset="0"/>
                <a:cs typeface="Arial" panose="020B0604020202020204" pitchFamily="34" charset="0"/>
              </a:rPr>
              <a:t> and their representative organisations have a strong and equal voice</a:t>
            </a:r>
            <a:endParaRPr lang="en-IE" sz="1400" dirty="0">
              <a:solidFill>
                <a:schemeClr val="bg1"/>
              </a:solidFill>
            </a:endParaRPr>
          </a:p>
        </p:txBody>
      </p:sp>
      <p:pic>
        <p:nvPicPr>
          <p:cNvPr id="6" name="Picture 5">
            <a:extLst>
              <a:ext uri="{FF2B5EF4-FFF2-40B4-BE49-F238E27FC236}">
                <a16:creationId xmlns:a16="http://schemas.microsoft.com/office/drawing/2014/main" id="{1D3FFB5F-C98B-7F9D-18A1-EA7B92CF1A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3791" y="1375954"/>
            <a:ext cx="1517550" cy="2148851"/>
          </a:xfrm>
          <a:prstGeom prst="rect">
            <a:avLst/>
          </a:prstGeom>
        </p:spPr>
      </p:pic>
      <p:pic>
        <p:nvPicPr>
          <p:cNvPr id="7" name="Picture 2" descr="Irish Human Rights and Equality Commission publish information leaflet on public  sector duty - O'Herlihy Access Consultancy">
            <a:extLst>
              <a:ext uri="{FF2B5EF4-FFF2-40B4-BE49-F238E27FC236}">
                <a16:creationId xmlns:a16="http://schemas.microsoft.com/office/drawing/2014/main" id="{0D88D9C1-8463-9C27-FB86-E88A12634E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425" y="4016245"/>
            <a:ext cx="1600200" cy="1343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ublic Calls Launched for Open Government National Action Plan | The Wheel">
            <a:extLst>
              <a:ext uri="{FF2B5EF4-FFF2-40B4-BE49-F238E27FC236}">
                <a16:creationId xmlns:a16="http://schemas.microsoft.com/office/drawing/2014/main" id="{3675976F-683D-3E19-E6F7-B0D467AFAF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4853" y="4036181"/>
            <a:ext cx="2098605" cy="11717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Why is the Leave No One Behind Promise important to us? – All Together in  Dignity – ATD Ireland">
            <a:extLst>
              <a:ext uri="{FF2B5EF4-FFF2-40B4-BE49-F238E27FC236}">
                <a16:creationId xmlns:a16="http://schemas.microsoft.com/office/drawing/2014/main" id="{C6CF286B-4B89-9D7C-130A-813E8B4C92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04593" y="3905141"/>
            <a:ext cx="2071688" cy="2071688"/>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EA9A1AB2-C671-C964-E309-4A80F3B1DF87}"/>
              </a:ext>
            </a:extLst>
          </p:cNvPr>
          <p:cNvSpPr txBox="1">
            <a:spLocks/>
          </p:cNvSpPr>
          <p:nvPr/>
        </p:nvSpPr>
        <p:spPr>
          <a:xfrm>
            <a:off x="657728" y="5719278"/>
            <a:ext cx="7760131" cy="581514"/>
          </a:xfrm>
          <a:prstGeom prst="rect">
            <a:avLst/>
          </a:prstGeom>
          <a:solidFill>
            <a:srgbClr val="7196DC"/>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50000"/>
              </a:lnSpc>
              <a:buNone/>
            </a:pPr>
            <a:r>
              <a:rPr lang="en-IE" sz="1400" b="1" dirty="0">
                <a:solidFill>
                  <a:schemeClr val="bg1"/>
                </a:solidFill>
              </a:rPr>
              <a:t>Public bodies – legal Duty to promote equality, prevent discrimination and protect human rights</a:t>
            </a:r>
          </a:p>
        </p:txBody>
      </p:sp>
      <p:sp>
        <p:nvSpPr>
          <p:cNvPr id="11" name="Slide Number Placeholder 10">
            <a:extLst>
              <a:ext uri="{FF2B5EF4-FFF2-40B4-BE49-F238E27FC236}">
                <a16:creationId xmlns:a16="http://schemas.microsoft.com/office/drawing/2014/main" id="{7523AD8E-9B44-ECF8-3705-C2196D6B2F68}"/>
              </a:ext>
            </a:extLst>
          </p:cNvPr>
          <p:cNvSpPr>
            <a:spLocks noGrp="1"/>
          </p:cNvSpPr>
          <p:nvPr>
            <p:ph type="sldNum" sz="quarter" idx="12"/>
          </p:nvPr>
        </p:nvSpPr>
        <p:spPr/>
        <p:txBody>
          <a:bodyPr/>
          <a:lstStyle/>
          <a:p>
            <a:fld id="{AF53C4C3-54B8-402C-80D5-B21CA6525145}" type="slidenum">
              <a:rPr lang="en-IE" smtClean="0"/>
              <a:t>7</a:t>
            </a:fld>
            <a:endParaRPr lang="en-IE"/>
          </a:p>
        </p:txBody>
      </p:sp>
    </p:spTree>
    <p:extLst>
      <p:ext uri="{BB962C8B-B14F-4D97-AF65-F5344CB8AC3E}">
        <p14:creationId xmlns:p14="http://schemas.microsoft.com/office/powerpoint/2010/main" val="3281201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3821CE0-CED5-72F6-7F12-B46105E2D639}"/>
              </a:ext>
            </a:extLst>
          </p:cNvPr>
          <p:cNvPicPr>
            <a:picLocks noChangeAspect="1"/>
          </p:cNvPicPr>
          <p:nvPr/>
        </p:nvPicPr>
        <p:blipFill rotWithShape="1">
          <a:blip r:embed="rId2">
            <a:extLst>
              <a:ext uri="{28A0092B-C50C-407E-A947-70E740481C1C}">
                <a14:useLocalDpi xmlns:a14="http://schemas.microsoft.com/office/drawing/2010/main" val="0"/>
              </a:ext>
            </a:extLst>
          </a:blip>
          <a:srcRect b="6887"/>
          <a:stretch/>
        </p:blipFill>
        <p:spPr>
          <a:xfrm>
            <a:off x="668618" y="2651562"/>
            <a:ext cx="2147183" cy="2825874"/>
          </a:xfrm>
          <a:prstGeom prst="rect">
            <a:avLst/>
          </a:prstGeom>
        </p:spPr>
      </p:pic>
      <p:pic>
        <p:nvPicPr>
          <p:cNvPr id="12" name="Picture 11" descr="Chart, sunburst chart&#10;&#10;Description automatically generated">
            <a:extLst>
              <a:ext uri="{FF2B5EF4-FFF2-40B4-BE49-F238E27FC236}">
                <a16:creationId xmlns:a16="http://schemas.microsoft.com/office/drawing/2014/main" id="{24773F68-3BB1-3799-4EF2-7B13B2A6B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1125" y="0"/>
            <a:ext cx="3287348" cy="3262693"/>
          </a:xfrm>
          <a:prstGeom prst="rect">
            <a:avLst/>
          </a:prstGeom>
        </p:spPr>
      </p:pic>
      <p:pic>
        <p:nvPicPr>
          <p:cNvPr id="14" name="Picture 13">
            <a:extLst>
              <a:ext uri="{FF2B5EF4-FFF2-40B4-BE49-F238E27FC236}">
                <a16:creationId xmlns:a16="http://schemas.microsoft.com/office/drawing/2014/main" id="{8A79042D-FD1A-DC1B-CC62-1CB0B39027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3268" y="-100762"/>
            <a:ext cx="1517550" cy="2148851"/>
          </a:xfrm>
          <a:prstGeom prst="rect">
            <a:avLst/>
          </a:prstGeom>
        </p:spPr>
      </p:pic>
      <p:pic>
        <p:nvPicPr>
          <p:cNvPr id="15" name="Graphic 14">
            <a:extLst>
              <a:ext uri="{FF2B5EF4-FFF2-40B4-BE49-F238E27FC236}">
                <a16:creationId xmlns:a16="http://schemas.microsoft.com/office/drawing/2014/main" id="{9D5E54F2-86F0-DE51-DD80-A9FBEB0678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373654">
            <a:off x="1306778" y="332070"/>
            <a:ext cx="2068580" cy="1740587"/>
          </a:xfrm>
          <a:prstGeom prst="rect">
            <a:avLst/>
          </a:prstGeom>
        </p:spPr>
      </p:pic>
      <p:pic>
        <p:nvPicPr>
          <p:cNvPr id="17" name="Graphic 16">
            <a:extLst>
              <a:ext uri="{FF2B5EF4-FFF2-40B4-BE49-F238E27FC236}">
                <a16:creationId xmlns:a16="http://schemas.microsoft.com/office/drawing/2014/main" id="{57672152-B21F-23DD-3903-12157CDEE7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577593">
            <a:off x="3014314" y="2549630"/>
            <a:ext cx="2068580" cy="1740587"/>
          </a:xfrm>
          <a:prstGeom prst="rect">
            <a:avLst/>
          </a:prstGeom>
        </p:spPr>
      </p:pic>
      <p:pic>
        <p:nvPicPr>
          <p:cNvPr id="18" name="Graphic 17">
            <a:extLst>
              <a:ext uri="{FF2B5EF4-FFF2-40B4-BE49-F238E27FC236}">
                <a16:creationId xmlns:a16="http://schemas.microsoft.com/office/drawing/2014/main" id="{7F5D51A3-F1D7-1A62-89F2-1B8F143DEF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43646">
            <a:off x="3733256" y="4687441"/>
            <a:ext cx="2068580" cy="1740587"/>
          </a:xfrm>
          <a:prstGeom prst="rect">
            <a:avLst/>
          </a:prstGeom>
        </p:spPr>
      </p:pic>
      <p:sp>
        <p:nvSpPr>
          <p:cNvPr id="22" name="TextBox 21">
            <a:extLst>
              <a:ext uri="{FF2B5EF4-FFF2-40B4-BE49-F238E27FC236}">
                <a16:creationId xmlns:a16="http://schemas.microsoft.com/office/drawing/2014/main" id="{A0086EF9-70E6-7C72-D8EA-32101B16FC0F}"/>
              </a:ext>
            </a:extLst>
          </p:cNvPr>
          <p:cNvSpPr txBox="1"/>
          <p:nvPr/>
        </p:nvSpPr>
        <p:spPr>
          <a:xfrm>
            <a:off x="5839021" y="4778768"/>
            <a:ext cx="4953000" cy="1384995"/>
          </a:xfrm>
          <a:prstGeom prst="rect">
            <a:avLst/>
          </a:prstGeom>
          <a:noFill/>
        </p:spPr>
        <p:txBody>
          <a:bodyPr wrap="square">
            <a:spAutoFit/>
          </a:bodyPr>
          <a:lstStyle/>
          <a:p>
            <a:r>
              <a:rPr lang="en-IE" sz="4800" b="1" dirty="0">
                <a:solidFill>
                  <a:srgbClr val="9F0042"/>
                </a:solidFill>
                <a:latin typeface="Calibri" panose="020F0502020204030204" pitchFamily="34" charset="0"/>
                <a:cs typeface="Calibri" panose="020F0502020204030204" pitchFamily="34" charset="0"/>
              </a:rPr>
              <a:t>Values-Based</a:t>
            </a:r>
            <a:br>
              <a:rPr lang="en-IE" sz="1800" b="1" dirty="0">
                <a:solidFill>
                  <a:schemeClr val="bg2">
                    <a:lumMod val="50000"/>
                  </a:schemeClr>
                </a:solidFill>
                <a:latin typeface="Calibri" panose="020F0502020204030204" pitchFamily="34" charset="0"/>
                <a:cs typeface="Calibri" panose="020F0502020204030204" pitchFamily="34" charset="0"/>
              </a:rPr>
            </a:br>
            <a:r>
              <a:rPr lang="en-IE" sz="1800" b="1" dirty="0">
                <a:solidFill>
                  <a:schemeClr val="bg2">
                    <a:lumMod val="50000"/>
                  </a:schemeClr>
                </a:solidFill>
                <a:latin typeface="Calibri" panose="020F0502020204030204" pitchFamily="34" charset="0"/>
                <a:cs typeface="Calibri" panose="020F0502020204030204" pitchFamily="34" charset="0"/>
              </a:rPr>
              <a:t>Nine principles </a:t>
            </a:r>
            <a:r>
              <a:rPr lang="en-US" sz="1800" dirty="0">
                <a:solidFill>
                  <a:srgbClr val="000000"/>
                </a:solidFill>
                <a:latin typeface="Calibri" panose="020F0502020204030204" pitchFamily="34" charset="0"/>
                <a:cs typeface="Calibri" panose="020F0502020204030204" pitchFamily="34" charset="0"/>
              </a:rPr>
              <a:t>for inclusive community engagement</a:t>
            </a:r>
            <a:endParaRPr lang="en-IE" dirty="0"/>
          </a:p>
        </p:txBody>
      </p:sp>
      <p:sp>
        <p:nvSpPr>
          <p:cNvPr id="2" name="Slide Number Placeholder 1">
            <a:extLst>
              <a:ext uri="{FF2B5EF4-FFF2-40B4-BE49-F238E27FC236}">
                <a16:creationId xmlns:a16="http://schemas.microsoft.com/office/drawing/2014/main" id="{57D39B76-BABB-9AF1-A36C-472D9D3BEC19}"/>
              </a:ext>
            </a:extLst>
          </p:cNvPr>
          <p:cNvSpPr>
            <a:spLocks noGrp="1"/>
          </p:cNvSpPr>
          <p:nvPr>
            <p:ph type="sldNum" sz="quarter" idx="12"/>
          </p:nvPr>
        </p:nvSpPr>
        <p:spPr/>
        <p:txBody>
          <a:bodyPr/>
          <a:lstStyle/>
          <a:p>
            <a:fld id="{AF53C4C3-54B8-402C-80D5-B21CA6525145}" type="slidenum">
              <a:rPr lang="en-IE" smtClean="0"/>
              <a:t>8</a:t>
            </a:fld>
            <a:endParaRPr lang="en-IE"/>
          </a:p>
        </p:txBody>
      </p:sp>
    </p:spTree>
    <p:extLst>
      <p:ext uri="{BB962C8B-B14F-4D97-AF65-F5344CB8AC3E}">
        <p14:creationId xmlns:p14="http://schemas.microsoft.com/office/powerpoint/2010/main" val="1248657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6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523689" y="-1523260"/>
            <a:ext cx="6858000" cy="9905377"/>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877" y="0"/>
            <a:ext cx="7370061"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06346" y="-542695"/>
            <a:ext cx="4894564" cy="990725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Diagram&#10;&#10;Description automatically generated">
            <a:extLst>
              <a:ext uri="{FF2B5EF4-FFF2-40B4-BE49-F238E27FC236}">
                <a16:creationId xmlns:a16="http://schemas.microsoft.com/office/drawing/2014/main" id="{709708A2-9757-E250-B756-C82A5CCAF5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599" y="457200"/>
            <a:ext cx="7924801" cy="5943600"/>
          </a:xfrm>
          <a:prstGeom prst="rect">
            <a:avLst/>
          </a:prstGeom>
        </p:spPr>
      </p:pic>
      <p:sp>
        <p:nvSpPr>
          <p:cNvPr id="4" name="Slide Number Placeholder 3">
            <a:extLst>
              <a:ext uri="{FF2B5EF4-FFF2-40B4-BE49-F238E27FC236}">
                <a16:creationId xmlns:a16="http://schemas.microsoft.com/office/drawing/2014/main" id="{8367F0F7-531A-299D-05F7-908CD3E34A49}"/>
              </a:ext>
            </a:extLst>
          </p:cNvPr>
          <p:cNvSpPr>
            <a:spLocks noGrp="1"/>
          </p:cNvSpPr>
          <p:nvPr>
            <p:ph type="sldNum" sz="quarter" idx="12"/>
          </p:nvPr>
        </p:nvSpPr>
        <p:spPr>
          <a:xfrm>
            <a:off x="9509760" y="6455664"/>
            <a:ext cx="364045" cy="365125"/>
          </a:xfrm>
        </p:spPr>
        <p:txBody>
          <a:bodyPr vert="horz" lIns="91440" tIns="45720" rIns="91440" bIns="45720" rtlCol="0" anchor="ctr">
            <a:normAutofit/>
          </a:bodyPr>
          <a:lstStyle/>
          <a:p>
            <a:pPr defTabSz="914400">
              <a:spcAft>
                <a:spcPts val="600"/>
              </a:spcAft>
            </a:pPr>
            <a:fld id="{AF53C4C3-54B8-402C-80D5-B21CA6525145}" type="slidenum">
              <a:rPr lang="en-US" sz="1000">
                <a:solidFill>
                  <a:srgbClr val="FFFFFF"/>
                </a:solidFill>
              </a:rPr>
              <a:pPr defTabSz="914400">
                <a:spcAft>
                  <a:spcPts val="600"/>
                </a:spcAft>
              </a:pPr>
              <a:t>9</a:t>
            </a:fld>
            <a:endParaRPr lang="en-US" sz="1000">
              <a:solidFill>
                <a:srgbClr val="FFFFFF"/>
              </a:solidFill>
            </a:endParaRPr>
          </a:p>
        </p:txBody>
      </p:sp>
    </p:spTree>
    <p:extLst>
      <p:ext uri="{BB962C8B-B14F-4D97-AF65-F5344CB8AC3E}">
        <p14:creationId xmlns:p14="http://schemas.microsoft.com/office/powerpoint/2010/main" val="11884479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4632</TotalTime>
  <Words>1031</Words>
  <Application>Microsoft Office PowerPoint</Application>
  <PresentationFormat>A4 Paper (210x297 mm)</PresentationFormat>
  <Paragraphs>198</Paragraphs>
  <Slides>39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Calibri Light</vt:lpstr>
      <vt:lpstr>Clear Sans</vt:lpstr>
      <vt:lpstr>Courier New</vt:lpstr>
      <vt:lpstr>Symbol</vt:lpstr>
      <vt:lpstr>Office Theme</vt:lpstr>
      <vt:lpstr>PowerPoint Presentation</vt:lpstr>
      <vt:lpstr>Workshop Agenda</vt:lpstr>
      <vt:lpstr>This Project</vt:lpstr>
      <vt:lpstr>PowerPoint Presentation</vt:lpstr>
      <vt:lpstr>PowerPoint Presentation</vt:lpstr>
      <vt:lpstr>Why this Guide?</vt:lpstr>
      <vt:lpstr>Commitments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Phases, but not a linear process</vt:lpstr>
      <vt:lpstr>PowerPoint Presentation</vt:lpstr>
      <vt:lpstr>PowerPoint Presentation</vt:lpstr>
      <vt:lpstr>PowerPoint Presentation</vt:lpstr>
      <vt:lpstr>Identify stakeholders and reach out</vt:lpstr>
      <vt:lpstr>Clarify  Clarify the purpose, scope and framework of the process  Communicate it clearly</vt:lpstr>
      <vt:lpstr>Find out…  what has been asked before  </vt:lpstr>
      <vt:lpstr>PowerPoint Presentation</vt:lpstr>
      <vt:lpstr>PowerPoint Presentation</vt:lpstr>
      <vt:lpstr>Develop materials… that are  </vt:lpstr>
      <vt:lpstr>PowerPoint Presentation</vt:lpstr>
      <vt:lpstr>PowerPoint Presentation</vt:lpstr>
      <vt:lpstr>PowerPoint Presentation</vt:lpstr>
      <vt:lpstr>PowerPoint Presentation</vt:lpstr>
      <vt:lpstr>PowerPoint Presentation</vt:lpstr>
      <vt:lpstr>Principles into action – how do you know???</vt:lpstr>
      <vt:lpstr>Engagement Checklist: to use at the outset of any new planning or decision-making process </vt:lpstr>
      <vt:lpstr>Discussion</vt:lpstr>
      <vt:lpstr>Resources – click on the images</vt:lpstr>
      <vt:lpstr>Take-aways</vt:lpstr>
      <vt:lpstr>PowerPoint Presentation</vt:lpstr>
    </vt:vector>
  </TitlesOfParts>
  <Company>Pobal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Roisin Devale</dc:creator>
  <cp:lastModifiedBy>Ruth Powell</cp:lastModifiedBy>
  <cp:revision>6</cp:revision>
  <dcterms:created xsi:type="dcterms:W3CDTF">2023-01-24T09:17:38Z</dcterms:created>
  <dcterms:modified xsi:type="dcterms:W3CDTF">2023-06-12T12:02:03Z</dcterms:modified>
</cp:coreProperties>
</file>